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omments/modernComment_11C_6E857529.xml" ContentType="application/vnd.ms-powerpoint.comments+xml"/>
  <Override PartName="/ppt/notesSlides/notesSlide1.xml" ContentType="application/vnd.openxmlformats-officedocument.presentationml.notesSlide+xml"/>
  <Override PartName="/ppt/comments/modernComment_11A_F2926CDF.xml" ContentType="application/vnd.ms-powerpoint.comments+xml"/>
  <Override PartName="/ppt/notesSlides/notesSlide2.xml" ContentType="application/vnd.openxmlformats-officedocument.presentationml.notesSlide+xml"/>
  <Override PartName="/ppt/comments/modernComment_12D_F4EC8CAF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2"/>
  </p:notesMasterIdLst>
  <p:sldIdLst>
    <p:sldId id="284" r:id="rId5"/>
    <p:sldId id="282" r:id="rId6"/>
    <p:sldId id="293" r:id="rId7"/>
    <p:sldId id="301" r:id="rId8"/>
    <p:sldId id="283" r:id="rId9"/>
    <p:sldId id="300" r:id="rId10"/>
    <p:sldId id="309" r:id="rId11"/>
    <p:sldId id="299" r:id="rId12"/>
    <p:sldId id="296" r:id="rId13"/>
    <p:sldId id="304" r:id="rId14"/>
    <p:sldId id="297" r:id="rId15"/>
    <p:sldId id="298" r:id="rId16"/>
    <p:sldId id="307" r:id="rId17"/>
    <p:sldId id="306" r:id="rId18"/>
    <p:sldId id="308" r:id="rId19"/>
    <p:sldId id="305" r:id="rId20"/>
    <p:sldId id="30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A87EEB-3789-53DE-9E14-77E4D160C3EF}" name="Guest User" initials="GU" userId="S::urn:spo:anon#69afdc447e0b5d80e637a8fa7b216463fd7648d8b9a969d20cd7acf791b2fc83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FF56"/>
    <a:srgbClr val="6B6C6C"/>
    <a:srgbClr val="BA0C2F"/>
    <a:srgbClr val="FFFFFF"/>
    <a:srgbClr val="A2A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CE1CBB-E2D0-8ECC-533C-D0C86096E4AD}" v="6" dt="2023-07-27T17:02:10.544"/>
    <p1510:client id="{920E2A1F-5244-439C-96C2-236D64FBDBB0}" v="2" dt="2023-07-27T16:38:10.669"/>
    <p1510:client id="{AE51E7D1-FB93-3FCA-44D3-5F720EB7D9B9}" v="12" dt="2023-07-27T14:43:20.790"/>
    <p1510:client id="{AF70E2AF-7A6B-4610-A010-3FDA58E431ED}" v="115" dt="2023-07-27T14:46:05.0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comments/modernComment_11A_F2926CD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F13A3A8-B903-428E-8C82-0207B56D09CD}" authorId="{74A87EEB-3789-53DE-9E14-77E4D160C3EF}" status="resolved" created="2023-07-27T14:36:52.920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069682399" sldId="282"/>
      <ac:spMk id="2" creationId="{E83E79FD-C9A3-4549-8314-83B39E3CB88C}"/>
      <ac:txMk cp="0" len="22">
        <ac:context len="82" hash="91349398"/>
      </ac:txMk>
    </ac:txMkLst>
    <p188:pos x="2616506" y="220337"/>
    <p188:txBody>
      <a:bodyPr/>
      <a:lstStyle/>
      <a:p>
        <a:r>
          <a:rPr lang="en-US"/>
          <a:t>Attended team (or more specific) meetings</a:t>
        </a:r>
      </a:p>
    </p188:txBody>
  </p188:cm>
  <p188:cm id="{4FE79B89-B958-4518-9FA7-23A334230BF9}" authorId="{74A87EEB-3789-53DE-9E14-77E4D160C3EF}" status="resolved" created="2023-07-27T14:37:09.436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069682399" sldId="282"/>
      <ac:spMk id="2" creationId="{E83E79FD-C9A3-4549-8314-83B39E3CB88C}"/>
      <ac:txMk cp="37" len="16">
        <ac:context len="82" hash="91349398"/>
      </ac:txMk>
    </ac:txMkLst>
    <p188:pos x="3956891" y="615108"/>
    <p188:txBody>
      <a:bodyPr/>
      <a:lstStyle/>
      <a:p>
        <a:r>
          <a:rPr lang="en-US"/>
          <a:t>Cool if you can mention what projects verbally</a:t>
        </a:r>
      </a:p>
    </p188:txBody>
  </p188:cm>
</p188:cmLst>
</file>

<file path=ppt/comments/modernComment_11C_6E85752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C14161C-1AFF-4572-90E7-687DC6D500DA}" authorId="{74A87EEB-3789-53DE-9E14-77E4D160C3EF}" status="resolved" created="2023-07-27T14:36:25.794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854240041" sldId="284"/>
      <ac:spMk id="3" creationId="{9B5E5634-36AE-4A0C-9D29-500D94C2DDD2}"/>
      <ac:txMk cp="13" len="29">
        <ac:context len="63" hash="765863544"/>
      </ac:txMk>
    </ac:txMkLst>
    <p188:pos x="7913783" y="1211855"/>
    <p188:txBody>
      <a:bodyPr/>
      <a:lstStyle/>
      <a:p>
        <a:r>
          <a:rPr lang="en-US"/>
          <a:t>Title?: OHFA and OERC Data Visualizations and Analysis</a:t>
        </a:r>
      </a:p>
    </p188:txBody>
  </p188:cm>
  <p188:cm id="{B003D73F-F513-4AC8-8438-5FB886C80641}" authorId="{74A87EEB-3789-53DE-9E14-77E4D160C3EF}" status="resolved" created="2023-07-27T14:43:20.790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854240041" sldId="284"/>
      <ac:spMk id="3" creationId="{9B5E5634-36AE-4A0C-9D29-500D94C2DDD2}"/>
      <ac:txMk cp="0" len="1">
        <ac:context len="63" hash="765863544"/>
      </ac:txMk>
    </ac:txMkLst>
    <p188:pos x="954795" y="459036"/>
    <p188:txBody>
      <a:bodyPr/>
      <a:lstStyle/>
      <a:p>
        <a:r>
          <a:rPr lang="en-US"/>
          <a:t>Also would be good to add OERC and OHFA logos at the bottom</a:t>
        </a:r>
      </a:p>
    </p188:txBody>
  </p188:cm>
</p188:cmLst>
</file>

<file path=ppt/comments/modernComment_12D_F4EC8CA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C99BAD9-4E35-4307-A909-53365931AD6C}" authorId="{74A87EEB-3789-53DE-9E14-77E4D160C3EF}" status="resolved" created="2023-07-27T14:38:02.625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109143215" sldId="301"/>
      <ac:spMk id="7" creationId="{FD83298A-8D31-8079-F9C5-ED4C5C2B914A}"/>
      <ac:txMk cp="98" len="4">
        <ac:context len="373" hash="1806725637"/>
      </ac:txMk>
    </ac:txMkLst>
    <p188:pos x="1955493" y="495759"/>
    <p188:txBody>
      <a:bodyPr/>
      <a:lstStyle/>
      <a:p>
        <a:r>
          <a:rPr lang="en-US"/>
          <a:t>Say full name first time</a:t>
        </a:r>
      </a:p>
    </p188:txBody>
  </p188:cm>
  <p188:cm id="{4EC51163-6F13-43F7-9BDB-E0527964EB4D}" authorId="{74A87EEB-3789-53DE-9E14-77E4D160C3EF}" status="resolved" created="2023-07-27T14:38:24.516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109143215" sldId="301"/>
      <ac:spMk id="7" creationId="{FD83298A-8D31-8079-F9C5-ED4C5C2B914A}"/>
      <ac:txMk cp="129" len="69">
        <ac:context len="373" hash="1806725637"/>
      </ac:txMk>
    </ac:txMkLst>
    <p188:pos x="4571999" y="1395469"/>
    <p188:txBody>
      <a:bodyPr/>
      <a:lstStyle/>
      <a:p>
        <a:r>
          <a:rPr lang="en-US"/>
          <a:t>I changed to past tense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548DD-AF31-45BA-A26D-7AC4939564ED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58C05-38F5-46EB-BECD-5394A7777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Went to board meetings, team meetings, data warehouse and individual project meetings</a:t>
            </a:r>
          </a:p>
          <a:p>
            <a:pPr marL="171450" indent="-171450">
              <a:buFontTx/>
              <a:buChar char="-"/>
            </a:pPr>
            <a:r>
              <a:rPr lang="en-US"/>
              <a:t>Learned about what the rest of the team was working on, including an analysis of a particular company’s properties, QAP work, and the housing needs assessment</a:t>
            </a:r>
          </a:p>
          <a:p>
            <a:pPr marL="171450" indent="-171450">
              <a:buFontTx/>
              <a:buChar char="-"/>
            </a:pPr>
            <a:r>
              <a:rPr lang="en-US"/>
              <a:t>Became familiar with new </a:t>
            </a:r>
            <a:r>
              <a:rPr lang="en-US" err="1"/>
              <a:t>softwares</a:t>
            </a:r>
            <a:r>
              <a:rPr lang="en-US"/>
              <a:t>, such as tableau for visualizations, and was introduced to some of the team’s prior work in GIS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71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29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Created maps by school district showing the different criteria on ODE report card data</a:t>
            </a:r>
          </a:p>
          <a:p>
            <a:pPr marL="171450" indent="-171450">
              <a:buFontTx/>
              <a:buChar char="-"/>
            </a:pPr>
            <a:r>
              <a:rPr lang="en-US"/>
              <a:t>More variation in gap closing than achievement</a:t>
            </a:r>
          </a:p>
          <a:p>
            <a:pPr marL="628650" lvl="1" indent="-171450">
              <a:buFontTx/>
              <a:buChar char="-"/>
            </a:pPr>
            <a:r>
              <a:rPr lang="en-US"/>
              <a:t>In some areas, only certain groups of student (non minorities) are achieving </a:t>
            </a:r>
          </a:p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28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Comparison between weighted percent and star rating</a:t>
            </a:r>
          </a:p>
          <a:p>
            <a:pPr marL="171450" indent="-171450">
              <a:buFontTx/>
              <a:buChar char="-"/>
            </a:pPr>
            <a:r>
              <a:rPr lang="en-US"/>
              <a:t>Districts with lower star ratings have more variation in percent literacy</a:t>
            </a:r>
          </a:p>
          <a:p>
            <a:pPr marL="171450" indent="-171450">
              <a:buFontTx/>
              <a:buChar char="-"/>
            </a:pPr>
            <a:r>
              <a:rPr lang="en-US"/>
              <a:t>Limited 5 star ratings distributed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4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Industry by award group – can also see breakdown of cohort year in the graph. Large amount of graduate degrees in education services, lots of bachelors degrees in mgmt. of companies</a:t>
            </a:r>
          </a:p>
          <a:p>
            <a:pPr marL="171450" indent="-171450">
              <a:buFontTx/>
              <a:buChar char="-"/>
            </a:pPr>
            <a:r>
              <a:rPr lang="en-US"/>
              <a:t>Increase in less than four year programs </a:t>
            </a:r>
          </a:p>
          <a:p>
            <a:pPr marL="171450" indent="-171450">
              <a:buFontTx/>
              <a:buChar char="-"/>
            </a:pPr>
            <a:r>
              <a:rPr lang="en-US"/>
              <a:t>Mining is very lucrative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3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Relationship between the number of graduates in each industry and the average earnings of the top industries</a:t>
            </a:r>
          </a:p>
          <a:p>
            <a:pPr marL="171450" indent="-171450">
              <a:buFontTx/>
              <a:buChar char="-"/>
            </a:pPr>
            <a:r>
              <a:rPr lang="en-US"/>
              <a:t>Are the most lucrative industries the most popular?</a:t>
            </a:r>
          </a:p>
          <a:p>
            <a:pPr marL="628650" lvl="1" indent="-171450">
              <a:buFontTx/>
              <a:buChar char="-"/>
            </a:pPr>
            <a:r>
              <a:rPr lang="en-US"/>
              <a:t>Not necessarily – mining and utilities </a:t>
            </a:r>
          </a:p>
          <a:p>
            <a:pPr marL="628650" lvl="1" indent="-171450">
              <a:buFontTx/>
              <a:buChar char="-"/>
            </a:pPr>
            <a:r>
              <a:rPr lang="en-US" err="1"/>
              <a:t>Mgmt</a:t>
            </a:r>
            <a:r>
              <a:rPr lang="en-US"/>
              <a:t> of companies does 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2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% change in % of total graduates from each cohort of yrs. Past graduation from 1 </a:t>
            </a:r>
            <a:r>
              <a:rPr lang="en-US" err="1"/>
              <a:t>yr</a:t>
            </a:r>
            <a:r>
              <a:rPr lang="en-US"/>
              <a:t> to 10yrs</a:t>
            </a:r>
          </a:p>
          <a:p>
            <a:pPr marL="171450" indent="-171450">
              <a:buFontTx/>
              <a:buChar char="-"/>
            </a:pPr>
            <a:r>
              <a:rPr lang="en-US"/>
              <a:t>How graduates participate in different industries as their careers progress</a:t>
            </a:r>
          </a:p>
          <a:p>
            <a:pPr marL="171450" indent="-171450">
              <a:buFontTx/>
              <a:buChar char="-"/>
            </a:pPr>
            <a:r>
              <a:rPr lang="en-US" err="1"/>
              <a:t>Accomodation</a:t>
            </a:r>
            <a:r>
              <a:rPr lang="en-US"/>
              <a:t> and food services + warehousing decrease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88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97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Underlying data from last graph</a:t>
            </a:r>
          </a:p>
          <a:p>
            <a:pPr marL="171450" indent="-171450">
              <a:buFontTx/>
              <a:buChar char="-"/>
            </a:pPr>
            <a:r>
              <a:rPr lang="en-US"/>
              <a:t>% of total graduates from each </a:t>
            </a:r>
            <a:r>
              <a:rPr lang="en-US" err="1"/>
              <a:t>yrs</a:t>
            </a:r>
            <a:r>
              <a:rPr lang="en-US"/>
              <a:t> from graduation cohort in each industry</a:t>
            </a:r>
          </a:p>
          <a:p>
            <a:pPr marL="171450" indent="-171450">
              <a:buFontTx/>
              <a:buChar char="-"/>
            </a:pPr>
            <a:r>
              <a:rPr lang="en-US"/>
              <a:t>Health care pretty stable</a:t>
            </a:r>
          </a:p>
          <a:p>
            <a:pPr marL="171450" indent="-171450">
              <a:buFontTx/>
              <a:buChar char="-"/>
            </a:pPr>
            <a:r>
              <a:rPr lang="en-US"/>
              <a:t>Food services dec.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20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ackg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5" descr="Seal on the Oval. Used as a background picture.">
            <a:extLst>
              <a:ext uri="{FF2B5EF4-FFF2-40B4-BE49-F238E27FC236}">
                <a16:creationId xmlns:a16="http://schemas.microsoft.com/office/drawing/2014/main" id="{C4E00CA3-028B-4946-BBB4-5C31154E32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942" b="11942"/>
          <a:stretch/>
        </p:blipFill>
        <p:spPr>
          <a:xfrm>
            <a:off x="400279" y="374573"/>
            <a:ext cx="11391441" cy="57728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9F839D-17A6-464E-BE22-E9B747DF33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0279" y="1912072"/>
            <a:ext cx="11390045" cy="2387600"/>
          </a:xfrm>
          <a:solidFill>
            <a:srgbClr val="FFFFFF">
              <a:alpha val="69804"/>
            </a:srgbClr>
          </a:solidFill>
        </p:spPr>
        <p:txBody>
          <a:bodyPr lIns="365760" anchor="ctr">
            <a:normAutofit/>
          </a:bodyPr>
          <a:lstStyle>
            <a:lvl1pPr algn="l">
              <a:defRPr sz="5500"/>
            </a:lvl1pPr>
          </a:lstStyle>
          <a:p>
            <a:r>
              <a:rPr lang="en-US"/>
              <a:t>Click to edit master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48FA3-A642-4E78-8E7B-809942D8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71CDF-2BA0-4B12-BAB3-F078D4D10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02ADA-344D-4C5C-97AD-978608FF7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1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ntent 7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8BB7286-594A-4C7F-91C3-90AF74F810B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344922" y="3003336"/>
            <a:ext cx="5441197" cy="242836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66725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2000"/>
            </a:lvl2pPr>
            <a:lvl3pPr marL="922338" indent="-228600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tabLst/>
              <a:defRPr sz="1800"/>
            </a:lvl3pPr>
            <a:lvl4pPr marL="1485900" indent="-227013">
              <a:buFont typeface="Arial" panose="020B0604020202020204" pitchFamily="34" charset="0"/>
              <a:buChar char="•"/>
              <a:tabLst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 copy </a:t>
            </a:r>
          </a:p>
          <a:p>
            <a:pPr lvl="2"/>
            <a:r>
              <a:rPr lang="en-US"/>
              <a:t>Third level copy</a:t>
            </a:r>
          </a:p>
          <a:p>
            <a:pPr lvl="3"/>
            <a:r>
              <a:rPr lang="en-US"/>
              <a:t>Fourth </a:t>
            </a:r>
            <a:r>
              <a:rPr lang="en-US" err="1"/>
              <a:t>levelc</a:t>
            </a:r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05C42B-C8C5-451C-A726-855DF2E486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5763" y="403767"/>
            <a:ext cx="4480151" cy="57436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picture;</a:t>
            </a:r>
            <a:br>
              <a:rPr lang="en-US"/>
            </a:br>
            <a:r>
              <a:rPr lang="en-US"/>
              <a:t>send to back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78E9976-AB2A-4D33-BDD3-3DD819648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4922" y="1653762"/>
            <a:ext cx="5441196" cy="1325563"/>
          </a:xfrm>
        </p:spPr>
        <p:txBody>
          <a:bodyPr anchor="t"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page title</a:t>
            </a: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7CD4C7FA-8777-C983-DA6D-D554C333D41F}"/>
              </a:ext>
            </a:extLst>
          </p:cNvPr>
          <p:cNvSpPr/>
          <p:nvPr userDrawn="1"/>
        </p:nvSpPr>
        <p:spPr>
          <a:xfrm rot="16200000">
            <a:off x="4054929" y="5197926"/>
            <a:ext cx="1023257" cy="105591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Buckeye Sans 2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36749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ntent 8 -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05C42B-C8C5-451C-A726-855DF2E486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6873" y="427519"/>
            <a:ext cx="4469041" cy="296149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F2A46D0-0103-4ABC-91D6-429E065615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6873" y="3483429"/>
            <a:ext cx="2150384" cy="2648784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BFAFE350-DAC2-4FA1-8058-2BB689DE6D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45229" y="3494314"/>
            <a:ext cx="2220685" cy="26379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79F3245-5C19-491B-A3C7-0953BE94E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37" y="1653756"/>
            <a:ext cx="5441196" cy="1325563"/>
          </a:xfrm>
        </p:spPr>
        <p:txBody>
          <a:bodyPr anchor="t"/>
          <a:lstStyle/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page title</a:t>
            </a:r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C77F81DC-F781-47C2-4D3B-27EEE878F8AC}"/>
              </a:ext>
            </a:extLst>
          </p:cNvPr>
          <p:cNvSpPr/>
          <p:nvPr userDrawn="1"/>
        </p:nvSpPr>
        <p:spPr>
          <a:xfrm rot="16200000">
            <a:off x="4054929" y="5197926"/>
            <a:ext cx="1023257" cy="105591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Buckeye Sans 2" pitchFamily="2" charset="77"/>
            </a:endParaRP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E1ED6957-2F68-AC1E-7E2F-65AD6BFD944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344922" y="3003336"/>
            <a:ext cx="5441197" cy="242836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66725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2000"/>
            </a:lvl2pPr>
            <a:lvl3pPr marL="922338" indent="-228600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tabLst/>
              <a:defRPr sz="1800"/>
            </a:lvl3pPr>
            <a:lvl4pPr marL="1485900" indent="-227013">
              <a:buFont typeface="Arial" panose="020B0604020202020204" pitchFamily="34" charset="0"/>
              <a:buChar char="•"/>
              <a:tabLst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 copy </a:t>
            </a:r>
          </a:p>
          <a:p>
            <a:pPr lvl="2"/>
            <a:r>
              <a:rPr lang="en-US"/>
              <a:t>Third level copy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58974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ection slide - d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17FDA-A121-4B28-8DDF-D450DD47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99B5A-7DCC-4693-81DE-0BE66B97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4E7D8D-3CE6-BC4E-BA91-C825C3B79A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446" y="2609603"/>
            <a:ext cx="10515600" cy="819397"/>
          </a:xfrm>
        </p:spPr>
        <p:txBody>
          <a:bodyPr anchor="t">
            <a:normAutofit/>
          </a:bodyPr>
          <a:lstStyle>
            <a:lvl1pPr>
              <a:defRPr sz="5500">
                <a:solidFill>
                  <a:srgbClr val="6B6C6C"/>
                </a:solidFill>
              </a:defRPr>
            </a:lvl1pPr>
          </a:lstStyle>
          <a:p>
            <a:r>
              <a:rPr lang="en-US"/>
              <a:t>Click to edit master page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9BB5AB9-FC6F-7F4D-885C-DFDA822904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9446" y="3664339"/>
            <a:ext cx="10515600" cy="496976"/>
          </a:xfrm>
        </p:spPr>
        <p:txBody>
          <a:bodyPr>
            <a:normAutofit/>
          </a:bodyPr>
          <a:lstStyle>
            <a:lvl1pPr marL="0" indent="0">
              <a:buNone/>
              <a:defRPr sz="2600" b="0" i="0">
                <a:solidFill>
                  <a:srgbClr val="6B6C6C"/>
                </a:solidFill>
                <a:latin typeface="Buckeye Sans 2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32D5E69-A43D-3F72-6963-6F8C69C1D297}"/>
              </a:ext>
            </a:extLst>
          </p:cNvPr>
          <p:cNvCxnSpPr>
            <a:cxnSpLocks/>
          </p:cNvCxnSpPr>
          <p:nvPr userDrawn="1"/>
        </p:nvCxnSpPr>
        <p:spPr>
          <a:xfrm>
            <a:off x="794652" y="3468839"/>
            <a:ext cx="548640" cy="0"/>
          </a:xfrm>
          <a:prstGeom prst="line">
            <a:avLst/>
          </a:prstGeom>
          <a:ln w="793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308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General - d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7AA6A-DE3E-452A-8765-F4A9FE447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143" y="920725"/>
            <a:ext cx="10515600" cy="838854"/>
          </a:xfrm>
        </p:spPr>
        <p:txBody>
          <a:bodyPr anchor="t"/>
          <a:lstStyle>
            <a:lvl1pPr>
              <a:defRPr>
                <a:solidFill>
                  <a:srgbClr val="6B6C6C"/>
                </a:solidFill>
              </a:defRPr>
            </a:lvl1pPr>
          </a:lstStyle>
          <a:p>
            <a:r>
              <a:rPr lang="en-US"/>
              <a:t>Click to edit master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92BB6-0EC3-47A0-964A-91B4EAB22C4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3142" y="2074421"/>
            <a:ext cx="10515600" cy="4015454"/>
          </a:xfrm>
        </p:spPr>
        <p:txBody>
          <a:bodyPr/>
          <a:lstStyle>
            <a:lvl1pPr marL="0" indent="0">
              <a:buClr>
                <a:srgbClr val="C00000"/>
              </a:buClr>
              <a:buSzPct val="110000"/>
              <a:buNone/>
              <a:defRPr>
                <a:solidFill>
                  <a:srgbClr val="6B6C6C"/>
                </a:solidFill>
              </a:defRPr>
            </a:lvl1pPr>
            <a:lvl2pPr marL="685800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defRPr>
                <a:solidFill>
                  <a:srgbClr val="6B6C6C"/>
                </a:solidFill>
              </a:defRPr>
            </a:lvl2pPr>
            <a:lvl3pPr marL="1143000" indent="-228600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rgbClr val="6B6C6C"/>
                </a:solidFill>
              </a:defRPr>
            </a:lvl3pPr>
            <a:lvl4pPr>
              <a:defRPr>
                <a:solidFill>
                  <a:srgbClr val="6B6C6C"/>
                </a:solidFill>
              </a:defRPr>
            </a:lvl4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7D5D7-B1FE-44D4-9552-B7681E39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9665-9022-4763-9F34-BC62AC63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748A89-EDD3-4E47-AFE7-62C61C34960B}"/>
              </a:ext>
            </a:extLst>
          </p:cNvPr>
          <p:cNvCxnSpPr>
            <a:cxnSpLocks/>
          </p:cNvCxnSpPr>
          <p:nvPr userDrawn="1"/>
        </p:nvCxnSpPr>
        <p:spPr>
          <a:xfrm>
            <a:off x="751114" y="1759781"/>
            <a:ext cx="548640" cy="0"/>
          </a:xfrm>
          <a:prstGeom prst="line">
            <a:avLst/>
          </a:prstGeom>
          <a:ln w="793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E70CEAA-8573-9E1B-D8BA-928C93224FEF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54731" y="576941"/>
            <a:ext cx="7847012" cy="239486"/>
          </a:xfrm>
        </p:spPr>
        <p:txBody>
          <a:bodyPr anchor="t">
            <a:normAutofit/>
          </a:bodyPr>
          <a:lstStyle>
            <a:lvl1pPr marL="0" indent="0">
              <a:buNone/>
              <a:defRPr sz="1400" b="0">
                <a:solidFill>
                  <a:srgbClr val="6B6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SECTION HEADING (OPTIONAL) </a:t>
            </a:r>
          </a:p>
        </p:txBody>
      </p:sp>
    </p:spTree>
    <p:extLst>
      <p:ext uri="{BB962C8B-B14F-4D97-AF65-F5344CB8AC3E}">
        <p14:creationId xmlns:p14="http://schemas.microsoft.com/office/powerpoint/2010/main" val="2073352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ntent2 - Comparison - d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10778-4DA8-45B3-97ED-ECBE5C6085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59424"/>
            <a:ext cx="3200400" cy="57335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6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339C-BF56-4C01-9057-10C1041C783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32774"/>
            <a:ext cx="3200400" cy="3060729"/>
          </a:xfrm>
        </p:spPr>
        <p:txBody>
          <a:bodyPr>
            <a:normAutofit/>
          </a:bodyPr>
          <a:lstStyle>
            <a:lvl1pPr marL="0" indent="0">
              <a:buClr>
                <a:srgbClr val="C00000"/>
              </a:buClr>
              <a:buSzPct val="110000"/>
              <a:buNone/>
              <a:defRPr sz="1800">
                <a:solidFill>
                  <a:srgbClr val="6B6C6C"/>
                </a:solidFill>
              </a:defRPr>
            </a:lvl1pPr>
            <a:lvl2pPr marL="466725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1600">
                <a:solidFill>
                  <a:srgbClr val="6B6C6C"/>
                </a:solidFill>
              </a:defRPr>
            </a:lvl2pPr>
            <a:lvl3pPr marL="922338" indent="-174625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tabLst/>
              <a:defRPr sz="1400">
                <a:solidFill>
                  <a:srgbClr val="6B6C6C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40F89D-2F52-4A06-A26B-F81A4CCA049C}"/>
              </a:ext>
            </a:extLst>
          </p:cNvPr>
          <p:cNvCxnSpPr>
            <a:cxnSpLocks/>
          </p:cNvCxnSpPr>
          <p:nvPr userDrawn="1"/>
        </p:nvCxnSpPr>
        <p:spPr>
          <a:xfrm flipV="1">
            <a:off x="4246764" y="2203482"/>
            <a:ext cx="0" cy="340197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615C9D-EE6C-4B25-8C7B-BD41495EDEDC}"/>
              </a:ext>
            </a:extLst>
          </p:cNvPr>
          <p:cNvCxnSpPr>
            <a:cxnSpLocks/>
          </p:cNvCxnSpPr>
          <p:nvPr userDrawn="1"/>
        </p:nvCxnSpPr>
        <p:spPr>
          <a:xfrm flipV="1">
            <a:off x="7915362" y="2203482"/>
            <a:ext cx="0" cy="340197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670F325A-C820-6347-A10B-9DD63E3B7F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57" y="909840"/>
            <a:ext cx="10515600" cy="838854"/>
          </a:xfrm>
        </p:spPr>
        <p:txBody>
          <a:bodyPr anchor="t"/>
          <a:lstStyle>
            <a:lvl1pPr>
              <a:defRPr>
                <a:solidFill>
                  <a:srgbClr val="6B6C6C"/>
                </a:solidFill>
              </a:defRPr>
            </a:lvl1pPr>
          </a:lstStyle>
          <a:p>
            <a:r>
              <a:rPr lang="en-US"/>
              <a:t>Click to edit master page 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4D95B3B-5BE2-F245-A653-7ABF52BA55BB}"/>
              </a:ext>
            </a:extLst>
          </p:cNvPr>
          <p:cNvCxnSpPr>
            <a:cxnSpLocks/>
          </p:cNvCxnSpPr>
          <p:nvPr userDrawn="1"/>
        </p:nvCxnSpPr>
        <p:spPr>
          <a:xfrm>
            <a:off x="762000" y="1770665"/>
            <a:ext cx="548640" cy="0"/>
          </a:xfrm>
          <a:prstGeom prst="line">
            <a:avLst/>
          </a:prstGeom>
          <a:ln w="793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891D34A-06A7-6398-2C15-8309625A99B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474028" y="1926766"/>
            <a:ext cx="3200400" cy="60600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6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8E4D3FC-41C9-D578-F008-6630E7FFA4E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53400" y="1894110"/>
            <a:ext cx="3200400" cy="63866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6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1869058-C86A-4C68-1840-8E2F243A451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54731" y="576941"/>
            <a:ext cx="7847012" cy="239486"/>
          </a:xfrm>
        </p:spPr>
        <p:txBody>
          <a:bodyPr anchor="t">
            <a:normAutofit/>
          </a:bodyPr>
          <a:lstStyle>
            <a:lvl1pPr marL="0" indent="0">
              <a:buNone/>
              <a:defRPr sz="1400" b="0">
                <a:solidFill>
                  <a:srgbClr val="6B6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SECTION HEADING (OPTIONAL) 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14F904E5-9900-1D9E-FED4-2AA7BBADCA7F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452256" y="2532774"/>
            <a:ext cx="3200400" cy="3060729"/>
          </a:xfrm>
        </p:spPr>
        <p:txBody>
          <a:bodyPr>
            <a:normAutofit/>
          </a:bodyPr>
          <a:lstStyle>
            <a:lvl1pPr marL="0" indent="0">
              <a:buClr>
                <a:srgbClr val="C00000"/>
              </a:buClr>
              <a:buSzPct val="110000"/>
              <a:buNone/>
              <a:defRPr sz="1800">
                <a:solidFill>
                  <a:srgbClr val="6B6C6C"/>
                </a:solidFill>
              </a:defRPr>
            </a:lvl1pPr>
            <a:lvl2pPr marL="466725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1600">
                <a:solidFill>
                  <a:srgbClr val="6B6C6C"/>
                </a:solidFill>
              </a:defRPr>
            </a:lvl2pPr>
            <a:lvl3pPr marL="922338" indent="-174625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tabLst/>
              <a:defRPr sz="1400">
                <a:solidFill>
                  <a:srgbClr val="6B6C6C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C53F21D-CA93-9B93-4A6E-8255D9511D03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142514" y="2532774"/>
            <a:ext cx="3200400" cy="3060729"/>
          </a:xfrm>
        </p:spPr>
        <p:txBody>
          <a:bodyPr>
            <a:normAutofit/>
          </a:bodyPr>
          <a:lstStyle>
            <a:lvl1pPr marL="0" indent="0">
              <a:buClr>
                <a:srgbClr val="C00000"/>
              </a:buClr>
              <a:buSzPct val="110000"/>
              <a:buNone/>
              <a:defRPr sz="1800">
                <a:solidFill>
                  <a:srgbClr val="6B6C6C"/>
                </a:solidFill>
              </a:defRPr>
            </a:lvl1pPr>
            <a:lvl2pPr marL="466725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1600">
                <a:solidFill>
                  <a:srgbClr val="6B6C6C"/>
                </a:solidFill>
              </a:defRPr>
            </a:lvl2pPr>
            <a:lvl3pPr marL="922338" indent="-174625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tabLst/>
              <a:defRPr sz="1400">
                <a:solidFill>
                  <a:srgbClr val="6B6C6C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7887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ntent 3 - Statistics with text - d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7D5D7-B1FE-44D4-9552-B7681E39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9665-9022-4763-9F34-BC62AC63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C1AF12-65D7-4CCC-B876-272178DEF7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975" y="2090962"/>
            <a:ext cx="3200400" cy="155575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7500" b="1" i="0">
                <a:latin typeface="Buckeye Serif 2 Black" pitchFamily="2" charset="77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978A9C5-0FEF-4CDF-8E0D-77B2B3787EB1}"/>
              </a:ext>
            </a:extLst>
          </p:cNvPr>
          <p:cNvCxnSpPr>
            <a:cxnSpLocks/>
          </p:cNvCxnSpPr>
          <p:nvPr userDrawn="1"/>
        </p:nvCxnSpPr>
        <p:spPr>
          <a:xfrm>
            <a:off x="2117969" y="3684420"/>
            <a:ext cx="548640" cy="0"/>
          </a:xfrm>
          <a:prstGeom prst="line">
            <a:avLst/>
          </a:prstGeom>
          <a:ln w="79375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31E8251-4870-40ED-8F84-F3F4065F8B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5983" y="3744683"/>
            <a:ext cx="3200400" cy="598641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Subhead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921F103-A52D-4BF8-A426-261D45BC06E9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15976" y="4343324"/>
            <a:ext cx="3200400" cy="7547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 algn="ctr">
              <a:buNone/>
              <a:defRPr sz="1100" b="0" i="0"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7B445D7-04D9-4518-A91A-395D959AA5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62024" y="2090962"/>
            <a:ext cx="3200400" cy="155575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7500" b="1" i="0">
                <a:latin typeface="Buckeye Serif 2 Black" pitchFamily="2" charset="77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F2A72AE-B0BA-451A-A298-6F08D46BE149}"/>
              </a:ext>
            </a:extLst>
          </p:cNvPr>
          <p:cNvCxnSpPr>
            <a:cxnSpLocks/>
          </p:cNvCxnSpPr>
          <p:nvPr userDrawn="1"/>
        </p:nvCxnSpPr>
        <p:spPr>
          <a:xfrm>
            <a:off x="5720579" y="3684420"/>
            <a:ext cx="548640" cy="0"/>
          </a:xfrm>
          <a:prstGeom prst="line">
            <a:avLst/>
          </a:prstGeom>
          <a:ln w="79375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544B66B5-8A11-414B-BD6A-3CA8D49CDAC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62032" y="3755569"/>
            <a:ext cx="3200400" cy="587755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Subhead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9B83ED64-7985-4721-920B-54BC42A5E1D7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4362025" y="4343324"/>
            <a:ext cx="3200400" cy="7547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/>
              <a:t>Click to edit supplemental copy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48CFB95A-0D9D-453A-9CB2-BF05EF3E7A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08066" y="2090962"/>
            <a:ext cx="3200400" cy="155575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7500" b="1" i="0">
                <a:latin typeface="Buckeye Serif 2 Black" pitchFamily="2" charset="77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95B02B-287E-4902-9AF6-04C885FA6DD1}"/>
              </a:ext>
            </a:extLst>
          </p:cNvPr>
          <p:cNvCxnSpPr>
            <a:cxnSpLocks/>
          </p:cNvCxnSpPr>
          <p:nvPr userDrawn="1"/>
        </p:nvCxnSpPr>
        <p:spPr>
          <a:xfrm>
            <a:off x="9276048" y="3684420"/>
            <a:ext cx="548640" cy="0"/>
          </a:xfrm>
          <a:prstGeom prst="line">
            <a:avLst/>
          </a:prstGeom>
          <a:ln w="79375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79EC675-E9A3-4C03-B61F-A49031FA50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08074" y="3766455"/>
            <a:ext cx="3200400" cy="576869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Subhead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8429F79-518E-407C-8FF2-83D7C7D801FD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7908067" y="4343324"/>
            <a:ext cx="3200400" cy="7547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/>
              <a:t>Click to edit supplemental copy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84EC54A-1238-054A-B123-4E089148A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56" y="898954"/>
            <a:ext cx="10515600" cy="838854"/>
          </a:xfrm>
        </p:spPr>
        <p:txBody>
          <a:bodyPr anchor="t"/>
          <a:lstStyle>
            <a:lvl1pPr>
              <a:defRPr>
                <a:solidFill>
                  <a:srgbClr val="6B6C6C"/>
                </a:solidFill>
              </a:defRPr>
            </a:lvl1pPr>
          </a:lstStyle>
          <a:p>
            <a:r>
              <a:rPr lang="en-US"/>
              <a:t>Click to edit master page title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FB88219-839E-554B-B72F-F7177AF5404C}"/>
              </a:ext>
            </a:extLst>
          </p:cNvPr>
          <p:cNvCxnSpPr>
            <a:cxnSpLocks/>
          </p:cNvCxnSpPr>
          <p:nvPr userDrawn="1"/>
        </p:nvCxnSpPr>
        <p:spPr>
          <a:xfrm>
            <a:off x="751112" y="1759779"/>
            <a:ext cx="548640" cy="0"/>
          </a:xfrm>
          <a:prstGeom prst="line">
            <a:avLst/>
          </a:prstGeom>
          <a:ln w="793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368B3D21-7A3E-9FD3-2561-1B65C1C3E8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2697" y="576942"/>
            <a:ext cx="10537818" cy="272142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b="0">
                <a:solidFill>
                  <a:srgbClr val="6B6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SECTION HEADING (OPTIONAL) </a:t>
            </a:r>
          </a:p>
        </p:txBody>
      </p:sp>
    </p:spTree>
    <p:extLst>
      <p:ext uri="{BB962C8B-B14F-4D97-AF65-F5344CB8AC3E}">
        <p14:creationId xmlns:p14="http://schemas.microsoft.com/office/powerpoint/2010/main" val="3871489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ntent 4 - icons with copy - d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9CF42-CFB0-4813-AFA8-72E0DF893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505" y="1556657"/>
            <a:ext cx="3637944" cy="2024979"/>
          </a:xfrm>
        </p:spPr>
        <p:txBody>
          <a:bodyPr anchor="b"/>
          <a:lstStyle>
            <a:lvl1pPr>
              <a:defRPr>
                <a:solidFill>
                  <a:srgbClr val="6B6C6C"/>
                </a:solidFill>
              </a:defRPr>
            </a:lvl1pPr>
          </a:lstStyle>
          <a:p>
            <a:r>
              <a:rPr lang="en-US"/>
              <a:t>Click to edit master page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339C-BF56-4C01-9057-10C1041C783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5619" y="3891923"/>
            <a:ext cx="3637944" cy="105580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6B6C6C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33B443-BC15-456F-A843-6F23BCE2348A}"/>
              </a:ext>
            </a:extLst>
          </p:cNvPr>
          <p:cNvCxnSpPr>
            <a:cxnSpLocks/>
          </p:cNvCxnSpPr>
          <p:nvPr userDrawn="1"/>
        </p:nvCxnSpPr>
        <p:spPr>
          <a:xfrm>
            <a:off x="763589" y="3649724"/>
            <a:ext cx="548640" cy="0"/>
          </a:xfrm>
          <a:prstGeom prst="line">
            <a:avLst/>
          </a:prstGeom>
          <a:ln w="793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233CD8-5E31-4581-814D-DA09D49C1F86}"/>
              </a:ext>
            </a:extLst>
          </p:cNvPr>
          <p:cNvCxnSpPr>
            <a:cxnSpLocks/>
          </p:cNvCxnSpPr>
          <p:nvPr userDrawn="1"/>
        </p:nvCxnSpPr>
        <p:spPr>
          <a:xfrm flipV="1">
            <a:off x="4862312" y="963765"/>
            <a:ext cx="0" cy="470578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19BD27-A5AE-4AED-A944-00ED745F24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1915" y="1186651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B9DF506-FA73-4B69-BFF8-9508CCD1B3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7909" y="1197473"/>
            <a:ext cx="4524097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6B6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D3C25E06-F692-49FF-AE8E-D1AB6FF3AAB9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6267902" y="1494459"/>
            <a:ext cx="4524097" cy="754756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6B6C6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 b="0" i="0">
                <a:solidFill>
                  <a:srgbClr val="6B6C6C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3B784B6F-C536-4BE2-9F68-EFD22C48A7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01908" y="2625206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8CA5EED-CA8D-41CE-A9A2-2D0FD1FFEA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67902" y="2636028"/>
            <a:ext cx="4524097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6B6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6A62EE4C-12CF-4CD9-A03E-75610F65D462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6267895" y="2933014"/>
            <a:ext cx="4524097" cy="754756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6B6C6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 b="0" i="0">
                <a:solidFill>
                  <a:srgbClr val="6B6C6C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 copy</a:t>
            </a:r>
          </a:p>
          <a:p>
            <a:pPr lvl="4"/>
            <a:endParaRPr lang="en-US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1EDC020B-92DF-44EE-8F61-D1F5715938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201908" y="3984098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EC31054-F323-447E-A250-00C70D03324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67902" y="3994920"/>
            <a:ext cx="4524097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6B6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2A0E534F-F82F-491F-A155-625F7F13DD81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267895" y="4291906"/>
            <a:ext cx="4524097" cy="754756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6B6C6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 b="0" i="0">
                <a:solidFill>
                  <a:srgbClr val="6B6C6C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58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ntent 5 - Team Layout - d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9CF42-CFB0-4813-AFA8-72E0DF893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505" y="1534885"/>
            <a:ext cx="3637944" cy="2057636"/>
          </a:xfrm>
        </p:spPr>
        <p:txBody>
          <a:bodyPr anchor="b"/>
          <a:lstStyle>
            <a:lvl1pPr>
              <a:defRPr>
                <a:solidFill>
                  <a:srgbClr val="6B6C6C"/>
                </a:solidFill>
              </a:defRPr>
            </a:lvl1pPr>
          </a:lstStyle>
          <a:p>
            <a:r>
              <a:rPr lang="en-US"/>
              <a:t>Click to edit master page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33B443-BC15-456F-A843-6F23BCE2348A}"/>
              </a:ext>
            </a:extLst>
          </p:cNvPr>
          <p:cNvCxnSpPr>
            <a:cxnSpLocks/>
          </p:cNvCxnSpPr>
          <p:nvPr userDrawn="1"/>
        </p:nvCxnSpPr>
        <p:spPr>
          <a:xfrm>
            <a:off x="774474" y="3660609"/>
            <a:ext cx="548640" cy="0"/>
          </a:xfrm>
          <a:prstGeom prst="line">
            <a:avLst/>
          </a:prstGeom>
          <a:ln w="793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19BD27-A5AE-4AED-A944-00ED745F24F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83031" y="696457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B9DF506-FA73-4B69-BFF8-9508CCD1B3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85057" y="2405743"/>
            <a:ext cx="2225340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rgbClr val="6B6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D3C25E06-F692-49FF-AE8E-D1AB6FF3AAB9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785057" y="2850666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6B6C6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rgbClr val="6B6C6C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32636A59-1C4D-DB7E-7AB5-5FF3CE74F2C1}"/>
              </a:ext>
            </a:extLst>
          </p:cNvPr>
          <p:cNvSpPr>
            <a:spLocks noGrp="1"/>
          </p:cNvSpPr>
          <p:nvPr>
            <p:ph sz="half" idx="35" hasCustomPrompt="1"/>
          </p:nvPr>
        </p:nvSpPr>
        <p:spPr>
          <a:xfrm>
            <a:off x="665616" y="3902810"/>
            <a:ext cx="3906383" cy="242836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6B6C6C"/>
                </a:solidFill>
              </a:defRPr>
            </a:lvl1pPr>
            <a:lvl2pPr marL="520700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rgbClr val="6B6C6C"/>
                </a:solidFill>
              </a:defRPr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 copy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B781AC33-C47D-CE41-F333-5612FC49D32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7315200" y="696457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6EC207A-75A9-199D-31B5-9D8D502D7FD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17226" y="2405743"/>
            <a:ext cx="2209799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rgbClr val="6B6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4" name="Content Placeholder 3">
            <a:extLst>
              <a:ext uri="{FF2B5EF4-FFF2-40B4-BE49-F238E27FC236}">
                <a16:creationId xmlns:a16="http://schemas.microsoft.com/office/drawing/2014/main" id="{EA2978D8-3542-6E8A-613E-6B54448341D0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7217226" y="2850666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6B6C6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rgbClr val="6B6C6C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9B3D4EE7-E3D1-3FAD-4643-1190D06F4ABA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9753600" y="696457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CF1F1B6B-6BC0-7CE5-8AA0-65781BC5B49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55626" y="2405743"/>
            <a:ext cx="2220685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rgbClr val="6B6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FEB4D2C4-0C4E-A036-BD82-B2C245849209}"/>
              </a:ext>
            </a:extLst>
          </p:cNvPr>
          <p:cNvSpPr>
            <a:spLocks noGrp="1"/>
          </p:cNvSpPr>
          <p:nvPr>
            <p:ph sz="half" idx="41" hasCustomPrompt="1"/>
          </p:nvPr>
        </p:nvSpPr>
        <p:spPr>
          <a:xfrm>
            <a:off x="9655626" y="2850666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6B6C6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rgbClr val="6B6C6C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8DB9D046-1452-3F52-9EF6-F1591861163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883031" y="3581400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99F1484B-33B4-49AF-50B3-692F9415D08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785057" y="5290686"/>
            <a:ext cx="2225340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rgbClr val="6B6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50" name="Content Placeholder 3">
            <a:extLst>
              <a:ext uri="{FF2B5EF4-FFF2-40B4-BE49-F238E27FC236}">
                <a16:creationId xmlns:a16="http://schemas.microsoft.com/office/drawing/2014/main" id="{A8463267-4C32-C0A8-B221-D5C692958888}"/>
              </a:ext>
            </a:extLst>
          </p:cNvPr>
          <p:cNvSpPr>
            <a:spLocks noGrp="1"/>
          </p:cNvSpPr>
          <p:nvPr>
            <p:ph sz="half" idx="44" hasCustomPrompt="1"/>
          </p:nvPr>
        </p:nvSpPr>
        <p:spPr>
          <a:xfrm>
            <a:off x="4785057" y="5735609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6B6C6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rgbClr val="6B6C6C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0F713BA4-C3F0-7266-BFA2-4EB5D9BED635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7315200" y="3581400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77A3737E-4F1C-4A60-75FE-0CD6387D447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217226" y="5290686"/>
            <a:ext cx="2209799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rgbClr val="6B6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53" name="Content Placeholder 3">
            <a:extLst>
              <a:ext uri="{FF2B5EF4-FFF2-40B4-BE49-F238E27FC236}">
                <a16:creationId xmlns:a16="http://schemas.microsoft.com/office/drawing/2014/main" id="{1F5B1B2F-7A86-7712-D642-D31C7A449AC0}"/>
              </a:ext>
            </a:extLst>
          </p:cNvPr>
          <p:cNvSpPr>
            <a:spLocks noGrp="1"/>
          </p:cNvSpPr>
          <p:nvPr>
            <p:ph sz="half" idx="47" hasCustomPrompt="1"/>
          </p:nvPr>
        </p:nvSpPr>
        <p:spPr>
          <a:xfrm>
            <a:off x="7217226" y="5735609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6B6C6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rgbClr val="6B6C6C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54" name="Picture Placeholder 4">
            <a:extLst>
              <a:ext uri="{FF2B5EF4-FFF2-40B4-BE49-F238E27FC236}">
                <a16:creationId xmlns:a16="http://schemas.microsoft.com/office/drawing/2014/main" id="{1AF508C4-773E-5526-D0B3-4519BA6E9F49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9753600" y="3581400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5A52EAA6-4323-C683-D3E0-0360F2401CB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655626" y="5290686"/>
            <a:ext cx="2220685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rgbClr val="6B6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56" name="Content Placeholder 3">
            <a:extLst>
              <a:ext uri="{FF2B5EF4-FFF2-40B4-BE49-F238E27FC236}">
                <a16:creationId xmlns:a16="http://schemas.microsoft.com/office/drawing/2014/main" id="{ED840ECE-E392-54F4-E5E0-09C6BAC5F6FA}"/>
              </a:ext>
            </a:extLst>
          </p:cNvPr>
          <p:cNvSpPr>
            <a:spLocks noGrp="1"/>
          </p:cNvSpPr>
          <p:nvPr>
            <p:ph sz="half" idx="50" hasCustomPrompt="1"/>
          </p:nvPr>
        </p:nvSpPr>
        <p:spPr>
          <a:xfrm>
            <a:off x="9655626" y="5735609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6B6C6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rgbClr val="6B6C6C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28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ntent 6 - Facts Figures Chart - d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9CF42-CFB0-4813-AFA8-72E0DF893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504" y="1545771"/>
            <a:ext cx="3637944" cy="2035865"/>
          </a:xfrm>
        </p:spPr>
        <p:txBody>
          <a:bodyPr anchor="b"/>
          <a:lstStyle>
            <a:lvl1pPr>
              <a:defRPr>
                <a:solidFill>
                  <a:srgbClr val="6B6C6C"/>
                </a:solidFill>
              </a:defRPr>
            </a:lvl1pPr>
          </a:lstStyle>
          <a:p>
            <a:r>
              <a:rPr lang="en-US"/>
              <a:t>Click to edit master page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339C-BF56-4C01-9057-10C1041C783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3845" y="3859268"/>
            <a:ext cx="3906383" cy="242836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6B6C6C"/>
                </a:solidFill>
              </a:defRPr>
            </a:lvl1pPr>
            <a:lvl2pPr marL="520700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rgbClr val="6B6C6C"/>
                </a:solidFill>
              </a:defRPr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 copy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 descr="Title ornament - do not edit.">
            <a:extLst>
              <a:ext uri="{FF2B5EF4-FFF2-40B4-BE49-F238E27FC236}">
                <a16:creationId xmlns:a16="http://schemas.microsoft.com/office/drawing/2014/main" id="{5F33B443-BC15-456F-A843-6F23BCE2348A}"/>
              </a:ext>
            </a:extLst>
          </p:cNvPr>
          <p:cNvCxnSpPr>
            <a:cxnSpLocks/>
          </p:cNvCxnSpPr>
          <p:nvPr userDrawn="1"/>
        </p:nvCxnSpPr>
        <p:spPr>
          <a:xfrm>
            <a:off x="752704" y="3638838"/>
            <a:ext cx="548640" cy="0"/>
          </a:xfrm>
          <a:prstGeom prst="line">
            <a:avLst/>
          </a:prstGeom>
          <a:ln w="793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AB3712-421D-4D44-A208-FCFD9F142B3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855028" y="794657"/>
            <a:ext cx="6333671" cy="53521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add a chart or table</a:t>
            </a:r>
          </a:p>
        </p:txBody>
      </p:sp>
    </p:spTree>
    <p:extLst>
      <p:ext uri="{BB962C8B-B14F-4D97-AF65-F5344CB8AC3E}">
        <p14:creationId xmlns:p14="http://schemas.microsoft.com/office/powerpoint/2010/main" val="2442410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ntent 7 - Picture - d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8BB7286-594A-4C7F-91C3-90AF74F810B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344922" y="3275479"/>
            <a:ext cx="5441197" cy="242836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6B6C6C"/>
                </a:solidFill>
              </a:defRPr>
            </a:lvl1pPr>
            <a:lvl2pPr marL="466725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rgbClr val="6B6C6C"/>
                </a:solidFill>
              </a:defRPr>
            </a:lvl2pPr>
            <a:lvl3pPr marL="922338" indent="-228600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tabLst/>
              <a:defRPr sz="1800">
                <a:solidFill>
                  <a:srgbClr val="6B6C6C"/>
                </a:solidFill>
              </a:defRPr>
            </a:lvl3pPr>
            <a:lvl4pPr marL="1485900" indent="-227013">
              <a:buFont typeface="Arial" panose="020B0604020202020204" pitchFamily="34" charset="0"/>
              <a:buChar char="•"/>
              <a:tabLst/>
              <a:defRPr sz="1600">
                <a:solidFill>
                  <a:srgbClr val="6B6C6C"/>
                </a:solidFill>
              </a:defRPr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 copy </a:t>
            </a:r>
          </a:p>
          <a:p>
            <a:pPr lvl="2"/>
            <a:r>
              <a:rPr lang="en-US"/>
              <a:t>Third level copy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C3CEE6-576D-4A25-8B6C-C2373DA1C88A}"/>
              </a:ext>
            </a:extLst>
          </p:cNvPr>
          <p:cNvCxnSpPr>
            <a:cxnSpLocks/>
          </p:cNvCxnSpPr>
          <p:nvPr userDrawn="1"/>
        </p:nvCxnSpPr>
        <p:spPr>
          <a:xfrm>
            <a:off x="5421123" y="3022394"/>
            <a:ext cx="548640" cy="0"/>
          </a:xfrm>
          <a:prstGeom prst="line">
            <a:avLst/>
          </a:prstGeom>
          <a:ln w="793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05C42B-C8C5-451C-A726-855DF2E486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5763" y="403767"/>
            <a:ext cx="4480151" cy="57436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picture;</a:t>
            </a:r>
            <a:br>
              <a:rPr lang="en-US"/>
            </a:br>
            <a:r>
              <a:rPr lang="en-US"/>
              <a:t>send to back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78E9976-AB2A-4D33-BDD3-3DD819648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4922" y="1653762"/>
            <a:ext cx="5441196" cy="1325563"/>
          </a:xfrm>
        </p:spPr>
        <p:txBody>
          <a:bodyPr anchor="t"/>
          <a:lstStyle>
            <a:lvl1pPr>
              <a:defRPr>
                <a:solidFill>
                  <a:srgbClr val="6B6C6C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page title</a:t>
            </a: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7CD4C7FA-8777-C983-DA6D-D554C333D41F}"/>
              </a:ext>
            </a:extLst>
          </p:cNvPr>
          <p:cNvSpPr/>
          <p:nvPr userDrawn="1"/>
        </p:nvSpPr>
        <p:spPr>
          <a:xfrm rot="16200000">
            <a:off x="4054929" y="5197926"/>
            <a:ext cx="1023257" cy="105591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Buckeye Sans 2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3909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scarle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descr="Red background with notch.">
            <a:extLst>
              <a:ext uri="{FF2B5EF4-FFF2-40B4-BE49-F238E27FC236}">
                <a16:creationId xmlns:a16="http://schemas.microsoft.com/office/drawing/2014/main" id="{221065E6-A38E-4F0C-8A91-83E3ADB9FE2D}"/>
              </a:ext>
            </a:extLst>
          </p:cNvPr>
          <p:cNvSpPr/>
          <p:nvPr userDrawn="1"/>
        </p:nvSpPr>
        <p:spPr>
          <a:xfrm>
            <a:off x="400280" y="374573"/>
            <a:ext cx="11391441" cy="5772839"/>
          </a:xfrm>
          <a:custGeom>
            <a:avLst/>
            <a:gdLst>
              <a:gd name="connsiteX0" fmla="*/ 0 w 11391441"/>
              <a:gd name="connsiteY0" fmla="*/ 11017 h 5772839"/>
              <a:gd name="connsiteX1" fmla="*/ 0 w 11391441"/>
              <a:gd name="connsiteY1" fmla="*/ 5772839 h 5772839"/>
              <a:gd name="connsiteX2" fmla="*/ 10796530 w 11391441"/>
              <a:gd name="connsiteY2" fmla="*/ 5772839 h 5772839"/>
              <a:gd name="connsiteX3" fmla="*/ 11391441 w 11391441"/>
              <a:gd name="connsiteY3" fmla="*/ 5177928 h 5772839"/>
              <a:gd name="connsiteX4" fmla="*/ 11391441 w 11391441"/>
              <a:gd name="connsiteY4" fmla="*/ 0 h 5772839"/>
              <a:gd name="connsiteX5" fmla="*/ 0 w 11391441"/>
              <a:gd name="connsiteY5" fmla="*/ 11017 h 577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91441" h="5772839">
                <a:moveTo>
                  <a:pt x="0" y="11017"/>
                </a:moveTo>
                <a:lnTo>
                  <a:pt x="0" y="5772839"/>
                </a:lnTo>
                <a:lnTo>
                  <a:pt x="10796530" y="5772839"/>
                </a:lnTo>
                <a:lnTo>
                  <a:pt x="11391441" y="5177928"/>
                </a:lnTo>
                <a:lnTo>
                  <a:pt x="11391441" y="0"/>
                </a:lnTo>
                <a:lnTo>
                  <a:pt x="0" y="11017"/>
                </a:lnTo>
                <a:close/>
              </a:path>
            </a:pathLst>
          </a:cu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Buckeye Sans 2" pitchFamily="2" charset="7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17FDA-A121-4B28-8DDF-D450DD47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99B5A-7DCC-4693-81DE-0BE66B97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2AE5508-873C-8C4C-A88E-C1B4E571D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332" y="2609603"/>
            <a:ext cx="10515600" cy="819397"/>
          </a:xfrm>
        </p:spPr>
        <p:txBody>
          <a:bodyPr anchor="t">
            <a:norm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page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C83112E-B440-C046-B221-F7DBDB8A76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0332" y="3457508"/>
            <a:ext cx="10515600" cy="49697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</p:spTree>
    <p:extLst>
      <p:ext uri="{BB962C8B-B14F-4D97-AF65-F5344CB8AC3E}">
        <p14:creationId xmlns:p14="http://schemas.microsoft.com/office/powerpoint/2010/main" val="984653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ntent 8 - Multiple Pictures - d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8BB7286-594A-4C7F-91C3-90AF74F810B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334037" y="3264591"/>
            <a:ext cx="5441197" cy="242836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6B6C6C"/>
                </a:solidFill>
              </a:defRPr>
            </a:lvl1pPr>
            <a:lvl2pPr marL="574675" indent="-282575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rgbClr val="6B6C6C"/>
                </a:solidFill>
              </a:defRPr>
            </a:lvl2pPr>
            <a:lvl3pPr marL="1030288" indent="-228600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tabLst/>
              <a:defRPr sz="1800">
                <a:solidFill>
                  <a:srgbClr val="6B6C6C"/>
                </a:solidFill>
              </a:defRPr>
            </a:lvl3pPr>
            <a:lvl4pPr marL="1550988" indent="-271463">
              <a:buFont typeface="Arial" panose="020B0604020202020204" pitchFamily="34" charset="0"/>
              <a:buChar char="•"/>
              <a:tabLst/>
              <a:defRPr sz="1600">
                <a:solidFill>
                  <a:srgbClr val="6B6C6C"/>
                </a:solidFill>
              </a:defRPr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C3CEE6-576D-4A25-8B6C-C2373DA1C88A}"/>
              </a:ext>
            </a:extLst>
          </p:cNvPr>
          <p:cNvCxnSpPr>
            <a:cxnSpLocks/>
          </p:cNvCxnSpPr>
          <p:nvPr userDrawn="1"/>
        </p:nvCxnSpPr>
        <p:spPr>
          <a:xfrm>
            <a:off x="5410237" y="3022392"/>
            <a:ext cx="548640" cy="0"/>
          </a:xfrm>
          <a:prstGeom prst="line">
            <a:avLst/>
          </a:prstGeom>
          <a:ln w="793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05C42B-C8C5-451C-A726-855DF2E486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6873" y="427519"/>
            <a:ext cx="4469041" cy="29614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BFAFE350-DAC2-4FA1-8058-2BB689DE6DE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77886" y="3494314"/>
            <a:ext cx="2188028" cy="2637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add picture</a:t>
            </a:r>
            <a:br>
              <a:rPr lang="en-US"/>
            </a:br>
            <a:r>
              <a:rPr lang="en-US"/>
              <a:t>(send to back)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79F3245-5C19-491B-A3C7-0953BE94E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37" y="1653756"/>
            <a:ext cx="5441196" cy="1325563"/>
          </a:xfrm>
        </p:spPr>
        <p:txBody>
          <a:bodyPr anchor="t"/>
          <a:lstStyle>
            <a:lvl1pPr>
              <a:defRPr>
                <a:solidFill>
                  <a:srgbClr val="6B6C6C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page title</a:t>
            </a:r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C77F81DC-F781-47C2-4D3B-27EEE878F8AC}"/>
              </a:ext>
            </a:extLst>
          </p:cNvPr>
          <p:cNvSpPr/>
          <p:nvPr userDrawn="1"/>
        </p:nvSpPr>
        <p:spPr>
          <a:xfrm rot="16200000">
            <a:off x="4054929" y="5197926"/>
            <a:ext cx="1023257" cy="105591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Buckeye Sans 2" pitchFamily="2" charset="77"/>
            </a:endParaRP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52F6D6FC-1A24-C778-124B-B4C5715A28C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81000" y="3494314"/>
            <a:ext cx="2188029" cy="2637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add picture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10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3F5652-5F8D-4F3B-BE45-6F2FE0F5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FDEF2A-FDC4-461B-A64A-242E9A04A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4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Section slide - scarle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17FDA-A121-4B28-8DDF-D450DD47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99B5A-7DCC-4693-81DE-0BE66B97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4E7D8D-3CE6-BC4E-BA91-C825C3B79A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450" y="2620489"/>
            <a:ext cx="10515600" cy="819397"/>
          </a:xfrm>
        </p:spPr>
        <p:txBody>
          <a:bodyPr anchor="t">
            <a:normAutofit/>
          </a:bodyPr>
          <a:lstStyle>
            <a:lvl1pPr>
              <a:defRPr sz="5500"/>
            </a:lvl1pPr>
          </a:lstStyle>
          <a:p>
            <a:r>
              <a:rPr lang="en-US"/>
              <a:t>Click to edit master page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9BB5AB9-FC6F-7F4D-885C-DFDA822904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8565" y="3468394"/>
            <a:ext cx="10515600" cy="496976"/>
          </a:xfrm>
        </p:spPr>
        <p:txBody>
          <a:bodyPr>
            <a:normAutofit/>
          </a:bodyPr>
          <a:lstStyle>
            <a:lvl1pPr marL="0" indent="0">
              <a:buNone/>
              <a:defRPr sz="2600" b="0" i="0">
                <a:solidFill>
                  <a:schemeClr val="tx1"/>
                </a:solidFill>
                <a:latin typeface="Buckeye Sans 2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</p:spTree>
    <p:extLst>
      <p:ext uri="{BB962C8B-B14F-4D97-AF65-F5344CB8AC3E}">
        <p14:creationId xmlns:p14="http://schemas.microsoft.com/office/powerpoint/2010/main" val="3180043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ntent 1 -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7AA6A-DE3E-452A-8765-F4A9FE447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143" y="920725"/>
            <a:ext cx="10515600" cy="838854"/>
          </a:xfrm>
        </p:spPr>
        <p:txBody>
          <a:bodyPr anchor="t"/>
          <a:lstStyle/>
          <a:p>
            <a:r>
              <a:rPr lang="en-US"/>
              <a:t>Click to edit master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92BB6-0EC3-47A0-964A-91B4EAB22C4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0228" y="2074421"/>
            <a:ext cx="10515600" cy="4015454"/>
          </a:xfrm>
        </p:spPr>
        <p:txBody>
          <a:bodyPr/>
          <a:lstStyle>
            <a:lvl1pPr marL="0" indent="0">
              <a:buClr>
                <a:srgbClr val="C00000"/>
              </a:buClr>
              <a:buSzPct val="110000"/>
              <a:buNone/>
              <a:defRPr/>
            </a:lvl1pPr>
            <a:lvl2pPr marL="685800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7D5D7-B1FE-44D4-9552-B7681E39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9665-9022-4763-9F34-BC62AC63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E70CEAA-8573-9E1B-D8BA-928C93224FEF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54731" y="576941"/>
            <a:ext cx="7847012" cy="239486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SECTION HEADING (OPTIONAL) </a:t>
            </a:r>
          </a:p>
        </p:txBody>
      </p:sp>
    </p:spTree>
    <p:extLst>
      <p:ext uri="{BB962C8B-B14F-4D97-AF65-F5344CB8AC3E}">
        <p14:creationId xmlns:p14="http://schemas.microsoft.com/office/powerpoint/2010/main" val="334145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ntent 2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10778-4DA8-45B3-97ED-ECBE5C6085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795950"/>
            <a:ext cx="3200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339C-BF56-4C01-9057-10C1041C783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19862"/>
            <a:ext cx="3200400" cy="3060729"/>
          </a:xfrm>
        </p:spPr>
        <p:txBody>
          <a:bodyPr>
            <a:normAutofit/>
          </a:bodyPr>
          <a:lstStyle>
            <a:lvl1pPr marL="0" indent="0">
              <a:buClr>
                <a:srgbClr val="C00000"/>
              </a:buClr>
              <a:buSzPct val="110000"/>
              <a:buNone/>
              <a:defRPr sz="1800"/>
            </a:lvl1pPr>
            <a:lvl2pPr marL="466725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1600"/>
            </a:lvl2pPr>
            <a:lvl3pPr marL="922338" indent="-174625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tabLst/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40F89D-2F52-4A06-A26B-F81A4CCA049C}"/>
              </a:ext>
            </a:extLst>
          </p:cNvPr>
          <p:cNvCxnSpPr>
            <a:cxnSpLocks/>
          </p:cNvCxnSpPr>
          <p:nvPr userDrawn="1"/>
        </p:nvCxnSpPr>
        <p:spPr>
          <a:xfrm flipV="1">
            <a:off x="4246764" y="2290570"/>
            <a:ext cx="0" cy="340197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615C9D-EE6C-4B25-8C7B-BD41495EDEDC}"/>
              </a:ext>
            </a:extLst>
          </p:cNvPr>
          <p:cNvCxnSpPr>
            <a:cxnSpLocks/>
          </p:cNvCxnSpPr>
          <p:nvPr userDrawn="1"/>
        </p:nvCxnSpPr>
        <p:spPr>
          <a:xfrm flipV="1">
            <a:off x="7915362" y="2290570"/>
            <a:ext cx="0" cy="340197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670F325A-C820-6347-A10B-9DD63E3B7F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57" y="909840"/>
            <a:ext cx="10515600" cy="838854"/>
          </a:xfrm>
        </p:spPr>
        <p:txBody>
          <a:bodyPr anchor="t"/>
          <a:lstStyle/>
          <a:p>
            <a:r>
              <a:rPr lang="en-US"/>
              <a:t>Click to edit master page title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891D34A-06A7-6398-2C15-8309625A99B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474028" y="1795950"/>
            <a:ext cx="3200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8E4D3FC-41C9-D578-F008-6630E7FFA4E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53400" y="1795950"/>
            <a:ext cx="3200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1869058-C86A-4C68-1840-8E2F243A451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54731" y="576941"/>
            <a:ext cx="7847012" cy="239486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SECTION HEADING (OPTIONAL) 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14F904E5-9900-1D9E-FED4-2AA7BBADCA7F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452256" y="2619862"/>
            <a:ext cx="3200400" cy="3060729"/>
          </a:xfrm>
        </p:spPr>
        <p:txBody>
          <a:bodyPr>
            <a:normAutofit/>
          </a:bodyPr>
          <a:lstStyle>
            <a:lvl1pPr marL="0" indent="0">
              <a:buClr>
                <a:srgbClr val="C00000"/>
              </a:buClr>
              <a:buSzPct val="110000"/>
              <a:buNone/>
              <a:defRPr sz="1800"/>
            </a:lvl1pPr>
            <a:lvl2pPr marL="466725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1600"/>
            </a:lvl2pPr>
            <a:lvl3pPr marL="922338" indent="-174625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tabLst/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C53F21D-CA93-9B93-4A6E-8255D9511D03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142514" y="2619862"/>
            <a:ext cx="3200400" cy="3060729"/>
          </a:xfrm>
        </p:spPr>
        <p:txBody>
          <a:bodyPr>
            <a:normAutofit/>
          </a:bodyPr>
          <a:lstStyle>
            <a:lvl1pPr marL="0" indent="0">
              <a:buClr>
                <a:srgbClr val="C00000"/>
              </a:buClr>
              <a:buSzPct val="110000"/>
              <a:buNone/>
              <a:defRPr sz="1800"/>
            </a:lvl1pPr>
            <a:lvl2pPr marL="466725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1600"/>
            </a:lvl2pPr>
            <a:lvl3pPr marL="922338" indent="-174625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tabLst/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7828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ntent 3 - Statistic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7D5D7-B1FE-44D4-9552-B7681E39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9665-9022-4763-9F34-BC62AC63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C1AF12-65D7-4CCC-B876-272178DEF7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975" y="2090962"/>
            <a:ext cx="3200400" cy="155575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7500" b="1" i="0">
                <a:latin typeface="Buckeye Serif 2 Black" pitchFamily="2" charset="77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978A9C5-0FEF-4CDF-8E0D-77B2B3787EB1}"/>
              </a:ext>
            </a:extLst>
          </p:cNvPr>
          <p:cNvCxnSpPr>
            <a:cxnSpLocks/>
          </p:cNvCxnSpPr>
          <p:nvPr userDrawn="1"/>
        </p:nvCxnSpPr>
        <p:spPr>
          <a:xfrm>
            <a:off x="2117969" y="3684420"/>
            <a:ext cx="548640" cy="0"/>
          </a:xfrm>
          <a:prstGeom prst="line">
            <a:avLst/>
          </a:prstGeom>
          <a:ln w="79375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31E8251-4870-40ED-8F84-F3F4065F8B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5983" y="3744683"/>
            <a:ext cx="3200400" cy="598641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Subhead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921F103-A52D-4BF8-A426-261D45BC06E9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15976" y="4343324"/>
            <a:ext cx="3200400" cy="7547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 algn="ctr">
              <a:buNone/>
              <a:defRPr sz="1100" b="0" i="0"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7B445D7-04D9-4518-A91A-395D959AA5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62024" y="2090962"/>
            <a:ext cx="3200400" cy="155575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7500" b="1" i="0">
                <a:latin typeface="Buckeye Serif 2 Black" pitchFamily="2" charset="77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F2A72AE-B0BA-451A-A298-6F08D46BE149}"/>
              </a:ext>
            </a:extLst>
          </p:cNvPr>
          <p:cNvCxnSpPr>
            <a:cxnSpLocks/>
          </p:cNvCxnSpPr>
          <p:nvPr userDrawn="1"/>
        </p:nvCxnSpPr>
        <p:spPr>
          <a:xfrm>
            <a:off x="5720579" y="3684420"/>
            <a:ext cx="548640" cy="0"/>
          </a:xfrm>
          <a:prstGeom prst="line">
            <a:avLst/>
          </a:prstGeom>
          <a:ln w="79375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544B66B5-8A11-414B-BD6A-3CA8D49CDAC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62032" y="3755569"/>
            <a:ext cx="3200400" cy="587755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Subhead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9B83ED64-7985-4721-920B-54BC42A5E1D7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4362025" y="4343324"/>
            <a:ext cx="3200400" cy="7547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/>
              <a:t>Click to edit supplemental copy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48CFB95A-0D9D-453A-9CB2-BF05EF3E7A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08066" y="2090962"/>
            <a:ext cx="3200400" cy="155575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7500" b="1" i="0">
                <a:latin typeface="Buckeye Serif 2 Black" pitchFamily="2" charset="77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95B02B-287E-4902-9AF6-04C885FA6DD1}"/>
              </a:ext>
            </a:extLst>
          </p:cNvPr>
          <p:cNvCxnSpPr>
            <a:cxnSpLocks/>
          </p:cNvCxnSpPr>
          <p:nvPr userDrawn="1"/>
        </p:nvCxnSpPr>
        <p:spPr>
          <a:xfrm>
            <a:off x="9276048" y="3684420"/>
            <a:ext cx="548640" cy="0"/>
          </a:xfrm>
          <a:prstGeom prst="line">
            <a:avLst/>
          </a:prstGeom>
          <a:ln w="79375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79EC675-E9A3-4C03-B61F-A49031FA50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08074" y="3766455"/>
            <a:ext cx="3200400" cy="576869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Subhead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8429F79-518E-407C-8FF2-83D7C7D801FD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7908067" y="4343324"/>
            <a:ext cx="3200400" cy="7547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/>
              <a:t>Click to edit supplemental copy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84EC54A-1238-054A-B123-4E089148A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56" y="898954"/>
            <a:ext cx="10515600" cy="838854"/>
          </a:xfrm>
        </p:spPr>
        <p:txBody>
          <a:bodyPr anchor="t"/>
          <a:lstStyle/>
          <a:p>
            <a:r>
              <a:rPr lang="en-US"/>
              <a:t>Click to edit master page title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368B3D21-7A3E-9FD3-2561-1B65C1C3E8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1811" y="576942"/>
            <a:ext cx="10537818" cy="272142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SECTION HEADING (OPTIONAL) </a:t>
            </a:r>
          </a:p>
        </p:txBody>
      </p:sp>
    </p:spTree>
    <p:extLst>
      <p:ext uri="{BB962C8B-B14F-4D97-AF65-F5344CB8AC3E}">
        <p14:creationId xmlns:p14="http://schemas.microsoft.com/office/powerpoint/2010/main" val="318929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ntent 4 - icons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9CF42-CFB0-4813-AFA8-72E0DF893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505" y="1556657"/>
            <a:ext cx="3637944" cy="2024979"/>
          </a:xfrm>
        </p:spPr>
        <p:txBody>
          <a:bodyPr anchor="b"/>
          <a:lstStyle/>
          <a:p>
            <a:r>
              <a:rPr lang="en-US"/>
              <a:t>Click to edit master page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339C-BF56-4C01-9057-10C1041C783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5619" y="3619779"/>
            <a:ext cx="3637944" cy="105580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233CD8-5E31-4581-814D-DA09D49C1F86}"/>
              </a:ext>
            </a:extLst>
          </p:cNvPr>
          <p:cNvCxnSpPr>
            <a:cxnSpLocks/>
          </p:cNvCxnSpPr>
          <p:nvPr userDrawn="1"/>
        </p:nvCxnSpPr>
        <p:spPr>
          <a:xfrm flipV="1">
            <a:off x="4862312" y="963765"/>
            <a:ext cx="0" cy="470578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19BD27-A5AE-4AED-A944-00ED745F24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1915" y="1186651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B9DF506-FA73-4B69-BFF8-9508CCD1B3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7909" y="1197473"/>
            <a:ext cx="4524097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D3C25E06-F692-49FF-AE8E-D1AB6FF3AAB9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6267902" y="1494459"/>
            <a:ext cx="4524097" cy="75475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 b="0" i="0"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3B784B6F-C536-4BE2-9F68-EFD22C48A7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01908" y="2625206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8CA5EED-CA8D-41CE-A9A2-2D0FD1FFEA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67902" y="2636028"/>
            <a:ext cx="4524097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6A62EE4C-12CF-4CD9-A03E-75610F65D462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6267895" y="2933014"/>
            <a:ext cx="4524097" cy="75475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 b="0" i="0"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 copy</a:t>
            </a:r>
          </a:p>
          <a:p>
            <a:pPr lvl="4"/>
            <a:endParaRPr lang="en-US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1EDC020B-92DF-44EE-8F61-D1F5715938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201908" y="3984098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EC31054-F323-447E-A250-00C70D03324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67902" y="3994920"/>
            <a:ext cx="4524097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2A0E534F-F82F-491F-A155-625F7F13DD81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267895" y="4291906"/>
            <a:ext cx="4524097" cy="75475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 b="0" i="0"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3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ntent 5 - 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9CF42-CFB0-4813-AFA8-72E0DF893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504" y="1534885"/>
            <a:ext cx="3906381" cy="2057636"/>
          </a:xfrm>
        </p:spPr>
        <p:txBody>
          <a:bodyPr anchor="b"/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page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19BD27-A5AE-4AED-A944-00ED745F24F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83031" y="696457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B9DF506-FA73-4B69-BFF8-9508CCD1B3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85057" y="2405743"/>
            <a:ext cx="2225340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D3C25E06-F692-49FF-AE8E-D1AB6FF3AAB9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785057" y="2850666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chemeClr val="tx1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32636A59-1C4D-DB7E-7AB5-5FF3CE74F2C1}"/>
              </a:ext>
            </a:extLst>
          </p:cNvPr>
          <p:cNvSpPr>
            <a:spLocks noGrp="1"/>
          </p:cNvSpPr>
          <p:nvPr>
            <p:ph sz="half" idx="35" hasCustomPrompt="1"/>
          </p:nvPr>
        </p:nvSpPr>
        <p:spPr>
          <a:xfrm>
            <a:off x="665616" y="3619780"/>
            <a:ext cx="3906383" cy="242836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520700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 copy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B781AC33-C47D-CE41-F333-5612FC49D32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7315200" y="696457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6EC207A-75A9-199D-31B5-9D8D502D7FD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17226" y="2405743"/>
            <a:ext cx="2209799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4" name="Content Placeholder 3">
            <a:extLst>
              <a:ext uri="{FF2B5EF4-FFF2-40B4-BE49-F238E27FC236}">
                <a16:creationId xmlns:a16="http://schemas.microsoft.com/office/drawing/2014/main" id="{EA2978D8-3542-6E8A-613E-6B54448341D0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7217226" y="2850666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chemeClr val="tx1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9B3D4EE7-E3D1-3FAD-4643-1190D06F4ABA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9753600" y="696457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CF1F1B6B-6BC0-7CE5-8AA0-65781BC5B49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55626" y="2405743"/>
            <a:ext cx="2220685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FEB4D2C4-0C4E-A036-BD82-B2C245849209}"/>
              </a:ext>
            </a:extLst>
          </p:cNvPr>
          <p:cNvSpPr>
            <a:spLocks noGrp="1"/>
          </p:cNvSpPr>
          <p:nvPr>
            <p:ph sz="half" idx="41" hasCustomPrompt="1"/>
          </p:nvPr>
        </p:nvSpPr>
        <p:spPr>
          <a:xfrm>
            <a:off x="9655626" y="2850666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chemeClr val="tx1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8DB9D046-1452-3F52-9EF6-F1591861163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883031" y="3581400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99F1484B-33B4-49AF-50B3-692F9415D08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785057" y="5290686"/>
            <a:ext cx="2225340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50" name="Content Placeholder 3">
            <a:extLst>
              <a:ext uri="{FF2B5EF4-FFF2-40B4-BE49-F238E27FC236}">
                <a16:creationId xmlns:a16="http://schemas.microsoft.com/office/drawing/2014/main" id="{A8463267-4C32-C0A8-B221-D5C692958888}"/>
              </a:ext>
            </a:extLst>
          </p:cNvPr>
          <p:cNvSpPr>
            <a:spLocks noGrp="1"/>
          </p:cNvSpPr>
          <p:nvPr>
            <p:ph sz="half" idx="44" hasCustomPrompt="1"/>
          </p:nvPr>
        </p:nvSpPr>
        <p:spPr>
          <a:xfrm>
            <a:off x="4785057" y="5735609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chemeClr val="tx1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0F713BA4-C3F0-7266-BFA2-4EB5D9BED635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7315200" y="3581400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77A3737E-4F1C-4A60-75FE-0CD6387D447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217226" y="5290686"/>
            <a:ext cx="2209799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53" name="Content Placeholder 3">
            <a:extLst>
              <a:ext uri="{FF2B5EF4-FFF2-40B4-BE49-F238E27FC236}">
                <a16:creationId xmlns:a16="http://schemas.microsoft.com/office/drawing/2014/main" id="{1F5B1B2F-7A86-7712-D642-D31C7A449AC0}"/>
              </a:ext>
            </a:extLst>
          </p:cNvPr>
          <p:cNvSpPr>
            <a:spLocks noGrp="1"/>
          </p:cNvSpPr>
          <p:nvPr>
            <p:ph sz="half" idx="47" hasCustomPrompt="1"/>
          </p:nvPr>
        </p:nvSpPr>
        <p:spPr>
          <a:xfrm>
            <a:off x="7217226" y="5735609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chemeClr val="tx1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54" name="Picture Placeholder 4">
            <a:extLst>
              <a:ext uri="{FF2B5EF4-FFF2-40B4-BE49-F238E27FC236}">
                <a16:creationId xmlns:a16="http://schemas.microsoft.com/office/drawing/2014/main" id="{1AF508C4-773E-5526-D0B3-4519BA6E9F49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9753600" y="3581400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5A52EAA6-4323-C683-D3E0-0360F2401CB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655626" y="5290686"/>
            <a:ext cx="2220685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56" name="Content Placeholder 3">
            <a:extLst>
              <a:ext uri="{FF2B5EF4-FFF2-40B4-BE49-F238E27FC236}">
                <a16:creationId xmlns:a16="http://schemas.microsoft.com/office/drawing/2014/main" id="{ED840ECE-E392-54F4-E5E0-09C6BAC5F6FA}"/>
              </a:ext>
            </a:extLst>
          </p:cNvPr>
          <p:cNvSpPr>
            <a:spLocks noGrp="1"/>
          </p:cNvSpPr>
          <p:nvPr>
            <p:ph sz="half" idx="50" hasCustomPrompt="1"/>
          </p:nvPr>
        </p:nvSpPr>
        <p:spPr>
          <a:xfrm>
            <a:off x="9655626" y="5735609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chemeClr val="tx1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6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ntent 6 - Facts Figures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9CF42-CFB0-4813-AFA8-72E0DF893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504" y="1545771"/>
            <a:ext cx="3895496" cy="2035865"/>
          </a:xfrm>
        </p:spPr>
        <p:txBody>
          <a:bodyPr anchor="b"/>
          <a:lstStyle/>
          <a:p>
            <a:r>
              <a:rPr lang="en-US"/>
              <a:t>Click to edit master page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339C-BF56-4C01-9057-10C1041C783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4029" y="3619781"/>
            <a:ext cx="3918857" cy="242836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520700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 copy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AB3712-421D-4D44-A208-FCFD9F142B3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855028" y="794657"/>
            <a:ext cx="6333671" cy="53521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add a chart or table</a:t>
            </a:r>
          </a:p>
        </p:txBody>
      </p:sp>
    </p:spTree>
    <p:extLst>
      <p:ext uri="{BB962C8B-B14F-4D97-AF65-F5344CB8AC3E}">
        <p14:creationId xmlns:p14="http://schemas.microsoft.com/office/powerpoint/2010/main" val="375593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BEA513-5076-4D62-8F85-69A918D7E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855A3-A75E-4A34-A5A1-1B324FA10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314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first level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7" name="Picture 6" descr="The Ohio State University word logo with Block O">
            <a:extLst>
              <a:ext uri="{FF2B5EF4-FFF2-40B4-BE49-F238E27FC236}">
                <a16:creationId xmlns:a16="http://schemas.microsoft.com/office/drawing/2014/main" id="{F4663FBE-A0D1-4371-8BE2-6E00A4B835A4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401676" y="6331563"/>
            <a:ext cx="2382828" cy="34165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8F603-DAEE-420E-95E6-F502567586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749" y="6304801"/>
            <a:ext cx="497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Buckeye Sans 2" pitchFamily="2" charset="77"/>
              </a:defRPr>
            </a:lvl1pPr>
          </a:lstStyle>
          <a:p>
            <a:fld id="{DFA4CD3D-26C8-47FF-8D13-9B32BAAB47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501DD-FBD8-4A19-BD71-AB3CFFDE4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5038" y="62964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Buckeye Sans 2" pitchFamily="2" charset="77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4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1" r:id="rId3"/>
    <p:sldLayoutId id="2147483650" r:id="rId4"/>
    <p:sldLayoutId id="2147483676" r:id="rId5"/>
    <p:sldLayoutId id="2147483679" r:id="rId6"/>
    <p:sldLayoutId id="2147483678" r:id="rId7"/>
    <p:sldLayoutId id="2147483682" r:id="rId8"/>
    <p:sldLayoutId id="2147483662" r:id="rId9"/>
    <p:sldLayoutId id="2147483663" r:id="rId10"/>
    <p:sldLayoutId id="2147483665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55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BA0C2F"/>
          </a:solidFill>
          <a:latin typeface="Buckeye Serif 2 Black" pitchFamily="2" charset="77"/>
          <a:ea typeface="Buckeye Serif 2 Black" pitchFamily="2" charset="77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Buckeye Sans 2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110000"/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Buckeye Sans 2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90000"/>
        <a:buFont typeface="Courier New" panose="02070309020205020404" pitchFamily="49" charset="0"/>
        <a:buChar char="o"/>
        <a:defRPr sz="2000" b="0" i="0" kern="1200">
          <a:solidFill>
            <a:schemeClr val="tx1"/>
          </a:solidFill>
          <a:latin typeface="Buckeye Sans 2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uckeye Sans 2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8/10/relationships/comments" Target="../comments/modernComment_11C_6E8575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A_F2926CDF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8/10/relationships/comments" Target="../comments/modernComment_12D_F4EC8CAF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5E5634-36AE-4A0C-9D29-500D94C2DD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Buckeye Serif 2 Black"/>
              </a:rPr>
              <a:t>OHFA and OERC Data Visualizations/Analysis </a:t>
            </a:r>
            <a:r>
              <a:rPr lang="en-US" sz="2000">
                <a:latin typeface="Buckeye Serif 2 Black"/>
              </a:rPr>
              <a:t>By Elizabeth Yirava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74A3C0-EBA9-FB15-F88F-3E71760A4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123" y="6170383"/>
            <a:ext cx="2358356" cy="6876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73BE0E-9C08-1288-2C5C-4E1086BEC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6176" y="6206908"/>
            <a:ext cx="2474148" cy="65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4004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14CE1B-FC98-F104-ED6D-15D5AE60D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10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88E46B-FA76-872E-EC50-79B890933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605" y="4785040"/>
            <a:ext cx="2536740" cy="7872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FED4F6-99F2-ADCC-27BD-01156508A4C6}"/>
              </a:ext>
            </a:extLst>
          </p:cNvPr>
          <p:cNvSpPr txBox="1"/>
          <p:nvPr/>
        </p:nvSpPr>
        <p:spPr>
          <a:xfrm>
            <a:off x="5369983" y="4785040"/>
            <a:ext cx="3514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Very weak negative relationship (correlation) between industry distribution and earnings</a:t>
            </a:r>
          </a:p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B19829-1C0A-CA9B-AAF5-AFDB61C9B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45" y="1146530"/>
            <a:ext cx="4686300" cy="3327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10D8B6-5A4E-6988-21E5-9DBD748704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9983" y="1146530"/>
            <a:ext cx="4686300" cy="32829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65F39C1-81D4-7AF4-7403-0FD34F4AD274}"/>
              </a:ext>
            </a:extLst>
          </p:cNvPr>
          <p:cNvSpPr txBox="1"/>
          <p:nvPr/>
        </p:nvSpPr>
        <p:spPr>
          <a:xfrm>
            <a:off x="405045" y="206298"/>
            <a:ext cx="6976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4"/>
                </a:solidFill>
              </a:rPr>
              <a:t>Are Top Industries Also The Most Lucrative?</a:t>
            </a:r>
          </a:p>
        </p:txBody>
      </p:sp>
    </p:spTree>
    <p:extLst>
      <p:ext uri="{BB962C8B-B14F-4D97-AF65-F5344CB8AC3E}">
        <p14:creationId xmlns:p14="http://schemas.microsoft.com/office/powerpoint/2010/main" val="1011063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CEC91A-CA46-B041-117D-6A9E8E97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FA4CD3D-26C8-47FF-8D13-9B32BAAB4735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53F3B4-AF08-BBA3-0AC9-DE77C36B79D6}"/>
              </a:ext>
            </a:extLst>
          </p:cNvPr>
          <p:cNvSpPr txBox="1"/>
          <p:nvPr/>
        </p:nvSpPr>
        <p:spPr>
          <a:xfrm>
            <a:off x="200980" y="357411"/>
            <a:ext cx="6544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4"/>
                </a:solidFill>
              </a:rPr>
              <a:t>Evolution of Different Career Paths</a:t>
            </a:r>
            <a:r>
              <a:rPr lang="en-US" sz="2800" baseline="40000">
                <a:solidFill>
                  <a:schemeClr val="accent4"/>
                </a:solidFill>
              </a:rPr>
              <a:t>2</a:t>
            </a:r>
            <a:endParaRPr lang="en-US" sz="2800">
              <a:solidFill>
                <a:schemeClr val="accent4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AA76F7-FFB9-747F-21B5-30467EBBB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235" y="880631"/>
            <a:ext cx="6231758" cy="52275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F074DF-811C-9EF3-92A7-5CF6B7BD2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80" y="880631"/>
            <a:ext cx="5446711" cy="522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03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8F3F5E-4AC4-B170-D4F5-766DE15ED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A blue and white chart with text&#10;&#10;Description automatically generated">
            <a:extLst>
              <a:ext uri="{FF2B5EF4-FFF2-40B4-BE49-F238E27FC236}">
                <a16:creationId xmlns:a16="http://schemas.microsoft.com/office/drawing/2014/main" id="{FADB49DB-1A46-C9A4-3C56-2A5C90D8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447" y="434821"/>
            <a:ext cx="7887105" cy="5988358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06A376F-99F3-D1DD-4A4D-5822BB22EA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4" t="18091" r="239" b="49877"/>
          <a:stretch/>
        </p:blipFill>
        <p:spPr>
          <a:xfrm>
            <a:off x="9064413" y="562225"/>
            <a:ext cx="1709928" cy="2638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E5059B-3251-9B27-098B-D9D4506C91D3}"/>
              </a:ext>
            </a:extLst>
          </p:cNvPr>
          <p:cNvSpPr txBox="1"/>
          <p:nvPr/>
        </p:nvSpPr>
        <p:spPr>
          <a:xfrm>
            <a:off x="107246" y="173211"/>
            <a:ext cx="76989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4"/>
                </a:solidFill>
              </a:rPr>
              <a:t>Relationship Between Degree Subject and Industry</a:t>
            </a:r>
          </a:p>
        </p:txBody>
      </p:sp>
    </p:spTree>
    <p:extLst>
      <p:ext uri="{BB962C8B-B14F-4D97-AF65-F5344CB8AC3E}">
        <p14:creationId xmlns:p14="http://schemas.microsoft.com/office/powerpoint/2010/main" val="3484247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11B651-A588-C3D9-6CDE-2E96D25DC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81A664-130A-22C8-BC16-F72444367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148" y="1256291"/>
            <a:ext cx="10515600" cy="819397"/>
          </a:xfrm>
        </p:spPr>
        <p:txBody>
          <a:bodyPr>
            <a:normAutofit fontScale="90000"/>
          </a:bodyPr>
          <a:lstStyle/>
          <a:p>
            <a:r>
              <a:rPr lang="en-US"/>
              <a:t>Further Research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936ACA-0D4A-EF96-0459-E18B04B6E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0331" y="2296221"/>
            <a:ext cx="10607417" cy="249523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Relationship between award and outcome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Breakdown of graduate demographics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How Ohio colleges/programs influence degree and industry outcomes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Scholar housing and education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76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6737DA-B1BA-FF76-C2F5-9009BDD78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 descr="A stuffed animal on a table&#10;&#10;Description automatically generated">
            <a:extLst>
              <a:ext uri="{FF2B5EF4-FFF2-40B4-BE49-F238E27FC236}">
                <a16:creationId xmlns:a16="http://schemas.microsoft.com/office/drawing/2014/main" id="{A45BF593-94F1-6EEC-6DA8-7496CA5F1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38751" y="-2838753"/>
            <a:ext cx="6858000" cy="125355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9929AF-451E-21CA-E37D-94AE739AF637}"/>
              </a:ext>
            </a:extLst>
          </p:cNvPr>
          <p:cNvSpPr txBox="1"/>
          <p:nvPr/>
        </p:nvSpPr>
        <p:spPr>
          <a:xfrm>
            <a:off x="8373531" y="355598"/>
            <a:ext cx="1845736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The End!</a:t>
            </a:r>
          </a:p>
          <a:p>
            <a:endParaRPr lang="en-US"/>
          </a:p>
          <a:p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827769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C869BB-D121-F8E9-69F5-52DDC00B5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257292-FEA1-898E-EA00-1C2BC437D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A9F70A-C5A5-A136-6C6A-366160B6A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Buckeye Serif 2 Black"/>
              </a:rPr>
              <a:t>Appendix &amp; Questions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94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13FC50-0285-B605-C361-9718F93E2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AE8E27-BCCD-8E02-4292-ED27007D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7AB499-01AD-C876-4BC3-037C0CEFA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71" y="2407831"/>
            <a:ext cx="10260457" cy="20423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1B1E97-589D-4A0D-113D-B3D3CBB40FB1}"/>
              </a:ext>
            </a:extLst>
          </p:cNvPr>
          <p:cNvSpPr txBox="1"/>
          <p:nvPr/>
        </p:nvSpPr>
        <p:spPr>
          <a:xfrm>
            <a:off x="677333" y="499533"/>
            <a:ext cx="505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4"/>
                </a:solidFill>
              </a:rPr>
              <a:t>1. Distribution of Awards</a:t>
            </a:r>
          </a:p>
        </p:txBody>
      </p:sp>
    </p:spTree>
    <p:extLst>
      <p:ext uri="{BB962C8B-B14F-4D97-AF65-F5344CB8AC3E}">
        <p14:creationId xmlns:p14="http://schemas.microsoft.com/office/powerpoint/2010/main" val="303129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695BD8-A75B-7ACF-4130-77D9E31B4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737A60-5143-A205-BED5-FAB7664D6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58" y="1303865"/>
            <a:ext cx="10781684" cy="45709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9E1C51-8037-8C6A-4153-4F11F35863E8}"/>
              </a:ext>
            </a:extLst>
          </p:cNvPr>
          <p:cNvSpPr txBox="1"/>
          <p:nvPr/>
        </p:nvSpPr>
        <p:spPr>
          <a:xfrm>
            <a:off x="705158" y="279400"/>
            <a:ext cx="7933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4"/>
                </a:solidFill>
              </a:rPr>
              <a:t>2. Percent of Total Graduates in Each Industry</a:t>
            </a:r>
          </a:p>
        </p:txBody>
      </p:sp>
    </p:spTree>
    <p:extLst>
      <p:ext uri="{BB962C8B-B14F-4D97-AF65-F5344CB8AC3E}">
        <p14:creationId xmlns:p14="http://schemas.microsoft.com/office/powerpoint/2010/main" val="2197706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741A2D-F93B-428E-A8C3-8116B0556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887" y="1138036"/>
            <a:ext cx="5543653" cy="14024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solidFill>
                  <a:schemeClr val="tx1"/>
                </a:solidFill>
                <a:latin typeface="+mj-lt"/>
                <a:ea typeface="+mj-ea"/>
              </a:rPr>
              <a:t> 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FBF989-E1E0-41D0-8A4F-A5C3E8193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98720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3DE13F0-3A63-A7DA-93FF-42C78D426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60" y="1975698"/>
            <a:ext cx="4292539" cy="112961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02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CD2E6D39-2002-8377-4355-B31C150A0D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3" t="26218" r="11032" b="52406"/>
          <a:stretch/>
        </p:blipFill>
        <p:spPr>
          <a:xfrm>
            <a:off x="282519" y="3377433"/>
            <a:ext cx="4433682" cy="750509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3E79FD-C9A3-4549-8314-83B39E3CB88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634887" y="2551176"/>
            <a:ext cx="5543653" cy="3591207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</a:rPr>
              <a:t>Attended team meetings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</a:rPr>
              <a:t>Learned about current projects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</a:rPr>
              <a:t>Introduced to Tableau + GIS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BEFB1-276D-408E-9B2E-C6C238126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FA4CD3D-26C8-47FF-8D13-9B32BAAB4735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968239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2B3963-1BAF-2E54-40C8-99055E443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1BB005-A9D8-EB08-FE2C-AD119EC64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815" y="901672"/>
            <a:ext cx="10515600" cy="819397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latin typeface="Buckeye Serif 2 Black"/>
              </a:rPr>
              <a:t>QAP Education Maps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8F8496-0914-9B7C-A388-8248F7D2A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4849" y="1946646"/>
            <a:ext cx="10515600" cy="49697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Char char="•"/>
            </a:pPr>
            <a:r>
              <a:rPr lang="en-US" sz="2800">
                <a:latin typeface="Buckeye Sans 2"/>
              </a:rPr>
              <a:t>Qualified Action Plan (QAP) used to determine criteria for selecting housing tax credit awards</a:t>
            </a:r>
          </a:p>
          <a:p>
            <a:pPr marL="457200" indent="-457200">
              <a:buChar char="•"/>
            </a:pPr>
            <a:r>
              <a:rPr lang="en-US" sz="2800">
                <a:latin typeface="Buckeye Sans 2"/>
              </a:rPr>
              <a:t>Maps based on ODE report card data</a:t>
            </a:r>
          </a:p>
          <a:p>
            <a:pPr marL="457200" indent="-457200">
              <a:buChar char="•"/>
            </a:pPr>
            <a:r>
              <a:rPr lang="en-US" sz="2800">
                <a:latin typeface="Buckeye Sans 2"/>
              </a:rPr>
              <a:t>Show attributes of different school districts</a:t>
            </a:r>
          </a:p>
          <a:p>
            <a:pPr marL="457200" indent="-457200">
              <a:buChar char="•"/>
            </a:pPr>
            <a:r>
              <a:rPr lang="en-US" sz="2800">
                <a:latin typeface="Buckeye Sans 2"/>
              </a:rPr>
              <a:t>Info could be used to design school criteria for QAP</a:t>
            </a:r>
          </a:p>
          <a:p>
            <a:pPr marL="457200" indent="-457200">
              <a:buChar char="•"/>
            </a:pPr>
            <a:endParaRPr lang="en-US" sz="2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F7E7EF-57A1-C357-ACDB-F2E70C1DD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1622" y="6170251"/>
            <a:ext cx="2069778" cy="54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28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E2F5519E-22B0-6D28-3989-F451EFFDAC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" t="3128" r="700" b="8135"/>
          <a:stretch/>
        </p:blipFill>
        <p:spPr>
          <a:xfrm>
            <a:off x="6414191" y="2305869"/>
            <a:ext cx="5385890" cy="300571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7" name="Arc 16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D4D80A-4604-44FA-C2E9-4D756E73792F}"/>
              </a:ext>
            </a:extLst>
          </p:cNvPr>
          <p:cNvSpPr txBox="1"/>
          <p:nvPr/>
        </p:nvSpPr>
        <p:spPr>
          <a:xfrm>
            <a:off x="838201" y="479493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Data Source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83298A-8D31-8079-F9C5-ED4C5C2B914A}"/>
              </a:ext>
            </a:extLst>
          </p:cNvPr>
          <p:cNvSpPr txBox="1"/>
          <p:nvPr/>
        </p:nvSpPr>
        <p:spPr>
          <a:xfrm>
            <a:off x="501504" y="1984443"/>
            <a:ext cx="5594497" cy="419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Process: obtained file for district boundaries through National Center of Educational Statistics (NCES)</a:t>
            </a:r>
          </a:p>
          <a:p>
            <a:pPr marL="6286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Cleaned in tableau prep- removed unnecessary values, manually changed some district boundaries</a:t>
            </a:r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ODE data: corrected names of school districts (spelling errors, variations in hyphens, prefixes) </a:t>
            </a:r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Connected NCES by district name to ODE, ODE to rest of data by district IRN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642A48-2DAA-8DD5-1564-17770D8A2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FA4CD3D-26C8-47FF-8D13-9B32BAAB4735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14321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map of ohio with blue squares&#10;&#10;Description automatically generated">
            <a:extLst>
              <a:ext uri="{FF2B5EF4-FFF2-40B4-BE49-F238E27FC236}">
                <a16:creationId xmlns:a16="http://schemas.microsoft.com/office/drawing/2014/main" id="{AF47545F-5D6A-6FB8-F19B-985DBCDAB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119179"/>
            <a:ext cx="5294716" cy="4619639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map of the state of ohio&#10;&#10;Description automatically generated">
            <a:extLst>
              <a:ext uri="{FF2B5EF4-FFF2-40B4-BE49-F238E27FC236}">
                <a16:creationId xmlns:a16="http://schemas.microsoft.com/office/drawing/2014/main" id="{0A4005C8-1C55-45FB-B1EB-8C0B66EB55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17" y="1119181"/>
            <a:ext cx="5294715" cy="461963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7B80D7-D17E-4E4A-8583-60F2A9BF6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ECD462-CCF8-4D9C-AC31-421D937A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FA4CD3D-26C8-47FF-8D13-9B32BAAB4735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39D592-A17B-1DEE-D986-F4F9F44D26E5}"/>
              </a:ext>
            </a:extLst>
          </p:cNvPr>
          <p:cNvSpPr txBox="1"/>
          <p:nvPr/>
        </p:nvSpPr>
        <p:spPr>
          <a:xfrm>
            <a:off x="643467" y="619780"/>
            <a:ext cx="5858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4"/>
                </a:solidFill>
              </a:rPr>
              <a:t>Student Performance Comparison</a:t>
            </a:r>
          </a:p>
        </p:txBody>
      </p:sp>
    </p:spTree>
    <p:extLst>
      <p:ext uri="{BB962C8B-B14F-4D97-AF65-F5344CB8AC3E}">
        <p14:creationId xmlns:p14="http://schemas.microsoft.com/office/powerpoint/2010/main" val="3212654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map of the state of ohio&#10;&#10;Description automatically generated">
            <a:extLst>
              <a:ext uri="{FF2B5EF4-FFF2-40B4-BE49-F238E27FC236}">
                <a16:creationId xmlns:a16="http://schemas.microsoft.com/office/drawing/2014/main" id="{82F9D581-8C02-5EED-1422-531CF87F9D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0" r="23424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4" name="Picture 3" descr="A map of ohio with many different colored squares&#10;&#10;Description automatically generated">
            <a:extLst>
              <a:ext uri="{FF2B5EF4-FFF2-40B4-BE49-F238E27FC236}">
                <a16:creationId xmlns:a16="http://schemas.microsoft.com/office/drawing/2014/main" id="{6B67330F-5A30-5DFF-0D8E-369E6FD1E7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31905" b="-2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DE10B6-9D3B-B75C-0728-966A48AE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B6AFD8-DCE2-2A2D-1A85-D9D00983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FA4CD3D-26C8-47FF-8D13-9B32BAAB473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A4E492-0B98-765E-D9DF-85AEA860F55F}"/>
              </a:ext>
            </a:extLst>
          </p:cNvPr>
          <p:cNvSpPr txBox="1"/>
          <p:nvPr/>
        </p:nvSpPr>
        <p:spPr>
          <a:xfrm>
            <a:off x="321731" y="136525"/>
            <a:ext cx="5553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4"/>
                </a:solidFill>
              </a:rPr>
              <a:t>State Literacy 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D29D86-208A-69B5-C8D7-EF95D7A067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449" t="3981" r="359" b="83487"/>
          <a:stretch/>
        </p:blipFill>
        <p:spPr>
          <a:xfrm>
            <a:off x="321731" y="958700"/>
            <a:ext cx="660401" cy="516467"/>
          </a:xfrm>
          <a:prstGeom prst="rect">
            <a:avLst/>
          </a:prstGeom>
        </p:spPr>
      </p:pic>
      <p:pic>
        <p:nvPicPr>
          <p:cNvPr id="11" name="Picture 10" descr="A map of ohio with many different colored squares&#10;&#10;Description automatically generated">
            <a:extLst>
              <a:ext uri="{FF2B5EF4-FFF2-40B4-BE49-F238E27FC236}">
                <a16:creationId xmlns:a16="http://schemas.microsoft.com/office/drawing/2014/main" id="{964FCD12-5E2C-BDC6-58D0-E0872431EC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0" t="5184" r="38" b="69047"/>
          <a:stretch/>
        </p:blipFill>
        <p:spPr>
          <a:xfrm>
            <a:off x="6195375" y="935267"/>
            <a:ext cx="1295381" cy="88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28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BA0345-14C7-E71E-F701-CF8C152AA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7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8A9409-37EC-77BC-E788-7955AF3C5A9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173134" y="1640203"/>
            <a:ext cx="6333065" cy="3838343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Achievement Rating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Achievement Percent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Chronic Absenteeism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Gap Closing Percent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Literacy Weighted Percent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Percent of Third Graders Promoted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Kindergarteners Not on Track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Total Students Off Track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Graduation Rate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Graduation Star Rating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Students Experiencing Homelessness</a:t>
            </a:r>
          </a:p>
        </p:txBody>
      </p:sp>
      <p:pic>
        <p:nvPicPr>
          <p:cNvPr id="8" name="Picture Placeholder 7" descr="A screenshot of a map&#10;&#10;Description automatically generated">
            <a:extLst>
              <a:ext uri="{FF2B5EF4-FFF2-40B4-BE49-F238E27FC236}">
                <a16:creationId xmlns:a16="http://schemas.microsoft.com/office/drawing/2014/main" id="{356A34E9-97EA-2435-A368-48B37269A80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1" t="19268" r="23294" b="13661"/>
          <a:stretch/>
        </p:blipFill>
        <p:spPr>
          <a:xfrm>
            <a:off x="685801" y="1515534"/>
            <a:ext cx="4351866" cy="3852334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6A7DAF7-0523-B87E-206B-20271CBD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134" y="705496"/>
            <a:ext cx="5381928" cy="810038"/>
          </a:xfrm>
        </p:spPr>
        <p:txBody>
          <a:bodyPr/>
          <a:lstStyle/>
          <a:p>
            <a:r>
              <a:rPr lang="en-US"/>
              <a:t>Other Maps</a:t>
            </a:r>
          </a:p>
        </p:txBody>
      </p:sp>
    </p:spTree>
    <p:extLst>
      <p:ext uri="{BB962C8B-B14F-4D97-AF65-F5344CB8AC3E}">
        <p14:creationId xmlns:p14="http://schemas.microsoft.com/office/powerpoint/2010/main" val="1298383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E028A0-01F9-FC84-C440-EC4351E81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BDD9A2-BD34-931A-6A5C-5802ABAC0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OERC Higher Education Employment Data</a:t>
            </a:r>
          </a:p>
        </p:txBody>
      </p:sp>
    </p:spTree>
    <p:extLst>
      <p:ext uri="{BB962C8B-B14F-4D97-AF65-F5344CB8AC3E}">
        <p14:creationId xmlns:p14="http://schemas.microsoft.com/office/powerpoint/2010/main" val="2050977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05B93D-F0E0-689C-0E37-821483FD5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A close-up of a chart&#10;&#10;Description automatically generated">
            <a:extLst>
              <a:ext uri="{FF2B5EF4-FFF2-40B4-BE49-F238E27FC236}">
                <a16:creationId xmlns:a16="http://schemas.microsoft.com/office/drawing/2014/main" id="{5EACC371-D8EB-2E5E-B4D8-568ABFDF1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231" y="318345"/>
            <a:ext cx="7052896" cy="56423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6D33C2-6BE4-E5B6-BE81-C7C3BED18DEA}"/>
              </a:ext>
            </a:extLst>
          </p:cNvPr>
          <p:cNvSpPr txBox="1"/>
          <p:nvPr/>
        </p:nvSpPr>
        <p:spPr>
          <a:xfrm>
            <a:off x="364067" y="318345"/>
            <a:ext cx="3920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4"/>
                </a:solidFill>
              </a:rPr>
              <a:t>General Demographic Findings</a:t>
            </a:r>
            <a:r>
              <a:rPr lang="en-US" sz="2800" baseline="40000">
                <a:solidFill>
                  <a:schemeClr val="accent4"/>
                </a:solidFill>
              </a:rPr>
              <a:t>1</a:t>
            </a:r>
            <a:endParaRPr lang="en-US" sz="2800">
              <a:solidFill>
                <a:schemeClr val="accent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D475D1-BB27-ACDC-CC3B-D97C5334CC32}"/>
              </a:ext>
            </a:extLst>
          </p:cNvPr>
          <p:cNvSpPr txBox="1"/>
          <p:nvPr/>
        </p:nvSpPr>
        <p:spPr>
          <a:xfrm>
            <a:off x="668867" y="1859339"/>
            <a:ext cx="34205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Similar to existing dashboards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Common industries associated with each award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Number of awards in each category earned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Changes in distribution of awards over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Highest earning industries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55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3F4443"/>
      </a:dk1>
      <a:lt1>
        <a:srgbClr val="FFFFFF"/>
      </a:lt1>
      <a:dk2>
        <a:srgbClr val="3F4443"/>
      </a:dk2>
      <a:lt2>
        <a:srgbClr val="FFFFFF"/>
      </a:lt2>
      <a:accent1>
        <a:srgbClr val="737B7E"/>
      </a:accent1>
      <a:accent2>
        <a:srgbClr val="830065"/>
      </a:accent2>
      <a:accent3>
        <a:srgbClr val="6EBBAB"/>
      </a:accent3>
      <a:accent4>
        <a:srgbClr val="B04558"/>
      </a:accent4>
      <a:accent5>
        <a:srgbClr val="FFB600"/>
      </a:accent5>
      <a:accent6>
        <a:srgbClr val="0E4B52"/>
      </a:accent6>
      <a:hlink>
        <a:srgbClr val="E65F33"/>
      </a:hlink>
      <a:folHlink>
        <a:srgbClr val="FFFFFF"/>
      </a:folHlink>
    </a:clrScheme>
    <a:fontScheme name="Ohio State - Buckeye Fonts">
      <a:majorFont>
        <a:latin typeface="Buckeye Serif Black"/>
        <a:ea typeface=""/>
        <a:cs typeface=""/>
      </a:majorFont>
      <a:minorFont>
        <a:latin typeface="Buckey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c3af36a-6b0a-4e48-a83a-74e11c7a037f" xsi:nil="true"/>
    <Self_Registration_Enabled xmlns="0c790ce3-aeae-4dd4-a11e-036a93f20d19" xsi:nil="true"/>
    <CultureName xmlns="0c790ce3-aeae-4dd4-a11e-036a93f20d19" xsi:nil="true"/>
    <lcf76f155ced4ddcb4097134ff3c332f xmlns="0c790ce3-aeae-4dd4-a11e-036a93f20d19">
      <Terms xmlns="http://schemas.microsoft.com/office/infopath/2007/PartnerControls"/>
    </lcf76f155ced4ddcb4097134ff3c332f>
    <AppVersion xmlns="0c790ce3-aeae-4dd4-a11e-036a93f20d19" xsi:nil="true"/>
    <TeamsChannelId xmlns="0c790ce3-aeae-4dd4-a11e-036a93f20d19" xsi:nil="true"/>
    <IsNotebookLocked xmlns="0c790ce3-aeae-4dd4-a11e-036a93f20d19" xsi:nil="true"/>
    <DefaultSectionNames xmlns="0c790ce3-aeae-4dd4-a11e-036a93f20d19" xsi:nil="true"/>
    <Member_Groups xmlns="0c790ce3-aeae-4dd4-a11e-036a93f20d19">
      <UserInfo>
        <DisplayName/>
        <AccountId xsi:nil="true"/>
        <AccountType/>
      </UserInfo>
    </Member_Groups>
    <FolderType xmlns="0c790ce3-aeae-4dd4-a11e-036a93f20d19" xsi:nil="true"/>
    <Interviewer xmlns="0c790ce3-aeae-4dd4-a11e-036a93f20d19" xsi:nil="true"/>
    <Invited_Leaders xmlns="0c790ce3-aeae-4dd4-a11e-036a93f20d19" xsi:nil="true"/>
    <Is_Collaboration_Space_Locked xmlns="0c790ce3-aeae-4dd4-a11e-036a93f20d19" xsi:nil="true"/>
    <Math_Settings xmlns="0c790ce3-aeae-4dd4-a11e-036a93f20d19" xsi:nil="true"/>
    <Members xmlns="0c790ce3-aeae-4dd4-a11e-036a93f20d19">
      <UserInfo>
        <DisplayName/>
        <AccountId xsi:nil="true"/>
        <AccountType/>
      </UserInfo>
    </Members>
    <Has_Leaders_Only_SectionGroup xmlns="0c790ce3-aeae-4dd4-a11e-036a93f20d19" xsi:nil="true"/>
    <NotebookType xmlns="0c790ce3-aeae-4dd4-a11e-036a93f20d19" xsi:nil="true"/>
    <LMS_Mappings xmlns="0c790ce3-aeae-4dd4-a11e-036a93f20d19" xsi:nil="true"/>
    <Invited_Members xmlns="0c790ce3-aeae-4dd4-a11e-036a93f20d19" xsi:nil="true"/>
    <Owner xmlns="0c790ce3-aeae-4dd4-a11e-036a93f20d19">
      <UserInfo>
        <DisplayName/>
        <AccountId xsi:nil="true"/>
        <AccountType/>
      </UserInfo>
    </Owner>
    <Distribution_Groups xmlns="0c790ce3-aeae-4dd4-a11e-036a93f20d19" xsi:nil="true"/>
    <Templates xmlns="0c790ce3-aeae-4dd4-a11e-036a93f20d19" xsi:nil="true"/>
    <Leaders xmlns="0c790ce3-aeae-4dd4-a11e-036a93f20d19">
      <UserInfo>
        <DisplayName/>
        <AccountId xsi:nil="true"/>
        <AccountType/>
      </UserInfo>
    </Lead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72003E08B6A0419911A0AFD7679656" ma:contentTypeVersion="38" ma:contentTypeDescription="Create a new document." ma:contentTypeScope="" ma:versionID="7dd3f473df03581b79fa7687d6343168">
  <xsd:schema xmlns:xsd="http://www.w3.org/2001/XMLSchema" xmlns:xs="http://www.w3.org/2001/XMLSchema" xmlns:p="http://schemas.microsoft.com/office/2006/metadata/properties" xmlns:ns2="0c790ce3-aeae-4dd4-a11e-036a93f20d19" xmlns:ns3="6c3af36a-6b0a-4e48-a83a-74e11c7a037f" targetNamespace="http://schemas.microsoft.com/office/2006/metadata/properties" ma:root="true" ma:fieldsID="fab43a35bedac1fb60cfa9b79d3bc9be" ns2:_="" ns3:_="">
    <xsd:import namespace="0c790ce3-aeae-4dd4-a11e-036a93f20d19"/>
    <xsd:import namespace="6c3af36a-6b0a-4e48-a83a-74e11c7a037f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Interviewer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790ce3-aeae-4dd4-a11e-036a93f20d19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41" nillable="true" ma:taxonomy="true" ma:internalName="lcf76f155ced4ddcb4097134ff3c332f" ma:taxonomyFieldName="MediaServiceImageTags" ma:displayName="Image Tags" ma:readOnly="false" ma:fieldId="{5cf76f15-5ced-4ddc-b409-7134ff3c332f}" ma:taxonomyMulti="true" ma:sspId="7b434354-605c-4a24-9fd5-b21458dd13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Interviewer" ma:index="43" nillable="true" ma:displayName="Interviewer" ma:format="Dropdown" ma:internalName="Interviewer">
      <xsd:simpleType>
        <xsd:restriction base="dms:Choice">
          <xsd:enumeration value="Julie"/>
          <xsd:enumeration value="Jess"/>
        </xsd:restriction>
      </xsd:simpleType>
    </xsd:element>
    <xsd:element name="MediaServiceObjectDetectorVersions" ma:index="4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4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3af36a-6b0a-4e48-a83a-74e11c7a037f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2" nillable="true" ma:displayName="Taxonomy Catch All Column" ma:hidden="true" ma:list="{fc8eddc4-53da-456a-95b9-13f842c75f7f}" ma:internalName="TaxCatchAll" ma:showField="CatchAllData" ma:web="6c3af36a-6b0a-4e48-a83a-74e11c7a03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A5B590-EC41-47D6-9826-DB3928C76193}">
  <ds:schemaRefs>
    <ds:schemaRef ds:uri="02cec44a-265b-4d45-b8d1-f3f0a84b925c"/>
    <ds:schemaRef ds:uri="55dfadb1-dbf9-4965-8e48-60fd080603e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646B061-CD5D-4724-B79D-51A0B40F64E7}"/>
</file>

<file path=customXml/itemProps3.xml><?xml version="1.0" encoding="utf-8"?>
<ds:datastoreItem xmlns:ds="http://schemas.openxmlformats.org/officeDocument/2006/customXml" ds:itemID="{8A8BEB66-0C0B-4B90-9CB4-1562F81D54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17</Slides>
  <Notes>9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OHFA and OERC Data Visualizations/Analysis By Elizabeth Yirava</vt:lpstr>
      <vt:lpstr> </vt:lpstr>
      <vt:lpstr>QAP Education Maps</vt:lpstr>
      <vt:lpstr>PowerPoint Presentation</vt:lpstr>
      <vt:lpstr>PowerPoint Presentation</vt:lpstr>
      <vt:lpstr>PowerPoint Presentation</vt:lpstr>
      <vt:lpstr>Other Maps</vt:lpstr>
      <vt:lpstr>OERC Higher Education Employment Data</vt:lpstr>
      <vt:lpstr>PowerPoint Presentation</vt:lpstr>
      <vt:lpstr>PowerPoint Presentation</vt:lpstr>
      <vt:lpstr>PowerPoint Presentation</vt:lpstr>
      <vt:lpstr>PowerPoint Presentation</vt:lpstr>
      <vt:lpstr>Further Research </vt:lpstr>
      <vt:lpstr>PowerPoint Presentation</vt:lpstr>
      <vt:lpstr>Appendix &amp; Questions 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Hoy, Mary</dc:creator>
  <cp:revision>2</cp:revision>
  <dcterms:created xsi:type="dcterms:W3CDTF">2021-09-24T16:29:17Z</dcterms:created>
  <dcterms:modified xsi:type="dcterms:W3CDTF">2023-07-28T15:16:21Z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0x010100C872003E08B6A0419911A0AFD7679656</vt:lpwstr>
  </property>
  <property fmtid="{D5CDD505-2E9C-101B-9397-08002B2CF9AE}" pid="3" name="MediaServiceImageTags">
    <vt:lpwstr/>
  </property>
</Properties>
</file>