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modernComment_128_A4604969.xml" ContentType="application/vnd.ms-powerpoint.comments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7"/>
  </p:notesMasterIdLst>
  <p:sldIdLst>
    <p:sldId id="284" r:id="rId5"/>
    <p:sldId id="275" r:id="rId6"/>
    <p:sldId id="288" r:id="rId7"/>
    <p:sldId id="287" r:id="rId8"/>
    <p:sldId id="289" r:id="rId9"/>
    <p:sldId id="290" r:id="rId10"/>
    <p:sldId id="259" r:id="rId11"/>
    <p:sldId id="291" r:id="rId12"/>
    <p:sldId id="292" r:id="rId13"/>
    <p:sldId id="261" r:id="rId14"/>
    <p:sldId id="270" r:id="rId15"/>
    <p:sldId id="260" r:id="rId16"/>
    <p:sldId id="276" r:id="rId17"/>
    <p:sldId id="277" r:id="rId18"/>
    <p:sldId id="293" r:id="rId19"/>
    <p:sldId id="264" r:id="rId20"/>
    <p:sldId id="294" r:id="rId21"/>
    <p:sldId id="263" r:id="rId22"/>
    <p:sldId id="295" r:id="rId23"/>
    <p:sldId id="296" r:id="rId24"/>
    <p:sldId id="297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AB2DE6-BA3D-0F75-DA7D-1C2C8952D989}" name="Van der Veer, Cordelia" initials="VdVC" userId="S::36892826@id.ohio.gov::3a9e2cb6-2e10-4003-841e-071d34d25500" providerId="AD"/>
  <p188:author id="{763003F7-4EBE-D24D-7DDF-94444758440A}" name="burnheimer.7@osu.edu" initials="bu" userId="S::urn:spo:guest#burnheimer.7@osu.edu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6ADEE-546D-4F85-A273-1EE9C9A961E2}" v="150" dt="2023-07-27T15:10:14.948"/>
    <p1510:client id="{B2A02CD7-7043-4A06-A6AE-42FC4A455DF2}" v="20" dt="2023-07-27T14:50:28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omments/modernComment_128_A46049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5ABBF5-E80B-44EB-AE00-47E7F4809412}" authorId="{763003F7-4EBE-D24D-7DDF-94444758440A}" status="resolved" created="2023-07-27T14:50:28.01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57773673" sldId="296"/>
      <ac:spMk id="3" creationId="{43BB6163-21CC-D1BF-0E8C-9B0AA4C86713}"/>
      <ac:txMk cp="342">
        <ac:context len="343" hash="578505893"/>
      </ac:txMk>
    </ac:txMkLst>
    <p188:pos x="6921499" y="3846285"/>
    <p188:txBody>
      <a:bodyPr/>
      <a:lstStyle/>
      <a:p>
        <a:r>
          <a:rPr lang="en-US"/>
          <a:t>Can you explain what this is talking about here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491A1-05FD-42D2-B4E8-CAE1FF01EC9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C349C-AFA3-4C41-9DD4-9FE3F86E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1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-production.s3.amazonaws.com/documents/report.New_America.omnibus.F.2017.08.17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3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Occupations 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48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Apprentice Occupations by Region and Wage</a:t>
            </a:r>
          </a:p>
          <a:p>
            <a:endParaRPr lang="en-US"/>
          </a:p>
          <a:p>
            <a:r>
              <a:rPr lang="en-US"/>
              <a:t>According to Department of Labor average wage for apprentices in Ohio in 2023 is $17.45 an hour</a:t>
            </a:r>
          </a:p>
          <a:p>
            <a:pPr marL="171450" indent="-171450">
              <a:buFontTx/>
              <a:buChar char="-"/>
            </a:pPr>
            <a:r>
              <a:rPr lang="en-US"/>
              <a:t>Apprentice wages go up as they go through the program</a:t>
            </a:r>
          </a:p>
          <a:p>
            <a:pPr marL="171450" indent="-171450">
              <a:buFontTx/>
              <a:buChar char="-"/>
            </a:pPr>
            <a:r>
              <a:rPr lang="en-US"/>
              <a:t>Does vary from program to program and region to region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 every region, electrician was in the top 3 occupations based on the number of apprentices</a:t>
            </a:r>
          </a:p>
          <a:p>
            <a:pPr marL="171450" indent="-171450">
              <a:buFontTx/>
              <a:buChar char="-"/>
            </a:pPr>
            <a:r>
              <a:rPr lang="en-US"/>
              <a:t>Other common occupations are carpenters and plumber/sprinkler fitter</a:t>
            </a:r>
          </a:p>
          <a:p>
            <a:pPr marL="171450" indent="-171450">
              <a:buFontTx/>
              <a:buChar char="-"/>
            </a:pPr>
            <a:r>
              <a:rPr lang="en-US"/>
              <a:t>Top 3 by number of apprenticeships are relatively similar across regions</a:t>
            </a:r>
          </a:p>
          <a:p>
            <a:endParaRPr lang="en-US"/>
          </a:p>
          <a:p>
            <a:r>
              <a:rPr lang="en-US"/>
              <a:t>Also produced more in-depth dashboard for each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9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Overview of apprenticeship programs in Ohio by industry, occupation,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54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Some Ohio counties do not have apprenticeship programs</a:t>
            </a:r>
          </a:p>
          <a:p>
            <a:pPr marL="628650" lvl="1" indent="-171450">
              <a:buFontTx/>
              <a:buChar char="-"/>
            </a:pPr>
            <a:r>
              <a:rPr lang="en-US"/>
              <a:t>However, apprentices come from all 88 counties, indicating apprenticeship programs are reasonably geographically accessible to residents in all counties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Apprenticeship programs vary in size (although die manufacturers have the greatest number of programs out of any occupation, they only have 257 apprentices)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Deidentified RAPIDs</a:t>
            </a:r>
          </a:p>
          <a:p>
            <a:pPr marL="171450" indent="-171450">
              <a:buFontTx/>
              <a:buChar char="-"/>
            </a:pPr>
            <a:r>
              <a:rPr lang="en-US"/>
              <a:t>Data blending to see overlap, mostly focused on apprenticeship through the lens of OOD mission</a:t>
            </a:r>
          </a:p>
          <a:p>
            <a:pPr marL="171450" indent="-171450">
              <a:buFontTx/>
              <a:buChar char="-"/>
            </a:pPr>
            <a:r>
              <a:rPr lang="en-US"/>
              <a:t>Most visualizations in Tableau, some data cleaning in Excel, dipped my toes into some machine learning for analysis in Python</a:t>
            </a:r>
          </a:p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2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Cluster analysis in Python</a:t>
            </a:r>
          </a:p>
          <a:p>
            <a:pPr marL="171450" indent="-171450">
              <a:buFontTx/>
              <a:buChar char="-"/>
            </a:pPr>
            <a:r>
              <a:rPr lang="en-US"/>
              <a:t>Used machine learning to group participants in apprenticeship programs based on their OOD region and first two digits of SOC code</a:t>
            </a:r>
          </a:p>
          <a:p>
            <a:pPr marL="171450" indent="-171450">
              <a:buFontTx/>
              <a:buChar char="-"/>
            </a:pPr>
            <a:r>
              <a:rPr lang="en-US"/>
              <a:t>Each dot represents the number of apprentices with the corresponding region and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91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20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1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Pre-apprenticeship programs are promising because they allow high school students or other people not ready to commit to an apprenticeship program the opportunity to experiment with a new occupation</a:t>
            </a:r>
          </a:p>
          <a:p>
            <a:pPr marL="171450" indent="-171450">
              <a:buFontTx/>
              <a:buChar char="-"/>
            </a:pPr>
            <a:r>
              <a:rPr lang="en-US"/>
              <a:t>Do states with high numbers of individuals who self-identify as having a disability in apprenticeship programs (like Indiana) coordinate with vocational rehabilitation? What have they done to make apprenticeships more inclusive?</a:t>
            </a:r>
          </a:p>
          <a:p>
            <a:pPr marL="171450" indent="-171450">
              <a:buFontTx/>
              <a:buChar char="-"/>
            </a:pPr>
            <a:r>
              <a:rPr lang="en-US"/>
              <a:t>Apprenticeships are sometimes hard to study because they are so heterogenous. Different programs may have different expectations for their apprentices. To confirm the program can make accommodations and be a welcoming environment, OOD should reach out to them directly</a:t>
            </a:r>
          </a:p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Here’s what I am going to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78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https://ohiomeansjobs.ohio.gov/job-seekers/practice-your-skills/occupation-search</a:t>
            </a:r>
          </a:p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84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https://ohiomeansjobs.ohio.gov/job-seekers/practice-your-skills/occupation-search</a:t>
            </a:r>
          </a:p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0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According to the Department of Labor, “</a:t>
            </a:r>
            <a:r>
              <a:rPr lang="en-US" b="0" i="0">
                <a:solidFill>
                  <a:srgbClr val="212121"/>
                </a:solidFill>
                <a:effectLst/>
                <a:latin typeface="Montserrat" panose="020F0502020204030204" pitchFamily="2" charset="0"/>
              </a:rPr>
              <a:t>Apprenticeship is an industry-driven, high-quality career pathway where employers can develop and prepare their future workforce, and individuals can obtain paid work experience, classroom instruction, and a portable, nationally-recognized credential.” </a:t>
            </a:r>
          </a:p>
          <a:p>
            <a:pPr marL="171450" indent="-171450">
              <a:buFontTx/>
              <a:buChar char="-"/>
            </a:pPr>
            <a:r>
              <a:rPr lang="en-US" b="0" i="0">
                <a:solidFill>
                  <a:srgbClr val="212121"/>
                </a:solidFill>
                <a:effectLst/>
                <a:latin typeface="Montserrat" panose="020F0502020204030204" pitchFamily="2" charset="0"/>
              </a:rPr>
              <a:t>Qualifications: You must have a high school diploma or equivalency to participate</a:t>
            </a:r>
          </a:p>
          <a:p>
            <a:pPr marL="171450" indent="-171450">
              <a:buFontTx/>
              <a:buChar char="-"/>
            </a:pPr>
            <a:r>
              <a:rPr lang="en-US" b="0" i="0">
                <a:solidFill>
                  <a:srgbClr val="212121"/>
                </a:solidFill>
                <a:effectLst/>
                <a:latin typeface="Montserrat" panose="020F0502020204030204" pitchFamily="2" charset="0"/>
              </a:rPr>
              <a:t>Support from the government and public: </a:t>
            </a:r>
          </a:p>
          <a:p>
            <a:pPr marL="628650" lvl="1" indent="-171450">
              <a:buFontTx/>
              <a:buChar char="-"/>
            </a:pPr>
            <a:r>
              <a:rPr lang="en-US" b="0" i="0">
                <a:solidFill>
                  <a:srgbClr val="212121"/>
                </a:solidFill>
                <a:effectLst/>
                <a:latin typeface="Montserrat" panose="020F0502020204030204" pitchFamily="2" charset="0"/>
              </a:rPr>
              <a:t>Top priority for Governor DeWine, Lieutenant Governor Husted, President Biden</a:t>
            </a:r>
          </a:p>
          <a:p>
            <a:pPr marL="628650" lvl="1" indent="-171450">
              <a:buFontTx/>
              <a:buChar char="-"/>
            </a:pPr>
            <a:r>
              <a:rPr lang="en-US" b="0" i="0">
                <a:solidFill>
                  <a:srgbClr val="212121"/>
                </a:solidFill>
                <a:effectLst/>
                <a:latin typeface="Montserrat" panose="020F0502020204030204" pitchFamily="2" charset="0"/>
              </a:rPr>
              <a:t>Part of Governor DeWine’s vision to Upskill Ohio’s Workers for Better Jobs and a Brighter Future</a:t>
            </a:r>
          </a:p>
          <a:p>
            <a:pPr marL="628650" lvl="1" indent="-171450">
              <a:buFontTx/>
              <a:buChar char="-"/>
            </a:pPr>
            <a:r>
              <a:rPr lang="en-US" b="0" i="0">
                <a:solidFill>
                  <a:srgbClr val="212121"/>
                </a:solidFill>
                <a:effectLst/>
                <a:latin typeface="Montserrat" panose="020F0502020204030204" pitchFamily="2" charset="0"/>
              </a:rPr>
              <a:t>According to a public opinion poll conducted by New America, </a:t>
            </a:r>
            <a:r>
              <a:rPr lang="en-US" b="0" i="0">
                <a:solidFill>
                  <a:srgbClr val="333333"/>
                </a:solidFill>
                <a:effectLst/>
                <a:latin typeface="Lyon"/>
              </a:rPr>
              <a:t>Eighty-three percent of </a:t>
            </a:r>
            <a:r>
              <a:rPr lang="en-US" b="1" i="0" u="sng">
                <a:solidFill>
                  <a:srgbClr val="25837D"/>
                </a:solidFill>
                <a:effectLst/>
                <a:latin typeface="Lyon"/>
                <a:hlinkClick r:id="rId3"/>
              </a:rPr>
              <a:t>respondents</a:t>
            </a:r>
            <a:r>
              <a:rPr lang="en-US" b="0" i="0">
                <a:solidFill>
                  <a:srgbClr val="333333"/>
                </a:solidFill>
                <a:effectLst/>
                <a:latin typeface="Lyon"/>
              </a:rPr>
              <a:t> supported increased government funding to support apprenticeship and a majority of respondents also believe that apprenticeship is the best way to prepare for a career</a:t>
            </a:r>
            <a:endParaRPr lang="en-US" b="0" i="0">
              <a:solidFill>
                <a:srgbClr val="212121"/>
              </a:solidFill>
              <a:effectLst/>
              <a:latin typeface="Montserrat" panose="020F0502020204030204" pitchFamily="2" charset="0"/>
            </a:endParaRPr>
          </a:p>
          <a:p>
            <a:pPr marL="171450" indent="-171450">
              <a:buFontTx/>
              <a:buChar char="-"/>
            </a:pPr>
            <a:r>
              <a:rPr lang="en-US" b="0" i="0">
                <a:solidFill>
                  <a:srgbClr val="212121"/>
                </a:solidFill>
                <a:effectLst/>
                <a:latin typeface="Montserrat" panose="020F0502020204030204" pitchFamily="2" charset="0"/>
              </a:rPr>
              <a:t>As of 2023, Ohio has the third largest number of active apprentices after Texas and California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57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Apprenticeships are common in prisons, administered by the Ohio Department of Youth Services and the Ohio Department of Rehabilitation and Correction</a:t>
            </a:r>
          </a:p>
          <a:p>
            <a:pPr marL="171450" indent="-171450">
              <a:buFontTx/>
              <a:buChar char="-"/>
            </a:pPr>
            <a:r>
              <a:rPr lang="en-US"/>
              <a:t>Veterans can use their GI Bill benefits</a:t>
            </a:r>
          </a:p>
          <a:p>
            <a:pPr marL="628650" lvl="1" indent="-171450">
              <a:buFontTx/>
              <a:buChar char="-"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Money for books and supplies</a:t>
            </a:r>
          </a:p>
          <a:p>
            <a:pPr marL="628650" lvl="1" indent="-171450">
              <a:buFontTx/>
              <a:buChar char="-"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Money for housing,</a:t>
            </a:r>
            <a:endParaRPr lang="en-US"/>
          </a:p>
          <a:p>
            <a:pPr marL="171450" indent="-171450" algn="l">
              <a:buFontTx/>
              <a:buChar char="-"/>
            </a:pPr>
            <a:r>
              <a:rPr lang="en-US"/>
              <a:t>Department of Labor has </a:t>
            </a:r>
            <a:r>
              <a:rPr lang="en-US" sz="1800" b="0" i="0" u="none" strike="noStrike" baseline="0">
                <a:latin typeface="Arial" panose="020B0604020202020204" pitchFamily="34" charset="0"/>
              </a:rPr>
              <a:t>set an aspirational goal that 7% of a sponsor’s apprenticeship workforce consist of qualified individuals with disabilities</a:t>
            </a:r>
          </a:p>
          <a:p>
            <a:pPr marL="628650" lvl="1" indent="-171450" algn="l">
              <a:buFontTx/>
              <a:buChar char="-"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Required written affirmative action plan</a:t>
            </a:r>
          </a:p>
          <a:p>
            <a:pPr marL="171450" indent="-171450" algn="l">
              <a:buFontTx/>
              <a:buChar char="-"/>
            </a:pPr>
            <a:r>
              <a:rPr lang="en-US"/>
              <a:t>Myth: Apprenticeships are not a good pathway for individuals interested in higher education</a:t>
            </a:r>
          </a:p>
          <a:p>
            <a:pPr marL="171450" indent="-171450" algn="l">
              <a:buFontTx/>
              <a:buChar char="-"/>
            </a:pPr>
            <a:r>
              <a:rPr lang="en-US"/>
              <a:t>Fact: College-connected or degree apprenticeships administered by higher education institutions (typically community colleges) offer participants the opportunity to receive college credit/degree while working and earning money in an apprenticeship</a:t>
            </a:r>
          </a:p>
          <a:p>
            <a:pPr marL="171450" indent="-171450" algn="l">
              <a:buFontTx/>
              <a:buChar char="-"/>
            </a:pPr>
            <a:r>
              <a:rPr lang="en-US"/>
              <a:t>When you picture apprenticeship programs, you might imagine electrician and construction training programs and other skilled trades</a:t>
            </a:r>
          </a:p>
          <a:p>
            <a:pPr marL="628650" lvl="1" indent="-171450" algn="l">
              <a:buFontTx/>
              <a:buChar char="-"/>
            </a:pPr>
            <a:r>
              <a:rPr lang="en-US"/>
              <a:t>Although most apprenticeship programs in Ohio in 2023 fit into the construction industry, there are increasingly more apprenticeship programs offered in other in-demand occupations such as nursing assistant, information technology, and truck driver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3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24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Deidentified RAPIDs</a:t>
            </a:r>
          </a:p>
          <a:p>
            <a:pPr marL="171450" indent="-171450">
              <a:buFontTx/>
              <a:buChar char="-"/>
            </a:pPr>
            <a:r>
              <a:rPr lang="en-US"/>
              <a:t>Data blending to see overlap, mostly focused on apprenticeship through the lens of OOD mission</a:t>
            </a:r>
          </a:p>
          <a:p>
            <a:pPr marL="171450" indent="-171450">
              <a:buFontTx/>
              <a:buChar char="-"/>
            </a:pPr>
            <a:r>
              <a:rPr lang="en-US"/>
              <a:t>Most visualizations in Tableau, some data cleaning in Excel, dipped my toes into some machine learning for analysis in Python</a:t>
            </a:r>
          </a:p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8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Demographic Dashboard – Historic</a:t>
            </a:r>
          </a:p>
          <a:p>
            <a:r>
              <a:rPr lang="en-US"/>
              <a:t>Methodology </a:t>
            </a:r>
          </a:p>
          <a:p>
            <a:r>
              <a:rPr lang="en-US"/>
              <a:t>Big picture demographics in Ohio, help us understand what the typical apprenticeship looks like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 2023, Majority of apprentices in Ohio were white, male, 25-54, did not identify as disabled, had a GED, and were non-veterans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4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Overall number of active apprentices in Ohio increases</a:t>
            </a:r>
          </a:p>
          <a:p>
            <a:r>
              <a:rPr lang="en-US"/>
              <a:t>From 2022 to 2013, 78% increase (Department of Labor)</a:t>
            </a:r>
          </a:p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10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Across the country, people who self-identify as having a disability are underrepresented in apprenticeship programs</a:t>
            </a:r>
          </a:p>
          <a:p>
            <a:r>
              <a:rPr lang="en-US"/>
              <a:t>Partly attributed to reporting errors</a:t>
            </a:r>
          </a:p>
          <a:p>
            <a:r>
              <a:rPr lang="en-US"/>
              <a:t>Reporting started in 2014</a:t>
            </a:r>
          </a:p>
          <a:p>
            <a:r>
              <a:rPr lang="en-US"/>
              <a:t>In 2023, 84 active apprentices in Ohio self-identify as having a disability</a:t>
            </a:r>
          </a:p>
          <a:p>
            <a:r>
              <a:rPr lang="en-US"/>
              <a:t>Still, about 41% don’t self-identify at all</a:t>
            </a:r>
          </a:p>
          <a:p>
            <a:r>
              <a:rPr lang="en-US"/>
              <a:t>Some states are doing better (whether its reporting or having inclusive apprenticeships is unclear) – Indiana has 426 in 2023 and steadily increasing</a:t>
            </a:r>
          </a:p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49C-AFA3-4C41-9DD4-9FE3F86E1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9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Seal on the Oval. Used as a background picture.">
            <a:extLst>
              <a:ext uri="{FF2B5EF4-FFF2-40B4-BE49-F238E27FC236}">
                <a16:creationId xmlns:a16="http://schemas.microsoft.com/office/drawing/2014/main" id="{C4E00CA3-028B-4946-BBB4-5C31154E3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2" b="11942"/>
          <a:stretch/>
        </p:blipFill>
        <p:spPr>
          <a:xfrm>
            <a:off x="400279" y="374573"/>
            <a:ext cx="11391441" cy="5772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79" y="1912072"/>
            <a:ext cx="11390045" cy="2387600"/>
          </a:xfrm>
          <a:solidFill>
            <a:srgbClr val="FFFFFF">
              <a:alpha val="69804"/>
            </a:srgbClr>
          </a:solidFill>
        </p:spPr>
        <p:txBody>
          <a:bodyPr lIns="365760" anchor="ctr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48FA3-A642-4E78-8E7B-809942D8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1CDF-2BA0-4B12-BAB3-F078D4D1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2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ntent 7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344922" y="3003336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/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 </a:t>
            </a:r>
          </a:p>
          <a:p>
            <a:pPr lvl="2"/>
            <a:r>
              <a:rPr lang="en-US"/>
              <a:t>Third level copy</a:t>
            </a:r>
          </a:p>
          <a:p>
            <a:pPr lvl="3"/>
            <a:r>
              <a:rPr lang="en-US"/>
              <a:t>Fourth </a:t>
            </a:r>
            <a:r>
              <a:rPr lang="en-US" err="1"/>
              <a:t>levelc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5763" y="403767"/>
            <a:ext cx="4480151" cy="5743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8E9976-AB2A-4D33-BDD3-3DD819648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4922" y="1653762"/>
            <a:ext cx="5441196" cy="1325563"/>
          </a:xfrm>
        </p:spPr>
        <p:txBody>
          <a:bodyPr anchor="t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page title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D4C7FA-8777-C983-DA6D-D554C333D41F}"/>
              </a:ext>
            </a:extLst>
          </p:cNvPr>
          <p:cNvSpPr/>
          <p:nvPr/>
        </p:nvSpPr>
        <p:spPr>
          <a:xfrm rot="16200000">
            <a:off x="4054929" y="5197926"/>
            <a:ext cx="1023257" cy="10559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551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ntent 8 -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73" y="427519"/>
            <a:ext cx="4469041" cy="29614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A46D0-0103-4ABC-91D6-429E065615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3" y="3483429"/>
            <a:ext cx="2150384" cy="26487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45229" y="3494314"/>
            <a:ext cx="2220685" cy="26379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7" y="1653756"/>
            <a:ext cx="5441196" cy="1325563"/>
          </a:xfrm>
        </p:spPr>
        <p:txBody>
          <a:bodyPr anchor="t"/>
          <a:lstStyle/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page title</a:t>
            </a: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C77F81DC-F781-47C2-4D3B-27EEE878F8AC}"/>
              </a:ext>
            </a:extLst>
          </p:cNvPr>
          <p:cNvSpPr/>
          <p:nvPr/>
        </p:nvSpPr>
        <p:spPr>
          <a:xfrm rot="16200000">
            <a:off x="4054929" y="5197926"/>
            <a:ext cx="1023257" cy="10559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E1ED6957-2F68-AC1E-7E2F-65AD6BFD944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344922" y="3003336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/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 </a:t>
            </a:r>
          </a:p>
          <a:p>
            <a:pPr lvl="2"/>
            <a:r>
              <a:rPr lang="en-US"/>
              <a:t>Third level copy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668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Section slide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E7D8D-3CE6-BC4E-BA91-C825C3B7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446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BB5AB9-FC6F-7F4D-885C-DFDA822904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9446" y="3664339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 b="0" i="0">
                <a:solidFill>
                  <a:srgbClr val="6B6C6C"/>
                </a:solidFill>
                <a:latin typeface="Buckeye Sans 2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2D5E69-A43D-3F72-6963-6F8C69C1D297}"/>
              </a:ext>
            </a:extLst>
          </p:cNvPr>
          <p:cNvCxnSpPr>
            <a:cxnSpLocks/>
          </p:cNvCxnSpPr>
          <p:nvPr/>
        </p:nvCxnSpPr>
        <p:spPr>
          <a:xfrm>
            <a:off x="794652" y="3468839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96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- General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143" y="920725"/>
            <a:ext cx="10515600" cy="838854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" y="2074421"/>
            <a:ext cx="10515600" cy="4015454"/>
          </a:xfrm>
        </p:spPr>
        <p:txBody>
          <a:bodyPr/>
          <a:lstStyle>
            <a:lvl1pPr marL="0" indent="0">
              <a:buClr>
                <a:srgbClr val="C00000"/>
              </a:buClr>
              <a:buSzPct val="110000"/>
              <a:buNone/>
              <a:defRPr>
                <a:solidFill>
                  <a:srgbClr val="6B6C6C"/>
                </a:solidFill>
              </a:defRPr>
            </a:lvl1pPr>
            <a:lvl2pPr marL="6858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6B6C6C"/>
                </a:solidFill>
              </a:defRPr>
            </a:lvl2pPr>
            <a:lvl3pPr marL="1143000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6B6C6C"/>
                </a:solidFill>
              </a:defRPr>
            </a:lvl3pPr>
            <a:lvl4pPr>
              <a:defRPr>
                <a:solidFill>
                  <a:srgbClr val="6B6C6C"/>
                </a:solidFill>
              </a:defRPr>
            </a:lvl4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748A89-EDD3-4E47-AFE7-62C61C34960B}"/>
              </a:ext>
            </a:extLst>
          </p:cNvPr>
          <p:cNvCxnSpPr>
            <a:cxnSpLocks/>
          </p:cNvCxnSpPr>
          <p:nvPr/>
        </p:nvCxnSpPr>
        <p:spPr>
          <a:xfrm>
            <a:off x="751114" y="1759781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70CEAA-8573-9E1B-D8BA-928C93224FE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4731" y="576941"/>
            <a:ext cx="7847012" cy="239486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</p:spTree>
    <p:extLst>
      <p:ext uri="{BB962C8B-B14F-4D97-AF65-F5344CB8AC3E}">
        <p14:creationId xmlns:p14="http://schemas.microsoft.com/office/powerpoint/2010/main" val="416525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ntent2 - Comparison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59424"/>
            <a:ext cx="3200400" cy="57335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32774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>
                <a:solidFill>
                  <a:srgbClr val="6B6C6C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>
                <a:solidFill>
                  <a:srgbClr val="6B6C6C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</a:extLst>
          </p:cNvPr>
          <p:cNvCxnSpPr>
            <a:cxnSpLocks/>
          </p:cNvCxnSpPr>
          <p:nvPr/>
        </p:nvCxnSpPr>
        <p:spPr>
          <a:xfrm flipV="1">
            <a:off x="4246764" y="2203482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</a:extLst>
          </p:cNvPr>
          <p:cNvCxnSpPr>
            <a:cxnSpLocks/>
          </p:cNvCxnSpPr>
          <p:nvPr/>
        </p:nvCxnSpPr>
        <p:spPr>
          <a:xfrm flipV="1">
            <a:off x="7915362" y="2203482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70F325A-C820-6347-A10B-9DD63E3B7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7" y="909840"/>
            <a:ext cx="10515600" cy="838854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D95B3B-5BE2-F245-A653-7ABF52BA55BB}"/>
              </a:ext>
            </a:extLst>
          </p:cNvPr>
          <p:cNvCxnSpPr>
            <a:cxnSpLocks/>
          </p:cNvCxnSpPr>
          <p:nvPr/>
        </p:nvCxnSpPr>
        <p:spPr>
          <a:xfrm>
            <a:off x="762000" y="1770665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91D34A-06A7-6398-2C15-8309625A99B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74028" y="1926766"/>
            <a:ext cx="3200400" cy="60600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E4D3FC-41C9-D578-F008-6630E7FFA4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53400" y="1894110"/>
            <a:ext cx="3200400" cy="63866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1869058-C86A-4C68-1840-8E2F243A451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4731" y="576941"/>
            <a:ext cx="7847012" cy="239486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4F904E5-9900-1D9E-FED4-2AA7BBADCA7F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452256" y="2532774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>
                <a:solidFill>
                  <a:srgbClr val="6B6C6C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>
                <a:solidFill>
                  <a:srgbClr val="6B6C6C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C53F21D-CA93-9B93-4A6E-8255D9511D0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42514" y="2532774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>
                <a:solidFill>
                  <a:srgbClr val="6B6C6C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>
                <a:solidFill>
                  <a:srgbClr val="6B6C6C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402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ntent 3 - Statistics with text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78A9C5-0FEF-4CDF-8E0D-77B2B3787EB1}"/>
              </a:ext>
            </a:extLst>
          </p:cNvPr>
          <p:cNvCxnSpPr>
            <a:cxnSpLocks/>
          </p:cNvCxnSpPr>
          <p:nvPr/>
        </p:nvCxnSpPr>
        <p:spPr>
          <a:xfrm>
            <a:off x="2117969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3744683"/>
            <a:ext cx="3200400" cy="598641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15976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2A72AE-B0BA-451A-A298-6F08D46BE149}"/>
              </a:ext>
            </a:extLst>
          </p:cNvPr>
          <p:cNvCxnSpPr>
            <a:cxnSpLocks/>
          </p:cNvCxnSpPr>
          <p:nvPr/>
        </p:nvCxnSpPr>
        <p:spPr>
          <a:xfrm>
            <a:off x="5720579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3755569"/>
            <a:ext cx="3200400" cy="587755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62025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supplemental copy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5B02B-287E-4902-9AF6-04C885FA6DD1}"/>
              </a:ext>
            </a:extLst>
          </p:cNvPr>
          <p:cNvCxnSpPr>
            <a:cxnSpLocks/>
          </p:cNvCxnSpPr>
          <p:nvPr/>
        </p:nvCxnSpPr>
        <p:spPr>
          <a:xfrm>
            <a:off x="9276048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3766455"/>
            <a:ext cx="3200400" cy="576869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908067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supplemental copy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6" y="898954"/>
            <a:ext cx="10515600" cy="838854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B88219-839E-554B-B72F-F7177AF5404C}"/>
              </a:ext>
            </a:extLst>
          </p:cNvPr>
          <p:cNvCxnSpPr>
            <a:cxnSpLocks/>
          </p:cNvCxnSpPr>
          <p:nvPr/>
        </p:nvCxnSpPr>
        <p:spPr>
          <a:xfrm>
            <a:off x="751112" y="1759779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68B3D21-7A3E-9FD3-2561-1B65C1C3E8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2697" y="576942"/>
            <a:ext cx="10537818" cy="272142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</p:spTree>
    <p:extLst>
      <p:ext uri="{BB962C8B-B14F-4D97-AF65-F5344CB8AC3E}">
        <p14:creationId xmlns:p14="http://schemas.microsoft.com/office/powerpoint/2010/main" val="345860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ntent 4 - icons with copy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1556657"/>
            <a:ext cx="3637944" cy="2024979"/>
          </a:xfrm>
        </p:spPr>
        <p:txBody>
          <a:bodyPr anchor="b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619" y="3891923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/>
        </p:nvCxnSpPr>
        <p:spPr>
          <a:xfrm>
            <a:off x="763589" y="3649724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</a:extLst>
          </p:cNvPr>
          <p:cNvCxnSpPr>
            <a:cxnSpLocks/>
          </p:cNvCxnSpPr>
          <p:nvPr/>
        </p:nvCxnSpPr>
        <p:spPr>
          <a:xfrm flipV="1">
            <a:off x="4862312" y="963765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1915" y="118665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7909" y="1197473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67902" y="1494459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1908" y="262520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7902" y="2636028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267895" y="2933014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 copy</a:t>
            </a:r>
          </a:p>
          <a:p>
            <a:pPr lvl="4"/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01908" y="3984098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7902" y="3994920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67895" y="4291906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1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ntent 5 - Team Layout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1534885"/>
            <a:ext cx="3637944" cy="2057636"/>
          </a:xfrm>
        </p:spPr>
        <p:txBody>
          <a:bodyPr anchor="b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/>
        </p:nvCxnSpPr>
        <p:spPr>
          <a:xfrm>
            <a:off x="774474" y="3660609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83031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5057" y="2405743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785057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2636A59-1C4D-DB7E-7AB5-5FF3CE74F2C1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665616" y="3902810"/>
            <a:ext cx="3906383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6B6C6C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B781AC33-C47D-CE41-F333-5612FC49D32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1520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6EC207A-75A9-199D-31B5-9D8D502D7F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17226" y="2405743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EA2978D8-3542-6E8A-613E-6B54448341D0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217226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9B3D4EE7-E3D1-3FAD-4643-1190D06F4AB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75360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F1F1B6B-6BC0-7CE5-8AA0-65781BC5B4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55626" y="2405743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FEB4D2C4-0C4E-A036-BD82-B2C245849209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9655626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8DB9D046-1452-3F52-9EF6-F159186116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83031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99F1484B-33B4-49AF-50B3-692F9415D0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85057" y="5290686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A8463267-4C32-C0A8-B221-D5C692958888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4785057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0F713BA4-C3F0-7266-BFA2-4EB5D9BED63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31520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7A3737E-4F1C-4A60-75FE-0CD6387D447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17226" y="5290686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1F5B1B2F-7A86-7712-D642-D31C7A449AC0}"/>
              </a:ext>
            </a:extLst>
          </p:cNvPr>
          <p:cNvSpPr>
            <a:spLocks noGrp="1"/>
          </p:cNvSpPr>
          <p:nvPr>
            <p:ph sz="half" idx="47" hasCustomPrompt="1"/>
          </p:nvPr>
        </p:nvSpPr>
        <p:spPr>
          <a:xfrm>
            <a:off x="7217226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1AF508C4-773E-5526-D0B3-4519BA6E9F4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75360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5A52EAA6-4323-C683-D3E0-0360F2401CB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55626" y="5290686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6" name="Content Placeholder 3">
            <a:extLst>
              <a:ext uri="{FF2B5EF4-FFF2-40B4-BE49-F238E27FC236}">
                <a16:creationId xmlns:a16="http://schemas.microsoft.com/office/drawing/2014/main" id="{ED840ECE-E392-54F4-E5E0-09C6BAC5F6FA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9655626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2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ntent 6 - Facts Figures Chart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1545771"/>
            <a:ext cx="3637944" cy="2035865"/>
          </a:xfrm>
        </p:spPr>
        <p:txBody>
          <a:bodyPr anchor="b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45" y="3859268"/>
            <a:ext cx="3906383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6B6C6C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descr="Title ornament - do not edit.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/>
        </p:nvCxnSpPr>
        <p:spPr>
          <a:xfrm>
            <a:off x="752704" y="3638838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55028" y="794657"/>
            <a:ext cx="6333671" cy="53521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a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364738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ntent 7 - Picture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344922" y="3275479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6B6C6C"/>
                </a:solidFill>
              </a:defRPr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>
                <a:solidFill>
                  <a:srgbClr val="6B6C6C"/>
                </a:solidFill>
              </a:defRPr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 </a:t>
            </a:r>
          </a:p>
          <a:p>
            <a:pPr lvl="2"/>
            <a:r>
              <a:rPr lang="en-US"/>
              <a:t>Third level copy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/>
        </p:nvCxnSpPr>
        <p:spPr>
          <a:xfrm>
            <a:off x="5421123" y="3022394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5763" y="403767"/>
            <a:ext cx="4480151" cy="5743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picture;</a:t>
            </a:r>
            <a:br>
              <a:rPr lang="en-US"/>
            </a:br>
            <a:r>
              <a:rPr lang="en-US"/>
              <a:t>send to back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8E9976-AB2A-4D33-BDD3-3DD819648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4922" y="1653762"/>
            <a:ext cx="5441196" cy="1325563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page title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D4C7FA-8777-C983-DA6D-D554C333D41F}"/>
              </a:ext>
            </a:extLst>
          </p:cNvPr>
          <p:cNvSpPr/>
          <p:nvPr/>
        </p:nvSpPr>
        <p:spPr>
          <a:xfrm rot="16200000">
            <a:off x="4054929" y="5197926"/>
            <a:ext cx="1023257" cy="10559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34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 - scarl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descr="Red background with notch.">
            <a:extLst>
              <a:ext uri="{FF2B5EF4-FFF2-40B4-BE49-F238E27FC236}">
                <a16:creationId xmlns:a16="http://schemas.microsoft.com/office/drawing/2014/main" id="{221065E6-A38E-4F0C-8A91-83E3ADB9FE2D}"/>
              </a:ext>
            </a:extLst>
          </p:cNvPr>
          <p:cNvSpPr/>
          <p:nvPr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332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332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196648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ntent 8 - Multiple Pictures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334037" y="326459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574675" indent="-282575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6B6C6C"/>
                </a:solidFill>
              </a:defRPr>
            </a:lvl2pPr>
            <a:lvl3pPr marL="103028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>
                <a:solidFill>
                  <a:srgbClr val="6B6C6C"/>
                </a:solidFill>
              </a:defRPr>
            </a:lvl3pPr>
            <a:lvl4pPr marL="1550988" indent="-271463"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/>
        </p:nvCxnSpPr>
        <p:spPr>
          <a:xfrm>
            <a:off x="5410237" y="3022392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6873" y="427519"/>
            <a:ext cx="4469041" cy="2961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77886" y="3494314"/>
            <a:ext cx="2188028" cy="2637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  <a:br>
              <a:rPr lang="en-US"/>
            </a:br>
            <a:r>
              <a:rPr lang="en-US"/>
              <a:t>(send to back)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7" y="1653756"/>
            <a:ext cx="5441196" cy="1325563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page title</a:t>
            </a: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C77F81DC-F781-47C2-4D3B-27EEE878F8AC}"/>
              </a:ext>
            </a:extLst>
          </p:cNvPr>
          <p:cNvSpPr/>
          <p:nvPr/>
        </p:nvSpPr>
        <p:spPr>
          <a:xfrm rot="16200000">
            <a:off x="4054929" y="5197926"/>
            <a:ext cx="1023257" cy="10559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Buckeye Sans 2" pitchFamily="2" charset="77"/>
            </a:endParaRP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2F6D6FC-1A24-C778-124B-B4C5715A28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3494314"/>
            <a:ext cx="2188029" cy="2637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9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F5652-5F8D-4F3B-BE45-6F2FE0F5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DEF2A-FDC4-461B-A64A-242E9A04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4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83BD-9DB5-FA05-6E16-7EA405EE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5618-9CF7-C22D-FA4A-39D69B84C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13B44-30F2-4EF6-79FD-1BC0E268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3070-62AD-4F14-958E-377B25C1BDF8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6FF1-DA39-6100-FF0B-4555EE2E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A6ADE-AEE4-5FC1-84CC-2A9BCA6B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2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Section slide - scarle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E7D8D-3CE6-BC4E-BA91-C825C3B7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450" y="2620489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BB5AB9-FC6F-7F4D-885C-DFDA822904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8565" y="3468394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 b="0" i="0">
                <a:solidFill>
                  <a:schemeClr val="tx1"/>
                </a:solidFill>
                <a:latin typeface="Buckeye Sans 2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349596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ntent 1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143" y="920725"/>
            <a:ext cx="10515600" cy="838854"/>
          </a:xfrm>
        </p:spPr>
        <p:txBody>
          <a:bodyPr anchor="t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0228" y="2074421"/>
            <a:ext cx="10515600" cy="4015454"/>
          </a:xfrm>
        </p:spPr>
        <p:txBody>
          <a:bodyPr/>
          <a:lstStyle>
            <a:lvl1pPr marL="0" indent="0">
              <a:buClr>
                <a:srgbClr val="C00000"/>
              </a:buClr>
              <a:buSzPct val="110000"/>
              <a:buNone/>
              <a:defRPr/>
            </a:lvl1pPr>
            <a:lvl2pPr marL="6858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70CEAA-8573-9E1B-D8BA-928C93224FE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4731" y="576941"/>
            <a:ext cx="7847012" cy="23948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</p:spTree>
    <p:extLst>
      <p:ext uri="{BB962C8B-B14F-4D97-AF65-F5344CB8AC3E}">
        <p14:creationId xmlns:p14="http://schemas.microsoft.com/office/powerpoint/2010/main" val="4188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ntent 2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</a:extLst>
          </p:cNvPr>
          <p:cNvCxnSpPr>
            <a:cxnSpLocks/>
          </p:cNvCxnSpPr>
          <p:nvPr/>
        </p:nvCxnSpPr>
        <p:spPr>
          <a:xfrm flipV="1">
            <a:off x="4246764" y="2290570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</a:extLst>
          </p:cNvPr>
          <p:cNvCxnSpPr>
            <a:cxnSpLocks/>
          </p:cNvCxnSpPr>
          <p:nvPr/>
        </p:nvCxnSpPr>
        <p:spPr>
          <a:xfrm flipV="1">
            <a:off x="7915362" y="2290570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70F325A-C820-6347-A10B-9DD63E3B7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7" y="909840"/>
            <a:ext cx="10515600" cy="838854"/>
          </a:xfrm>
        </p:spPr>
        <p:txBody>
          <a:bodyPr anchor="t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91D34A-06A7-6398-2C15-8309625A99B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74028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E4D3FC-41C9-D578-F008-6630E7FFA4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53400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1869058-C86A-4C68-1840-8E2F243A451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4731" y="576941"/>
            <a:ext cx="7847012" cy="23948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4F904E5-9900-1D9E-FED4-2AA7BBADCA7F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452256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C53F21D-CA93-9B93-4A6E-8255D9511D0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42514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20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ntent 3 - Statistic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78A9C5-0FEF-4CDF-8E0D-77B2B3787EB1}"/>
              </a:ext>
            </a:extLst>
          </p:cNvPr>
          <p:cNvCxnSpPr>
            <a:cxnSpLocks/>
          </p:cNvCxnSpPr>
          <p:nvPr/>
        </p:nvCxnSpPr>
        <p:spPr>
          <a:xfrm>
            <a:off x="2117969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3744683"/>
            <a:ext cx="3200400" cy="598641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15976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2A72AE-B0BA-451A-A298-6F08D46BE149}"/>
              </a:ext>
            </a:extLst>
          </p:cNvPr>
          <p:cNvCxnSpPr>
            <a:cxnSpLocks/>
          </p:cNvCxnSpPr>
          <p:nvPr/>
        </p:nvCxnSpPr>
        <p:spPr>
          <a:xfrm>
            <a:off x="5720579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3755569"/>
            <a:ext cx="3200400" cy="587755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62025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supplemental copy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5B02B-287E-4902-9AF6-04C885FA6DD1}"/>
              </a:ext>
            </a:extLst>
          </p:cNvPr>
          <p:cNvCxnSpPr>
            <a:cxnSpLocks/>
          </p:cNvCxnSpPr>
          <p:nvPr/>
        </p:nvCxnSpPr>
        <p:spPr>
          <a:xfrm>
            <a:off x="9276048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3766455"/>
            <a:ext cx="3200400" cy="576869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908067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Click to edit supplemental copy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6" y="898954"/>
            <a:ext cx="10515600" cy="838854"/>
          </a:xfrm>
        </p:spPr>
        <p:txBody>
          <a:bodyPr anchor="t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68B3D21-7A3E-9FD3-2561-1B65C1C3E8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1811" y="576942"/>
            <a:ext cx="10537818" cy="272142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SECTION HEADING (OPTIONAL) </a:t>
            </a:r>
          </a:p>
        </p:txBody>
      </p:sp>
    </p:spTree>
    <p:extLst>
      <p:ext uri="{BB962C8B-B14F-4D97-AF65-F5344CB8AC3E}">
        <p14:creationId xmlns:p14="http://schemas.microsoft.com/office/powerpoint/2010/main" val="393690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ntent 4 - icon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1556657"/>
            <a:ext cx="3637944" cy="2024979"/>
          </a:xfrm>
        </p:spPr>
        <p:txBody>
          <a:bodyPr anchor="b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619" y="3619779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</a:extLst>
          </p:cNvPr>
          <p:cNvCxnSpPr>
            <a:cxnSpLocks/>
          </p:cNvCxnSpPr>
          <p:nvPr/>
        </p:nvCxnSpPr>
        <p:spPr>
          <a:xfrm flipV="1">
            <a:off x="4862312" y="963765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1915" y="118665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7909" y="1197473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67902" y="1494459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1908" y="262520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7902" y="2636028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267895" y="2933014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 copy</a:t>
            </a:r>
          </a:p>
          <a:p>
            <a:pPr lvl="4"/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01908" y="3984098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7902" y="3994920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67895" y="4291906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9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ntent 5 -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1534885"/>
            <a:ext cx="3906381" cy="2057636"/>
          </a:xfrm>
        </p:spPr>
        <p:txBody>
          <a:bodyPr anchor="b"/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83031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5057" y="2405743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785057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2636A59-1C4D-DB7E-7AB5-5FF3CE74F2C1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665616" y="3619780"/>
            <a:ext cx="3906383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B781AC33-C47D-CE41-F333-5612FC49D32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1520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6EC207A-75A9-199D-31B5-9D8D502D7F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17226" y="2405743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EA2978D8-3542-6E8A-613E-6B54448341D0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217226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9B3D4EE7-E3D1-3FAD-4643-1190D06F4AB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75360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F1F1B6B-6BC0-7CE5-8AA0-65781BC5B4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55626" y="2405743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FEB4D2C4-0C4E-A036-BD82-B2C245849209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9655626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8DB9D046-1452-3F52-9EF6-F159186116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83031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99F1484B-33B4-49AF-50B3-692F9415D0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85057" y="5290686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A8463267-4C32-C0A8-B221-D5C692958888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4785057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0F713BA4-C3F0-7266-BFA2-4EB5D9BED63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31520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7A3737E-4F1C-4A60-75FE-0CD6387D447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17226" y="5290686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1F5B1B2F-7A86-7712-D642-D31C7A449AC0}"/>
              </a:ext>
            </a:extLst>
          </p:cNvPr>
          <p:cNvSpPr>
            <a:spLocks noGrp="1"/>
          </p:cNvSpPr>
          <p:nvPr>
            <p:ph sz="half" idx="47" hasCustomPrompt="1"/>
          </p:nvPr>
        </p:nvSpPr>
        <p:spPr>
          <a:xfrm>
            <a:off x="7217226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1AF508C4-773E-5526-D0B3-4519BA6E9F4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75360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5A52EAA6-4323-C683-D3E0-0360F2401CB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55626" y="5290686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56" name="Content Placeholder 3">
            <a:extLst>
              <a:ext uri="{FF2B5EF4-FFF2-40B4-BE49-F238E27FC236}">
                <a16:creationId xmlns:a16="http://schemas.microsoft.com/office/drawing/2014/main" id="{ED840ECE-E392-54F4-E5E0-09C6BAC5F6FA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9655626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/>
              <a:t>Click to edit supplemental copy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2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ntent 6 - Facts Figure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1545771"/>
            <a:ext cx="3895496" cy="2035865"/>
          </a:xfrm>
        </p:spPr>
        <p:txBody>
          <a:bodyPr anchor="b"/>
          <a:lstStyle/>
          <a:p>
            <a:r>
              <a:rPr lang="en-US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4029" y="3619781"/>
            <a:ext cx="391885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first level copy</a:t>
            </a:r>
          </a:p>
          <a:p>
            <a:pPr lvl="1"/>
            <a:r>
              <a:rPr lang="en-US"/>
              <a:t>Second level copy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55028" y="794657"/>
            <a:ext cx="6333671" cy="53521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add a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72572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EA513-5076-4D62-8F85-69A918D7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55A3-A75E-4A34-A5A1-1B324FA10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14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first level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 descr="The Ohio State University word logo with Block O">
            <a:extLst>
              <a:ext uri="{FF2B5EF4-FFF2-40B4-BE49-F238E27FC236}">
                <a16:creationId xmlns:a16="http://schemas.microsoft.com/office/drawing/2014/main" id="{F4663FBE-A0D1-4371-8BE2-6E00A4B835A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1676" y="6331563"/>
            <a:ext cx="2382828" cy="3416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F603-DAEE-420E-95E6-F50256758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749" y="6304801"/>
            <a:ext cx="49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Buckeye Sans 2" pitchFamily="2" charset="77"/>
              </a:defRPr>
            </a:lvl1pPr>
          </a:lstStyle>
          <a:p>
            <a:fld id="{F17103D1-8B3C-4A24-B0C1-FC75F97EE7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01DD-FBD8-4A19-BD71-AB3CFFDE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5038" y="62964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Buckeye Sans 2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8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BA0C2F"/>
          </a:solidFill>
          <a:latin typeface="Buckeye Serif 2 Black" pitchFamily="2" charset="77"/>
          <a:ea typeface="Buckeye Serif 2 Black" pitchFamily="2" charset="77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Buckeye Sans 2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1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uckeye Sans 2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90000"/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Buckeye Sans 2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uckeye Sans 2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8_A460496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E5634-36AE-4A0C-9D29-500D94C2D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Apprenticeship Programs in the Context of Vocational Rehabilitation</a:t>
            </a:r>
            <a:br>
              <a:rPr lang="en-US" sz="4400"/>
            </a:b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335EC-A553-5FE9-AEFF-311E0CC216B9}"/>
              </a:ext>
            </a:extLst>
          </p:cNvPr>
          <p:cNvSpPr txBox="1"/>
          <p:nvPr/>
        </p:nvSpPr>
        <p:spPr>
          <a:xfrm>
            <a:off x="4010198" y="3619448"/>
            <a:ext cx="417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Cordelia Van der Veer</a:t>
            </a:r>
            <a:endParaRPr lang="en-US" sz="2800" b="1"/>
          </a:p>
        </p:txBody>
      </p:sp>
      <p:pic>
        <p:nvPicPr>
          <p:cNvPr id="2050" name="Picture 2" descr="Opportunities for Ohioans with Disabilities | Ohio.gov">
            <a:extLst>
              <a:ext uri="{FF2B5EF4-FFF2-40B4-BE49-F238E27FC236}">
                <a16:creationId xmlns:a16="http://schemas.microsoft.com/office/drawing/2014/main" id="{EC9D4114-FB3D-5C0F-A0CE-D21313C79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67" y="6122851"/>
            <a:ext cx="3912732" cy="7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4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41719C8E-2C86-3D00-62B0-092678FD2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08" y="0"/>
            <a:ext cx="7781183" cy="6224948"/>
          </a:xfrm>
        </p:spPr>
      </p:pic>
    </p:spTree>
    <p:extLst>
      <p:ext uri="{BB962C8B-B14F-4D97-AF65-F5344CB8AC3E}">
        <p14:creationId xmlns:p14="http://schemas.microsoft.com/office/powerpoint/2010/main" val="185473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5768D42-413A-BCA0-E38C-8C5A6BE4D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434"/>
          <a:stretch/>
        </p:blipFill>
        <p:spPr>
          <a:xfrm>
            <a:off x="2272486" y="365125"/>
            <a:ext cx="7589971" cy="59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6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774AD9F-519E-5595-A969-11684D7DC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13" y="0"/>
            <a:ext cx="7863974" cy="6291180"/>
          </a:xfrm>
        </p:spPr>
      </p:pic>
    </p:spTree>
    <p:extLst>
      <p:ext uri="{BB962C8B-B14F-4D97-AF65-F5344CB8AC3E}">
        <p14:creationId xmlns:p14="http://schemas.microsoft.com/office/powerpoint/2010/main" val="382754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59DF7688-E130-A98E-6F64-93DF67AD5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19" y="0"/>
            <a:ext cx="10667638" cy="6139543"/>
          </a:xfrm>
        </p:spPr>
      </p:pic>
    </p:spTree>
    <p:extLst>
      <p:ext uri="{BB962C8B-B14F-4D97-AF65-F5344CB8AC3E}">
        <p14:creationId xmlns:p14="http://schemas.microsoft.com/office/powerpoint/2010/main" val="222661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D73B35E-4359-3F7C-5F81-762F33E69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32"/>
          <a:stretch/>
        </p:blipFill>
        <p:spPr>
          <a:xfrm>
            <a:off x="1059716" y="690154"/>
            <a:ext cx="10072568" cy="5057503"/>
          </a:xfrm>
        </p:spPr>
      </p:pic>
    </p:spTree>
    <p:extLst>
      <p:ext uri="{BB962C8B-B14F-4D97-AF65-F5344CB8AC3E}">
        <p14:creationId xmlns:p14="http://schemas.microsoft.com/office/powerpoint/2010/main" val="33721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AB72-C917-B93F-2E67-A5EBBB80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681037"/>
            <a:ext cx="10515600" cy="810532"/>
          </a:xfrm>
        </p:spPr>
        <p:txBody>
          <a:bodyPr>
            <a:noAutofit/>
          </a:bodyPr>
          <a:lstStyle/>
          <a:p>
            <a:r>
              <a:rPr lang="en-US" sz="5400"/>
              <a:t>Data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163-21CC-D1BF-0E8C-9B0AA4C8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Matched county to OOD region using VLOOKUP in Excel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Took first two digits of SOC code in Python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Used Kmodes to create clusters of two categorical variables, SOC code and OOD region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6284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50AE14A9-E51D-A17B-5A63-D0A656E2F6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" b="2893"/>
          <a:stretch/>
        </p:blipFill>
        <p:spPr>
          <a:xfrm>
            <a:off x="-159861" y="254730"/>
            <a:ext cx="12511721" cy="56986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75563A-F2F9-7D4E-6F26-85443A6EA8DE}"/>
              </a:ext>
            </a:extLst>
          </p:cNvPr>
          <p:cNvSpPr txBox="1"/>
          <p:nvPr/>
        </p:nvSpPr>
        <p:spPr>
          <a:xfrm>
            <a:off x="1600200" y="254730"/>
            <a:ext cx="927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2023 Ohio Apprenticeship Data Cluster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266CF-CD22-EC79-7CD7-6BA6A8206C27}"/>
              </a:ext>
            </a:extLst>
          </p:cNvPr>
          <p:cNvSpPr txBox="1"/>
          <p:nvPr/>
        </p:nvSpPr>
        <p:spPr>
          <a:xfrm>
            <a:off x="861060" y="5772273"/>
            <a:ext cx="1001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 = Construction and Extraction Occupations, 37 = Building and Grounds Cleaning and Maintenance Occupations, 51 = Production Occupations, 33 = Protective Service Occupations, 49  = Installation, Maintenance, and Repair Occupations, 31 = Healthcare Support Occupations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6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AB72-C917-B93F-2E67-A5EBBB80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681037"/>
            <a:ext cx="10515600" cy="810532"/>
          </a:xfrm>
        </p:spPr>
        <p:txBody>
          <a:bodyPr>
            <a:noAutofit/>
          </a:bodyPr>
          <a:lstStyle/>
          <a:p>
            <a:r>
              <a:rPr lang="en-US" sz="5400"/>
              <a:t>Data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163-21CC-D1BF-0E8C-9B0AA4C8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Matched apprenticeship occupations to SOC code occupations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Imported both datasets into Tableau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Filtered data to include only apprenticeable SOC codes</a:t>
            </a:r>
          </a:p>
        </p:txBody>
      </p:sp>
    </p:spTree>
    <p:extLst>
      <p:ext uri="{BB962C8B-B14F-4D97-AF65-F5344CB8AC3E}">
        <p14:creationId xmlns:p14="http://schemas.microsoft.com/office/powerpoint/2010/main" val="391679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blue and white lines&#10;&#10;Description automatically generated">
            <a:extLst>
              <a:ext uri="{FF2B5EF4-FFF2-40B4-BE49-F238E27FC236}">
                <a16:creationId xmlns:a16="http://schemas.microsoft.com/office/drawing/2014/main" id="{ED95B99B-20A2-458A-88F8-3FD5DDAD1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3" y="2208723"/>
            <a:ext cx="11719214" cy="304778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7E5B99-7F8A-B0E4-52F9-D860972D2114}"/>
              </a:ext>
            </a:extLst>
          </p:cNvPr>
          <p:cNvSpPr txBox="1">
            <a:spLocks/>
          </p:cNvSpPr>
          <p:nvPr/>
        </p:nvSpPr>
        <p:spPr>
          <a:xfrm>
            <a:off x="664028" y="681037"/>
            <a:ext cx="10515600" cy="810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A0C2F"/>
                </a:solidFill>
                <a:latin typeface="Buckeye Serif 2 Black" pitchFamily="2" charset="77"/>
                <a:ea typeface="Buckeye Serif 2 Black" pitchFamily="2" charset="77"/>
                <a:cs typeface="+mj-cs"/>
              </a:defRPr>
            </a:lvl1pPr>
          </a:lstStyle>
          <a:p>
            <a:r>
              <a:rPr lang="en-US" sz="5400"/>
              <a:t>Participant Overlap</a:t>
            </a:r>
          </a:p>
        </p:txBody>
      </p:sp>
    </p:spTree>
    <p:extLst>
      <p:ext uri="{BB962C8B-B14F-4D97-AF65-F5344CB8AC3E}">
        <p14:creationId xmlns:p14="http://schemas.microsoft.com/office/powerpoint/2010/main" val="318087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AB72-C917-B93F-2E67-A5EBBB80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681037"/>
            <a:ext cx="11320826" cy="810532"/>
          </a:xfrm>
        </p:spPr>
        <p:txBody>
          <a:bodyPr>
            <a:noAutofit/>
          </a:bodyPr>
          <a:lstStyle/>
          <a:p>
            <a:r>
              <a:rPr lang="en-US" sz="5400" dirty="0"/>
              <a:t>Further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163-21CC-D1BF-0E8C-9B0AA4C8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Investigate pre-apprenticeship programs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How have other states integrated apprenticeship programs into vocational rehabilitation?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Contact target apprenticeship programs and ask about accommodations for individuals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116970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AB72-C917-B93F-2E67-A5EBBB80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681037"/>
            <a:ext cx="10515600" cy="810532"/>
          </a:xfrm>
        </p:spPr>
        <p:txBody>
          <a:bodyPr>
            <a:no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163-21CC-D1BF-0E8C-9B0AA4C8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3600"/>
              <a:t>Overview of apprenticeship programs</a:t>
            </a:r>
          </a:p>
          <a:p>
            <a:pPr marL="514350" indent="-514350">
              <a:buAutoNum type="arabicPeriod"/>
            </a:pPr>
            <a:r>
              <a:rPr lang="en-US" sz="3600"/>
              <a:t>Research questions and methods</a:t>
            </a:r>
          </a:p>
          <a:p>
            <a:pPr marL="514350" indent="-514350">
              <a:buAutoNum type="arabicPeriod"/>
            </a:pPr>
            <a:r>
              <a:rPr lang="en-US" sz="3600"/>
              <a:t>Data and visualizations</a:t>
            </a:r>
          </a:p>
          <a:p>
            <a:pPr marL="514350" indent="-514350">
              <a:buAutoNum type="arabicPeriod"/>
            </a:pPr>
            <a:r>
              <a:rPr lang="en-US" sz="3600"/>
              <a:t>Conclusions</a:t>
            </a:r>
          </a:p>
          <a:p>
            <a:pPr marL="514350" indent="-514350">
              <a:buAutoNum type="arabicPeriod"/>
            </a:pPr>
            <a:r>
              <a:rPr lang="en-US" sz="3600"/>
              <a:t>Recommendations</a:t>
            </a:r>
          </a:p>
          <a:p>
            <a:pPr marL="514350" indent="-514350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AB72-C917-B93F-2E67-A5EBBB80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681037"/>
            <a:ext cx="10515600" cy="810532"/>
          </a:xfrm>
        </p:spPr>
        <p:txBody>
          <a:bodyPr>
            <a:noAutofit/>
          </a:bodyPr>
          <a:lstStyle/>
          <a:p>
            <a:r>
              <a:rPr lang="en-US" sz="540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163-21CC-D1BF-0E8C-9B0AA4C8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Majority of apprentices in Ohio were white, male, 25-54, did not identify as disabled, had a GED, and were non-veterans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2,455 current OOD VR participants have an IPE aligned with an apprenticeable occupation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Based on cluster analysis, “hotspots” for apprenticeship programs in construction in each region, other industries in Southeast region</a:t>
            </a:r>
          </a:p>
        </p:txBody>
      </p:sp>
    </p:spTree>
    <p:extLst>
      <p:ext uri="{BB962C8B-B14F-4D97-AF65-F5344CB8AC3E}">
        <p14:creationId xmlns:p14="http://schemas.microsoft.com/office/powerpoint/2010/main" val="27577736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AB72-C917-B93F-2E67-A5EBBB80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681037"/>
            <a:ext cx="10515600" cy="810532"/>
          </a:xfrm>
        </p:spPr>
        <p:txBody>
          <a:bodyPr>
            <a:noAutofit/>
          </a:bodyPr>
          <a:lstStyle/>
          <a:p>
            <a:r>
              <a:rPr lang="en-US" sz="540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163-21CC-D1BF-0E8C-9B0AA4C8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Use website to search programs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Flag apprenticeable SOC Codes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Alert counselors who have participants with apprenticeable SOC code and program in region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Reporting mechanism for participants who enroll in apprenticeship programs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Monitor progress and enrollment </a:t>
            </a:r>
          </a:p>
        </p:txBody>
      </p:sp>
    </p:spTree>
    <p:extLst>
      <p:ext uri="{BB962C8B-B14F-4D97-AF65-F5344CB8AC3E}">
        <p14:creationId xmlns:p14="http://schemas.microsoft.com/office/powerpoint/2010/main" val="2267638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7E7C-1755-2662-1A49-7BA3AE14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4769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AB72-C917-B93F-2E67-A5EBBB80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681037"/>
            <a:ext cx="10515600" cy="810532"/>
          </a:xfrm>
        </p:spPr>
        <p:txBody>
          <a:bodyPr>
            <a:noAutofit/>
          </a:bodyPr>
          <a:lstStyle/>
          <a:p>
            <a:r>
              <a:rPr lang="en-US" sz="5400"/>
              <a:t>Overview of Apprenticeships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163-21CC-D1BF-0E8C-9B0AA4C8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" y="1825625"/>
            <a:ext cx="6890658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What is an apprenticeship?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Qualifications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Ohio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277837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AB72-C917-B93F-2E67-A5EBBB80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681037"/>
            <a:ext cx="10515600" cy="810532"/>
          </a:xfrm>
        </p:spPr>
        <p:txBody>
          <a:bodyPr>
            <a:noAutofit/>
          </a:bodyPr>
          <a:lstStyle/>
          <a:p>
            <a:r>
              <a:rPr lang="en-US" sz="5400"/>
              <a:t>Relevant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163-21CC-D1BF-0E8C-9B0AA4C8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Apprenticeships in prisons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Affirmative action – 7% Disability Utilization Goal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Expansion to “nontraditional” apprenticeable occupations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AB72-C917-B93F-2E67-A5EBBB80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681037"/>
            <a:ext cx="10515600" cy="810532"/>
          </a:xfrm>
        </p:spPr>
        <p:txBody>
          <a:bodyPr>
            <a:noAutofit/>
          </a:bodyPr>
          <a:lstStyle/>
          <a:p>
            <a:r>
              <a:rPr lang="en-US" sz="540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163-21CC-D1BF-0E8C-9B0AA4C8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uckeye Sans 2"/>
              </a:rPr>
              <a:t>What are the demographics of apprentices in Ohio?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uckeye Sans 2"/>
              </a:rPr>
              <a:t>What apprenticeship occupations and programs are available in each OOD region/county?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uckeye Sans 2"/>
              </a:rPr>
              <a:t>Are there any VR participants who have an Individualized Plan for Employment (job goal) aligned with an apprenticeship program(s)?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uckeye Sans 2"/>
              </a:rPr>
              <a:t>What are the trends in geography and industry of apprentices’ occupations?</a:t>
            </a:r>
          </a:p>
        </p:txBody>
      </p:sp>
    </p:spTree>
    <p:extLst>
      <p:ext uri="{BB962C8B-B14F-4D97-AF65-F5344CB8AC3E}">
        <p14:creationId xmlns:p14="http://schemas.microsoft.com/office/powerpoint/2010/main" val="378149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AB72-C917-B93F-2E67-A5EBBB80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681037"/>
            <a:ext cx="10515600" cy="810532"/>
          </a:xfrm>
        </p:spPr>
        <p:txBody>
          <a:bodyPr>
            <a:noAutofit/>
          </a:bodyPr>
          <a:lstStyle/>
          <a:p>
            <a:r>
              <a:rPr lang="en-US" sz="5400"/>
              <a:t>Data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6163-21CC-D1BF-0E8C-9B0AA4C8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Public data from apprenticeship.gov, Department of Labor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OOD VR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Methods: Tableau, Python, and Excel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Active apprentices</a:t>
            </a:r>
          </a:p>
        </p:txBody>
      </p:sp>
    </p:spTree>
    <p:extLst>
      <p:ext uri="{BB962C8B-B14F-4D97-AF65-F5344CB8AC3E}">
        <p14:creationId xmlns:p14="http://schemas.microsoft.com/office/powerpoint/2010/main" val="111765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demographics dashboard of apprenticeship information">
            <a:extLst>
              <a:ext uri="{FF2B5EF4-FFF2-40B4-BE49-F238E27FC236}">
                <a16:creationId xmlns:a16="http://schemas.microsoft.com/office/drawing/2014/main" id="{D7346F21-65D0-8D5C-BC86-918E59DA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81" y="0"/>
            <a:ext cx="7887238" cy="63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1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AB72-C917-B93F-2E67-A5EBBB80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681037"/>
            <a:ext cx="11329704" cy="810532"/>
          </a:xfrm>
        </p:spPr>
        <p:txBody>
          <a:bodyPr>
            <a:noAutofit/>
          </a:bodyPr>
          <a:lstStyle/>
          <a:p>
            <a:r>
              <a:rPr lang="en-US" sz="5400" dirty="0"/>
              <a:t>Active Apprenticeship Enrollment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EAA9D-4CF2-7076-740A-0093D0D5C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043" y="1491569"/>
            <a:ext cx="7388108" cy="48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AB72-C917-B93F-2E67-A5EBBB80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7" y="681037"/>
            <a:ext cx="11190515" cy="810532"/>
          </a:xfrm>
        </p:spPr>
        <p:txBody>
          <a:bodyPr>
            <a:noAutofit/>
          </a:bodyPr>
          <a:lstStyle/>
          <a:p>
            <a:pPr algn="ctr"/>
            <a:r>
              <a:rPr lang="en-US" sz="5400"/>
              <a:t>Individuals with Disabilities in Apprenticeships</a:t>
            </a:r>
          </a:p>
        </p:txBody>
      </p:sp>
      <p:pic>
        <p:nvPicPr>
          <p:cNvPr id="3" name="Content Placeholder 5" descr="A map of the united states">
            <a:extLst>
              <a:ext uri="{FF2B5EF4-FFF2-40B4-BE49-F238E27FC236}">
                <a16:creationId xmlns:a16="http://schemas.microsoft.com/office/drawing/2014/main" id="{645EE137-F4DC-5713-9697-806ECF2EF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87" y="2210745"/>
            <a:ext cx="7283427" cy="4142912"/>
          </a:xfrm>
        </p:spPr>
      </p:pic>
    </p:spTree>
    <p:extLst>
      <p:ext uri="{BB962C8B-B14F-4D97-AF65-F5344CB8AC3E}">
        <p14:creationId xmlns:p14="http://schemas.microsoft.com/office/powerpoint/2010/main" val="405950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3F4443"/>
      </a:dk1>
      <a:lt1>
        <a:srgbClr val="FFFFFF"/>
      </a:lt1>
      <a:dk2>
        <a:srgbClr val="3F4443"/>
      </a:dk2>
      <a:lt2>
        <a:srgbClr val="FFFFFF"/>
      </a:lt2>
      <a:accent1>
        <a:srgbClr val="737B7E"/>
      </a:accent1>
      <a:accent2>
        <a:srgbClr val="830065"/>
      </a:accent2>
      <a:accent3>
        <a:srgbClr val="6EBBAB"/>
      </a:accent3>
      <a:accent4>
        <a:srgbClr val="B04558"/>
      </a:accent4>
      <a:accent5>
        <a:srgbClr val="FFB600"/>
      </a:accent5>
      <a:accent6>
        <a:srgbClr val="0E4B52"/>
      </a:accent6>
      <a:hlink>
        <a:srgbClr val="E65F33"/>
      </a:hlink>
      <a:folHlink>
        <a:srgbClr val="FFFFFF"/>
      </a:folHlink>
    </a:clrScheme>
    <a:fontScheme name="Ohio State - Buckeye Fonts">
      <a:majorFont>
        <a:latin typeface="Buckeye Serif Black"/>
        <a:ea typeface=""/>
        <a:cs typeface=""/>
      </a:majorFont>
      <a:minorFont>
        <a:latin typeface="Buckey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3af36a-6b0a-4e48-a83a-74e11c7a037f" xsi:nil="true"/>
    <Self_Registration_Enabled xmlns="0c790ce3-aeae-4dd4-a11e-036a93f20d19" xsi:nil="true"/>
    <CultureName xmlns="0c790ce3-aeae-4dd4-a11e-036a93f20d19" xsi:nil="true"/>
    <lcf76f155ced4ddcb4097134ff3c332f xmlns="0c790ce3-aeae-4dd4-a11e-036a93f20d19">
      <Terms xmlns="http://schemas.microsoft.com/office/infopath/2007/PartnerControls"/>
    </lcf76f155ced4ddcb4097134ff3c332f>
    <AppVersion xmlns="0c790ce3-aeae-4dd4-a11e-036a93f20d19" xsi:nil="true"/>
    <TeamsChannelId xmlns="0c790ce3-aeae-4dd4-a11e-036a93f20d19" xsi:nil="true"/>
    <IsNotebookLocked xmlns="0c790ce3-aeae-4dd4-a11e-036a93f20d19" xsi:nil="true"/>
    <DefaultSectionNames xmlns="0c790ce3-aeae-4dd4-a11e-036a93f20d19" xsi:nil="true"/>
    <Member_Groups xmlns="0c790ce3-aeae-4dd4-a11e-036a93f20d19">
      <UserInfo>
        <DisplayName/>
        <AccountId xsi:nil="true"/>
        <AccountType/>
      </UserInfo>
    </Member_Groups>
    <FolderType xmlns="0c790ce3-aeae-4dd4-a11e-036a93f20d19" xsi:nil="true"/>
    <Interviewer xmlns="0c790ce3-aeae-4dd4-a11e-036a93f20d19" xsi:nil="true"/>
    <Invited_Leaders xmlns="0c790ce3-aeae-4dd4-a11e-036a93f20d19" xsi:nil="true"/>
    <Is_Collaboration_Space_Locked xmlns="0c790ce3-aeae-4dd4-a11e-036a93f20d19" xsi:nil="true"/>
    <Math_Settings xmlns="0c790ce3-aeae-4dd4-a11e-036a93f20d19" xsi:nil="true"/>
    <Members xmlns="0c790ce3-aeae-4dd4-a11e-036a93f20d19">
      <UserInfo>
        <DisplayName/>
        <AccountId xsi:nil="true"/>
        <AccountType/>
      </UserInfo>
    </Members>
    <Has_Leaders_Only_SectionGroup xmlns="0c790ce3-aeae-4dd4-a11e-036a93f20d19" xsi:nil="true"/>
    <NotebookType xmlns="0c790ce3-aeae-4dd4-a11e-036a93f20d19" xsi:nil="true"/>
    <LMS_Mappings xmlns="0c790ce3-aeae-4dd4-a11e-036a93f20d19" xsi:nil="true"/>
    <Invited_Members xmlns="0c790ce3-aeae-4dd4-a11e-036a93f20d19" xsi:nil="true"/>
    <Owner xmlns="0c790ce3-aeae-4dd4-a11e-036a93f20d19">
      <UserInfo>
        <DisplayName/>
        <AccountId xsi:nil="true"/>
        <AccountType/>
      </UserInfo>
    </Owner>
    <Distribution_Groups xmlns="0c790ce3-aeae-4dd4-a11e-036a93f20d19" xsi:nil="true"/>
    <Templates xmlns="0c790ce3-aeae-4dd4-a11e-036a93f20d19" xsi:nil="true"/>
    <Leaders xmlns="0c790ce3-aeae-4dd4-a11e-036a93f20d19">
      <UserInfo>
        <DisplayName/>
        <AccountId xsi:nil="true"/>
        <AccountType/>
      </UserInfo>
    </Lead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2003E08B6A0419911A0AFD7679656" ma:contentTypeVersion="38" ma:contentTypeDescription="Create a new document." ma:contentTypeScope="" ma:versionID="7dd3f473df03581b79fa7687d6343168">
  <xsd:schema xmlns:xsd="http://www.w3.org/2001/XMLSchema" xmlns:xs="http://www.w3.org/2001/XMLSchema" xmlns:p="http://schemas.microsoft.com/office/2006/metadata/properties" xmlns:ns2="0c790ce3-aeae-4dd4-a11e-036a93f20d19" xmlns:ns3="6c3af36a-6b0a-4e48-a83a-74e11c7a037f" targetNamespace="http://schemas.microsoft.com/office/2006/metadata/properties" ma:root="true" ma:fieldsID="fab43a35bedac1fb60cfa9b79d3bc9be" ns2:_="" ns3:_="">
    <xsd:import namespace="0c790ce3-aeae-4dd4-a11e-036a93f20d19"/>
    <xsd:import namespace="6c3af36a-6b0a-4e48-a83a-74e11c7a037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nterviewe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90ce3-aeae-4dd4-a11e-036a93f20d1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7b434354-605c-4a24-9fd5-b21458dd1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terviewer" ma:index="43" nillable="true" ma:displayName="Interviewer" ma:format="Dropdown" ma:internalName="Interviewer">
      <xsd:simpleType>
        <xsd:restriction base="dms:Choice">
          <xsd:enumeration value="Julie"/>
          <xsd:enumeration value="Jess"/>
        </xsd:restriction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af36a-6b0a-4e48-a83a-74e11c7a037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fc8eddc4-53da-456a-95b9-13f842c75f7f}" ma:internalName="TaxCatchAll" ma:showField="CatchAllData" ma:web="6c3af36a-6b0a-4e48-a83a-74e11c7a0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A8B662-BB7D-4C63-BA0C-CAB47B3641ED}">
  <ds:schemaRefs>
    <ds:schemaRef ds:uri="http://schemas.microsoft.com/office/2006/metadata/properties"/>
    <ds:schemaRef ds:uri="http://schemas.microsoft.com/office/infopath/2007/PartnerControls"/>
    <ds:schemaRef ds:uri="6c3af36a-6b0a-4e48-a83a-74e11c7a037f"/>
    <ds:schemaRef ds:uri="0c790ce3-aeae-4dd4-a11e-036a93f20d19"/>
  </ds:schemaRefs>
</ds:datastoreItem>
</file>

<file path=customXml/itemProps2.xml><?xml version="1.0" encoding="utf-8"?>
<ds:datastoreItem xmlns:ds="http://schemas.openxmlformats.org/officeDocument/2006/customXml" ds:itemID="{0F104D26-B4C2-4CFA-BBDA-122CC1B21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D55E55-8BE5-4EE8-ADD4-A462E2376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790ce3-aeae-4dd4-a11e-036a93f20d19"/>
    <ds:schemaRef ds:uri="6c3af36a-6b0a-4e48-a83a-74e11c7a0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Brand_Temp_Powerpoint_05.23</Template>
  <TotalTime>0</TotalTime>
  <Words>1284</Words>
  <Application>Microsoft Office PowerPoint</Application>
  <PresentationFormat>Widescreen</PresentationFormat>
  <Paragraphs>135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Apprenticeship Programs in the Context of Vocational Rehabilitation </vt:lpstr>
      <vt:lpstr>Agenda</vt:lpstr>
      <vt:lpstr>Overview of Apprenticeships</vt:lpstr>
      <vt:lpstr>Relevant Details</vt:lpstr>
      <vt:lpstr>Research Questions</vt:lpstr>
      <vt:lpstr>Data and Methods</vt:lpstr>
      <vt:lpstr>PowerPoint Presentation</vt:lpstr>
      <vt:lpstr>Active Apprenticeship Enrollment </vt:lpstr>
      <vt:lpstr>Individuals with Disabilities in Apprenticeships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Preparation</vt:lpstr>
      <vt:lpstr>PowerPoint Presentation</vt:lpstr>
      <vt:lpstr>Data Matching</vt:lpstr>
      <vt:lpstr>PowerPoint Presentation</vt:lpstr>
      <vt:lpstr>Further Research</vt:lpstr>
      <vt:lpstr>Conclusion</vt:lpstr>
      <vt:lpstr>Recommendations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 Project</dc:title>
  <dc:creator>Van der Veer, Cordelia</dc:creator>
  <cp:lastModifiedBy>Burnheimer, Ceanna</cp:lastModifiedBy>
  <cp:revision>4</cp:revision>
  <dcterms:created xsi:type="dcterms:W3CDTF">2023-07-18T13:14:52Z</dcterms:created>
  <dcterms:modified xsi:type="dcterms:W3CDTF">2023-08-31T01:46:18Z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0x010100C872003E08B6A0419911A0AFD7679656</vt:lpwstr>
  </property>
</Properties>
</file>