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1945600" cy="16459200"/>
  <p:notesSz cx="9296400" cy="7010400"/>
  <p:defaultTextStyle>
    <a:defPPr>
      <a:defRPr lang="en-US"/>
    </a:defPPr>
    <a:lvl1pPr marL="0" algn="l" defTabSz="498942" rtl="0" eaLnBrk="1" latinLnBrk="0" hangingPunct="1">
      <a:defRPr sz="2000" kern="1200">
        <a:solidFill>
          <a:schemeClr val="tx1"/>
        </a:solidFill>
        <a:latin typeface="+mn-lt"/>
        <a:ea typeface="+mn-ea"/>
        <a:cs typeface="+mn-cs"/>
      </a:defRPr>
    </a:lvl1pPr>
    <a:lvl2pPr marL="498942" algn="l" defTabSz="498942" rtl="0" eaLnBrk="1" latinLnBrk="0" hangingPunct="1">
      <a:defRPr sz="2000" kern="1200">
        <a:solidFill>
          <a:schemeClr val="tx1"/>
        </a:solidFill>
        <a:latin typeface="+mn-lt"/>
        <a:ea typeface="+mn-ea"/>
        <a:cs typeface="+mn-cs"/>
      </a:defRPr>
    </a:lvl2pPr>
    <a:lvl3pPr marL="997885" algn="l" defTabSz="498942" rtl="0" eaLnBrk="1" latinLnBrk="0" hangingPunct="1">
      <a:defRPr sz="2000" kern="1200">
        <a:solidFill>
          <a:schemeClr val="tx1"/>
        </a:solidFill>
        <a:latin typeface="+mn-lt"/>
        <a:ea typeface="+mn-ea"/>
        <a:cs typeface="+mn-cs"/>
      </a:defRPr>
    </a:lvl3pPr>
    <a:lvl4pPr marL="1496827" algn="l" defTabSz="498942" rtl="0" eaLnBrk="1" latinLnBrk="0" hangingPunct="1">
      <a:defRPr sz="2000" kern="1200">
        <a:solidFill>
          <a:schemeClr val="tx1"/>
        </a:solidFill>
        <a:latin typeface="+mn-lt"/>
        <a:ea typeface="+mn-ea"/>
        <a:cs typeface="+mn-cs"/>
      </a:defRPr>
    </a:lvl4pPr>
    <a:lvl5pPr marL="1995769" algn="l" defTabSz="498942" rtl="0" eaLnBrk="1" latinLnBrk="0" hangingPunct="1">
      <a:defRPr sz="2000" kern="1200">
        <a:solidFill>
          <a:schemeClr val="tx1"/>
        </a:solidFill>
        <a:latin typeface="+mn-lt"/>
        <a:ea typeface="+mn-ea"/>
        <a:cs typeface="+mn-cs"/>
      </a:defRPr>
    </a:lvl5pPr>
    <a:lvl6pPr marL="2494712" algn="l" defTabSz="498942" rtl="0" eaLnBrk="1" latinLnBrk="0" hangingPunct="1">
      <a:defRPr sz="2000" kern="1200">
        <a:solidFill>
          <a:schemeClr val="tx1"/>
        </a:solidFill>
        <a:latin typeface="+mn-lt"/>
        <a:ea typeface="+mn-ea"/>
        <a:cs typeface="+mn-cs"/>
      </a:defRPr>
    </a:lvl6pPr>
    <a:lvl7pPr marL="2993654" algn="l" defTabSz="498942" rtl="0" eaLnBrk="1" latinLnBrk="0" hangingPunct="1">
      <a:defRPr sz="2000" kern="1200">
        <a:solidFill>
          <a:schemeClr val="tx1"/>
        </a:solidFill>
        <a:latin typeface="+mn-lt"/>
        <a:ea typeface="+mn-ea"/>
        <a:cs typeface="+mn-cs"/>
      </a:defRPr>
    </a:lvl7pPr>
    <a:lvl8pPr marL="3492597" algn="l" defTabSz="498942" rtl="0" eaLnBrk="1" latinLnBrk="0" hangingPunct="1">
      <a:defRPr sz="2000" kern="1200">
        <a:solidFill>
          <a:schemeClr val="tx1"/>
        </a:solidFill>
        <a:latin typeface="+mn-lt"/>
        <a:ea typeface="+mn-ea"/>
        <a:cs typeface="+mn-cs"/>
      </a:defRPr>
    </a:lvl8pPr>
    <a:lvl9pPr marL="3991539" algn="l" defTabSz="498942"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4F4F"/>
    <a:srgbClr val="383838"/>
    <a:srgbClr val="3B3B3B"/>
    <a:srgbClr val="9933FF"/>
    <a:srgbClr val="CC9900"/>
    <a:srgbClr val="0000FF"/>
    <a:srgbClr val="008000"/>
    <a:srgbClr val="BB0000"/>
    <a:srgbClr val="7778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6374" autoAdjust="0"/>
  </p:normalViewPr>
  <p:slideViewPr>
    <p:cSldViewPr>
      <p:cViewPr varScale="1">
        <p:scale>
          <a:sx n="48" d="100"/>
          <a:sy n="48" d="100"/>
        </p:scale>
        <p:origin x="2124" y="126"/>
      </p:cViewPr>
      <p:guideLst>
        <p:guide orient="horz"/>
        <p:guide/>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636" cy="351110"/>
          </a:xfrm>
          <a:prstGeom prst="rect">
            <a:avLst/>
          </a:prstGeom>
        </p:spPr>
        <p:txBody>
          <a:bodyPr vert="horz" lIns="42364" tIns="21182" rIns="42364" bIns="21182" rtlCol="0"/>
          <a:lstStyle>
            <a:lvl1pPr algn="l">
              <a:defRPr sz="600"/>
            </a:lvl1pPr>
          </a:lstStyle>
          <a:p>
            <a:endParaRPr lang="en-US"/>
          </a:p>
        </p:txBody>
      </p:sp>
      <p:sp>
        <p:nvSpPr>
          <p:cNvPr id="3" name="Date Placeholder 2"/>
          <p:cNvSpPr>
            <a:spLocks noGrp="1"/>
          </p:cNvSpPr>
          <p:nvPr>
            <p:ph type="dt" idx="1"/>
          </p:nvPr>
        </p:nvSpPr>
        <p:spPr>
          <a:xfrm>
            <a:off x="5265562" y="0"/>
            <a:ext cx="4028636" cy="351110"/>
          </a:xfrm>
          <a:prstGeom prst="rect">
            <a:avLst/>
          </a:prstGeom>
        </p:spPr>
        <p:txBody>
          <a:bodyPr vert="horz" lIns="42364" tIns="21182" rIns="42364" bIns="21182" rtlCol="0"/>
          <a:lstStyle>
            <a:lvl1pPr algn="r">
              <a:defRPr sz="600"/>
            </a:lvl1pPr>
          </a:lstStyle>
          <a:p>
            <a:fld id="{8FB865FA-CC3F-4B93-B36E-77F09EB623D1}" type="datetimeFigureOut">
              <a:rPr lang="en-US" smtClean="0"/>
              <a:t>8/1/2019</a:t>
            </a:fld>
            <a:endParaRPr lang="en-US"/>
          </a:p>
        </p:txBody>
      </p:sp>
      <p:sp>
        <p:nvSpPr>
          <p:cNvPr id="4" name="Slide Image Placeholder 3"/>
          <p:cNvSpPr>
            <a:spLocks noGrp="1" noRot="1" noChangeAspect="1"/>
          </p:cNvSpPr>
          <p:nvPr>
            <p:ph type="sldImg" idx="2"/>
          </p:nvPr>
        </p:nvSpPr>
        <p:spPr>
          <a:xfrm>
            <a:off x="3070225" y="876300"/>
            <a:ext cx="3155950" cy="2366963"/>
          </a:xfrm>
          <a:prstGeom prst="rect">
            <a:avLst/>
          </a:prstGeom>
          <a:noFill/>
          <a:ln w="12700">
            <a:solidFill>
              <a:prstClr val="black"/>
            </a:solidFill>
          </a:ln>
        </p:spPr>
        <p:txBody>
          <a:bodyPr vert="horz" lIns="42364" tIns="21182" rIns="42364" bIns="21182" rtlCol="0" anchor="ctr"/>
          <a:lstStyle/>
          <a:p>
            <a:endParaRPr lang="en-US"/>
          </a:p>
        </p:txBody>
      </p:sp>
      <p:sp>
        <p:nvSpPr>
          <p:cNvPr id="5" name="Notes Placeholder 4"/>
          <p:cNvSpPr>
            <a:spLocks noGrp="1"/>
          </p:cNvSpPr>
          <p:nvPr>
            <p:ph type="body" sz="quarter" idx="3"/>
          </p:nvPr>
        </p:nvSpPr>
        <p:spPr>
          <a:xfrm>
            <a:off x="929347" y="3373903"/>
            <a:ext cx="7437707" cy="2760197"/>
          </a:xfrm>
          <a:prstGeom prst="rect">
            <a:avLst/>
          </a:prstGeom>
        </p:spPr>
        <p:txBody>
          <a:bodyPr vert="horz" lIns="42364" tIns="21182" rIns="42364" bIns="2118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9290"/>
            <a:ext cx="4028636" cy="351110"/>
          </a:xfrm>
          <a:prstGeom prst="rect">
            <a:avLst/>
          </a:prstGeom>
        </p:spPr>
        <p:txBody>
          <a:bodyPr vert="horz" lIns="42364" tIns="21182" rIns="42364" bIns="21182" rtlCol="0" anchor="b"/>
          <a:lstStyle>
            <a:lvl1pPr algn="l">
              <a:defRPr sz="600"/>
            </a:lvl1pPr>
          </a:lstStyle>
          <a:p>
            <a:endParaRPr lang="en-US"/>
          </a:p>
        </p:txBody>
      </p:sp>
      <p:sp>
        <p:nvSpPr>
          <p:cNvPr id="7" name="Slide Number Placeholder 6"/>
          <p:cNvSpPr>
            <a:spLocks noGrp="1"/>
          </p:cNvSpPr>
          <p:nvPr>
            <p:ph type="sldNum" sz="quarter" idx="5"/>
          </p:nvPr>
        </p:nvSpPr>
        <p:spPr>
          <a:xfrm>
            <a:off x="5265562" y="6659290"/>
            <a:ext cx="4028636" cy="351110"/>
          </a:xfrm>
          <a:prstGeom prst="rect">
            <a:avLst/>
          </a:prstGeom>
        </p:spPr>
        <p:txBody>
          <a:bodyPr vert="horz" lIns="42364" tIns="21182" rIns="42364" bIns="21182" rtlCol="0" anchor="b"/>
          <a:lstStyle>
            <a:lvl1pPr algn="r">
              <a:defRPr sz="600"/>
            </a:lvl1pPr>
          </a:lstStyle>
          <a:p>
            <a:fld id="{4A8575F6-A12C-4115-BF61-6409DD68C055}" type="slidenum">
              <a:rPr lang="en-US" smtClean="0"/>
              <a:t>‹#›</a:t>
            </a:fld>
            <a:endParaRPr lang="en-US"/>
          </a:p>
        </p:txBody>
      </p:sp>
    </p:spTree>
    <p:extLst>
      <p:ext uri="{BB962C8B-B14F-4D97-AF65-F5344CB8AC3E}">
        <p14:creationId xmlns:p14="http://schemas.microsoft.com/office/powerpoint/2010/main" val="34842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8575F6-A12C-4115-BF61-6409DD68C055}" type="slidenum">
              <a:rPr lang="en-US" smtClean="0"/>
              <a:t>1</a:t>
            </a:fld>
            <a:endParaRPr lang="en-US"/>
          </a:p>
        </p:txBody>
      </p:sp>
    </p:spTree>
    <p:extLst>
      <p:ext uri="{BB962C8B-B14F-4D97-AF65-F5344CB8AC3E}">
        <p14:creationId xmlns:p14="http://schemas.microsoft.com/office/powerpoint/2010/main" val="4147600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645920" y="5102352"/>
            <a:ext cx="18653761" cy="94641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291840" y="9217152"/>
            <a:ext cx="153619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86235" y="1493955"/>
            <a:ext cx="20373127" cy="1031051"/>
          </a:xfrm>
        </p:spPr>
        <p:txBody>
          <a:bodyPr lIns="0" tIns="0" rIns="0" bIns="0"/>
          <a:lstStyle>
            <a:lvl1pPr>
              <a:defRPr sz="6700" b="1">
                <a:solidFill>
                  <a:srgbClr val="414042"/>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786235" y="1493955"/>
            <a:ext cx="20373127" cy="1031051"/>
          </a:xfrm>
        </p:spPr>
        <p:txBody>
          <a:bodyPr lIns="0" tIns="0" rIns="0" bIns="0"/>
          <a:lstStyle>
            <a:lvl1pPr>
              <a:defRPr sz="6700" b="1">
                <a:solidFill>
                  <a:srgbClr val="414042"/>
                </a:solidFill>
                <a:latin typeface="Arial"/>
                <a:cs typeface="Arial"/>
              </a:defRPr>
            </a:lvl1pPr>
          </a:lstStyle>
          <a:p>
            <a:endParaRPr/>
          </a:p>
        </p:txBody>
      </p:sp>
      <p:sp>
        <p:nvSpPr>
          <p:cNvPr id="3" name="Holder 3"/>
          <p:cNvSpPr>
            <a:spLocks noGrp="1"/>
          </p:cNvSpPr>
          <p:nvPr>
            <p:ph sz="half" idx="2"/>
          </p:nvPr>
        </p:nvSpPr>
        <p:spPr>
          <a:xfrm>
            <a:off x="1097280" y="3785616"/>
            <a:ext cx="9546337"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1301983" y="3785616"/>
            <a:ext cx="9546337"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786235" y="1493955"/>
            <a:ext cx="20373127" cy="1031051"/>
          </a:xfrm>
        </p:spPr>
        <p:txBody>
          <a:bodyPr lIns="0" tIns="0" rIns="0" bIns="0"/>
          <a:lstStyle>
            <a:lvl1pPr>
              <a:defRPr sz="6700" b="1">
                <a:solidFill>
                  <a:srgbClr val="414042"/>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8/1/2019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86235" y="1493955"/>
            <a:ext cx="20373127" cy="946413"/>
          </a:xfrm>
          <a:prstGeom prst="rect">
            <a:avLst/>
          </a:prstGeom>
        </p:spPr>
        <p:txBody>
          <a:bodyPr wrap="square" lIns="0" tIns="0" rIns="0" bIns="0">
            <a:spAutoFit/>
          </a:bodyPr>
          <a:lstStyle>
            <a:lvl1pPr>
              <a:defRPr sz="6150" b="1">
                <a:solidFill>
                  <a:srgbClr val="414042"/>
                </a:solidFill>
                <a:latin typeface="Arial"/>
                <a:cs typeface="Arial"/>
              </a:defRPr>
            </a:lvl1pPr>
          </a:lstStyle>
          <a:p>
            <a:endParaRPr/>
          </a:p>
        </p:txBody>
      </p:sp>
      <p:sp>
        <p:nvSpPr>
          <p:cNvPr id="3" name="Holder 3"/>
          <p:cNvSpPr>
            <a:spLocks noGrp="1"/>
          </p:cNvSpPr>
          <p:nvPr>
            <p:ph type="body" idx="1"/>
          </p:nvPr>
        </p:nvSpPr>
        <p:spPr>
          <a:xfrm>
            <a:off x="1097280" y="3785616"/>
            <a:ext cx="197510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7461504" y="15307056"/>
            <a:ext cx="7022592" cy="30777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97281" y="15307056"/>
            <a:ext cx="5047488" cy="30777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8/1/2019</a:t>
            </a:fld>
            <a:endParaRPr lang="en-US"/>
          </a:p>
        </p:txBody>
      </p:sp>
      <p:sp>
        <p:nvSpPr>
          <p:cNvPr id="6" name="Holder 6"/>
          <p:cNvSpPr>
            <a:spLocks noGrp="1"/>
          </p:cNvSpPr>
          <p:nvPr>
            <p:ph type="sldNum" sz="quarter" idx="7"/>
          </p:nvPr>
        </p:nvSpPr>
        <p:spPr>
          <a:xfrm>
            <a:off x="15800834" y="15307056"/>
            <a:ext cx="5047488" cy="30777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98942">
        <a:defRPr>
          <a:latin typeface="+mn-lt"/>
          <a:ea typeface="+mn-ea"/>
          <a:cs typeface="+mn-cs"/>
        </a:defRPr>
      </a:lvl2pPr>
      <a:lvl3pPr marL="997885">
        <a:defRPr>
          <a:latin typeface="+mn-lt"/>
          <a:ea typeface="+mn-ea"/>
          <a:cs typeface="+mn-cs"/>
        </a:defRPr>
      </a:lvl3pPr>
      <a:lvl4pPr marL="1496827">
        <a:defRPr>
          <a:latin typeface="+mn-lt"/>
          <a:ea typeface="+mn-ea"/>
          <a:cs typeface="+mn-cs"/>
        </a:defRPr>
      </a:lvl4pPr>
      <a:lvl5pPr marL="1995769">
        <a:defRPr>
          <a:latin typeface="+mn-lt"/>
          <a:ea typeface="+mn-ea"/>
          <a:cs typeface="+mn-cs"/>
        </a:defRPr>
      </a:lvl5pPr>
      <a:lvl6pPr marL="2494712">
        <a:defRPr>
          <a:latin typeface="+mn-lt"/>
          <a:ea typeface="+mn-ea"/>
          <a:cs typeface="+mn-cs"/>
        </a:defRPr>
      </a:lvl6pPr>
      <a:lvl7pPr marL="2993654">
        <a:defRPr>
          <a:latin typeface="+mn-lt"/>
          <a:ea typeface="+mn-ea"/>
          <a:cs typeface="+mn-cs"/>
        </a:defRPr>
      </a:lvl7pPr>
      <a:lvl8pPr marL="3492597">
        <a:defRPr>
          <a:latin typeface="+mn-lt"/>
          <a:ea typeface="+mn-ea"/>
          <a:cs typeface="+mn-cs"/>
        </a:defRPr>
      </a:lvl8pPr>
      <a:lvl9pPr marL="3991539">
        <a:defRPr>
          <a:latin typeface="+mn-lt"/>
          <a:ea typeface="+mn-ea"/>
          <a:cs typeface="+mn-cs"/>
        </a:defRPr>
      </a:lvl9pPr>
    </p:bodyStyle>
    <p:otherStyle>
      <a:lvl1pPr marL="0">
        <a:defRPr>
          <a:latin typeface="+mn-lt"/>
          <a:ea typeface="+mn-ea"/>
          <a:cs typeface="+mn-cs"/>
        </a:defRPr>
      </a:lvl1pPr>
      <a:lvl2pPr marL="498942">
        <a:defRPr>
          <a:latin typeface="+mn-lt"/>
          <a:ea typeface="+mn-ea"/>
          <a:cs typeface="+mn-cs"/>
        </a:defRPr>
      </a:lvl2pPr>
      <a:lvl3pPr marL="997885">
        <a:defRPr>
          <a:latin typeface="+mn-lt"/>
          <a:ea typeface="+mn-ea"/>
          <a:cs typeface="+mn-cs"/>
        </a:defRPr>
      </a:lvl3pPr>
      <a:lvl4pPr marL="1496827">
        <a:defRPr>
          <a:latin typeface="+mn-lt"/>
          <a:ea typeface="+mn-ea"/>
          <a:cs typeface="+mn-cs"/>
        </a:defRPr>
      </a:lvl4pPr>
      <a:lvl5pPr marL="1995769">
        <a:defRPr>
          <a:latin typeface="+mn-lt"/>
          <a:ea typeface="+mn-ea"/>
          <a:cs typeface="+mn-cs"/>
        </a:defRPr>
      </a:lvl5pPr>
      <a:lvl6pPr marL="2494712">
        <a:defRPr>
          <a:latin typeface="+mn-lt"/>
          <a:ea typeface="+mn-ea"/>
          <a:cs typeface="+mn-cs"/>
        </a:defRPr>
      </a:lvl6pPr>
      <a:lvl7pPr marL="2993654">
        <a:defRPr>
          <a:latin typeface="+mn-lt"/>
          <a:ea typeface="+mn-ea"/>
          <a:cs typeface="+mn-cs"/>
        </a:defRPr>
      </a:lvl7pPr>
      <a:lvl8pPr marL="3492597">
        <a:defRPr>
          <a:latin typeface="+mn-lt"/>
          <a:ea typeface="+mn-ea"/>
          <a:cs typeface="+mn-cs"/>
        </a:defRPr>
      </a:lvl8pPr>
      <a:lvl9pPr marL="399153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4.png"/><Relationship Id="rId11" Type="http://schemas.openxmlformats.org/officeDocument/2006/relationships/image" Target="../media/image9.jp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F2EA6C60-CC6D-44E1-AD41-DE372A5F6319}"/>
              </a:ext>
            </a:extLst>
          </p:cNvPr>
          <p:cNvSpPr/>
          <p:nvPr/>
        </p:nvSpPr>
        <p:spPr>
          <a:xfrm>
            <a:off x="8481166" y="1183253"/>
            <a:ext cx="13464434" cy="15275947"/>
          </a:xfrm>
          <a:prstGeom prst="rect">
            <a:avLst/>
          </a:prstGeom>
          <a:solidFill>
            <a:srgbClr val="C0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Rectangle 41"/>
          <p:cNvSpPr/>
          <p:nvPr/>
        </p:nvSpPr>
        <p:spPr>
          <a:xfrm>
            <a:off x="0" y="-1"/>
            <a:ext cx="12649200" cy="15275947"/>
          </a:xfrm>
          <a:prstGeom prst="rect">
            <a:avLst/>
          </a:prstGeom>
          <a:solidFill>
            <a:schemeClr val="bg1">
              <a:lumMod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3" name="Rectangle 42"/>
          <p:cNvSpPr/>
          <p:nvPr/>
        </p:nvSpPr>
        <p:spPr>
          <a:xfrm>
            <a:off x="384175" y="386628"/>
            <a:ext cx="21189950" cy="14325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     </a:t>
            </a:r>
          </a:p>
        </p:txBody>
      </p:sp>
      <p:sp>
        <p:nvSpPr>
          <p:cNvPr id="44" name="object 6"/>
          <p:cNvSpPr/>
          <p:nvPr/>
        </p:nvSpPr>
        <p:spPr>
          <a:xfrm>
            <a:off x="381000" y="14478000"/>
            <a:ext cx="21183600" cy="1550272"/>
          </a:xfrm>
          <a:custGeom>
            <a:avLst/>
            <a:gdLst/>
            <a:ahLst/>
            <a:cxnLst/>
            <a:rect l="l" t="t" r="r" b="b"/>
            <a:pathLst>
              <a:path w="19435127" h="1550272">
                <a:moveTo>
                  <a:pt x="0" y="1550272"/>
                </a:moveTo>
                <a:lnTo>
                  <a:pt x="19435127" y="1550272"/>
                </a:lnTo>
                <a:lnTo>
                  <a:pt x="19435127" y="0"/>
                </a:lnTo>
                <a:lnTo>
                  <a:pt x="0" y="0"/>
                </a:lnTo>
                <a:lnTo>
                  <a:pt x="0" y="1550272"/>
                </a:lnTo>
                <a:close/>
              </a:path>
            </a:pathLst>
          </a:custGeom>
          <a:solidFill>
            <a:srgbClr val="414042"/>
          </a:solidFill>
          <a:effectLst/>
        </p:spPr>
        <p:txBody>
          <a:bodyPr wrap="square" lIns="0" tIns="0" rIns="0" bIns="0" rtlCol="0">
            <a:spAutoFit/>
          </a:bodyPr>
          <a:lstStyle/>
          <a:p>
            <a:endParaRPr/>
          </a:p>
        </p:txBody>
      </p:sp>
      <p:sp>
        <p:nvSpPr>
          <p:cNvPr id="2" name="object 2"/>
          <p:cNvSpPr txBox="1">
            <a:spLocks noGrp="1"/>
          </p:cNvSpPr>
          <p:nvPr>
            <p:ph type="title"/>
          </p:nvPr>
        </p:nvSpPr>
        <p:spPr>
          <a:xfrm>
            <a:off x="5548738" y="896969"/>
            <a:ext cx="15672962" cy="2080057"/>
          </a:xfrm>
          <a:prstGeom prst="rect">
            <a:avLst/>
          </a:prstGeom>
        </p:spPr>
        <p:txBody>
          <a:bodyPr vert="horz" wrap="square" lIns="0" tIns="0" rIns="0" bIns="0" rtlCol="0">
            <a:spAutoFit/>
          </a:bodyPr>
          <a:lstStyle/>
          <a:p>
            <a:pPr marL="13860"/>
            <a:r>
              <a:rPr lang="en-US" spc="-169" dirty="0">
                <a:solidFill>
                  <a:schemeClr val="tx1">
                    <a:lumMod val="75000"/>
                    <a:lumOff val="25000"/>
                  </a:schemeClr>
                </a:solidFill>
              </a:rPr>
              <a:t>AP Access and Equity in Ohio Schools:</a:t>
            </a:r>
            <a:br>
              <a:rPr lang="en-US" spc="-169" dirty="0">
                <a:solidFill>
                  <a:schemeClr val="tx1">
                    <a:lumMod val="75000"/>
                    <a:lumOff val="25000"/>
                  </a:schemeClr>
                </a:solidFill>
              </a:rPr>
            </a:br>
            <a:r>
              <a:rPr lang="en-US" sz="4400" spc="-169" dirty="0">
                <a:solidFill>
                  <a:schemeClr val="tx1">
                    <a:lumMod val="75000"/>
                    <a:lumOff val="25000"/>
                  </a:schemeClr>
                </a:solidFill>
              </a:rPr>
              <a:t>An Exploratory Analysis</a:t>
            </a:r>
            <a:endParaRPr sz="4400" dirty="0">
              <a:solidFill>
                <a:schemeClr val="tx1">
                  <a:lumMod val="75000"/>
                  <a:lumOff val="25000"/>
                </a:schemeClr>
              </a:solidFill>
            </a:endParaRPr>
          </a:p>
          <a:p>
            <a:pPr marL="13860">
              <a:lnSpc>
                <a:spcPts val="2936"/>
              </a:lnSpc>
            </a:pPr>
            <a:r>
              <a:rPr lang="en-US" sz="2500" b="0" spc="-87" dirty="0"/>
              <a:t>Maddie Dewhirst</a:t>
            </a:r>
            <a:r>
              <a:rPr sz="2500" b="0" spc="-11" dirty="0"/>
              <a:t>,</a:t>
            </a:r>
            <a:r>
              <a:rPr sz="2500" b="0" spc="-5" dirty="0"/>
              <a:t> </a:t>
            </a:r>
            <a:r>
              <a:rPr lang="en-US" sz="2500" b="0" spc="-49" dirty="0"/>
              <a:t>John Glenn College of Public Affairs, The Ohio State University</a:t>
            </a:r>
            <a:endParaRPr sz="2500" dirty="0"/>
          </a:p>
        </p:txBody>
      </p:sp>
      <p:sp>
        <p:nvSpPr>
          <p:cNvPr id="3" name="object 3"/>
          <p:cNvSpPr txBox="1"/>
          <p:nvPr/>
        </p:nvSpPr>
        <p:spPr>
          <a:xfrm>
            <a:off x="786236" y="3505200"/>
            <a:ext cx="4471564" cy="3208892"/>
          </a:xfrm>
          <a:prstGeom prst="rect">
            <a:avLst/>
          </a:prstGeom>
        </p:spPr>
        <p:txBody>
          <a:bodyPr vert="horz" wrap="square" lIns="0" tIns="0" rIns="0" bIns="0" rtlCol="0">
            <a:spAutoFit/>
          </a:bodyPr>
          <a:lstStyle/>
          <a:p>
            <a:pPr marL="13860"/>
            <a:r>
              <a:rPr sz="1700" b="1" spc="-5" dirty="0">
                <a:solidFill>
                  <a:schemeClr val="accent3"/>
                </a:solidFill>
                <a:latin typeface="Arial"/>
                <a:cs typeface="Arial"/>
              </a:rPr>
              <a:t>I</a:t>
            </a:r>
            <a:r>
              <a:rPr sz="1700" b="1" spc="-33" dirty="0">
                <a:solidFill>
                  <a:schemeClr val="accent3"/>
                </a:solidFill>
                <a:latin typeface="Arial"/>
                <a:cs typeface="Arial"/>
              </a:rPr>
              <a:t>N</a:t>
            </a:r>
            <a:r>
              <a:rPr sz="1700" b="1" spc="-27" dirty="0">
                <a:solidFill>
                  <a:schemeClr val="accent3"/>
                </a:solidFill>
                <a:latin typeface="Arial"/>
                <a:cs typeface="Arial"/>
              </a:rPr>
              <a:t>T</a:t>
            </a:r>
            <a:r>
              <a:rPr sz="1700" b="1" spc="-49" dirty="0">
                <a:solidFill>
                  <a:schemeClr val="accent3"/>
                </a:solidFill>
                <a:latin typeface="Arial"/>
                <a:cs typeface="Arial"/>
              </a:rPr>
              <a:t>R</a:t>
            </a:r>
            <a:r>
              <a:rPr sz="1700" b="1" spc="-11" dirty="0">
                <a:solidFill>
                  <a:schemeClr val="accent3"/>
                </a:solidFill>
                <a:latin typeface="Arial"/>
                <a:cs typeface="Arial"/>
              </a:rPr>
              <a:t>O</a:t>
            </a:r>
            <a:r>
              <a:rPr sz="1700" b="1" spc="-27" dirty="0">
                <a:solidFill>
                  <a:schemeClr val="accent3"/>
                </a:solidFill>
                <a:latin typeface="Arial"/>
                <a:cs typeface="Arial"/>
              </a:rPr>
              <a:t>DUC</a:t>
            </a:r>
            <a:r>
              <a:rPr sz="1700" b="1" spc="-22" dirty="0">
                <a:solidFill>
                  <a:schemeClr val="accent3"/>
                </a:solidFill>
                <a:latin typeface="Arial"/>
                <a:cs typeface="Arial"/>
              </a:rPr>
              <a:t>T</a:t>
            </a:r>
            <a:r>
              <a:rPr sz="1700" b="1" spc="-5" dirty="0">
                <a:solidFill>
                  <a:schemeClr val="accent3"/>
                </a:solidFill>
                <a:latin typeface="Arial"/>
                <a:cs typeface="Arial"/>
              </a:rPr>
              <a:t>I</a:t>
            </a:r>
            <a:r>
              <a:rPr sz="1700" b="1" spc="-11" dirty="0">
                <a:solidFill>
                  <a:schemeClr val="accent3"/>
                </a:solidFill>
                <a:latin typeface="Arial"/>
                <a:cs typeface="Arial"/>
              </a:rPr>
              <a:t>O</a:t>
            </a:r>
            <a:r>
              <a:rPr sz="1700" b="1" dirty="0">
                <a:solidFill>
                  <a:schemeClr val="accent3"/>
                </a:solidFill>
                <a:latin typeface="Arial"/>
                <a:cs typeface="Arial"/>
              </a:rPr>
              <a:t>N</a:t>
            </a:r>
          </a:p>
          <a:p>
            <a:pPr marL="13860" marR="6930">
              <a:lnSpc>
                <a:spcPct val="102600"/>
              </a:lnSpc>
              <a:spcBef>
                <a:spcPts val="229"/>
              </a:spcBef>
            </a:pPr>
            <a:r>
              <a:rPr lang="en-US" sz="1400" spc="5" dirty="0">
                <a:solidFill>
                  <a:srgbClr val="231F20"/>
                </a:solidFill>
                <a:latin typeface="Arial"/>
                <a:cs typeface="Arial"/>
              </a:rPr>
              <a:t>	</a:t>
            </a:r>
            <a:r>
              <a:rPr lang="en-US" sz="1400" spc="5" dirty="0">
                <a:solidFill>
                  <a:srgbClr val="231F20"/>
                </a:solidFill>
                <a:latin typeface="Helvetica" panose="020B0604020202020204" pitchFamily="34" charset="0"/>
                <a:cs typeface="Helvetica" panose="020B0604020202020204" pitchFamily="34" charset="0"/>
              </a:rPr>
              <a:t>The Advanced Placement (AP) program created by the College Board allows high school students to take certain courses at a higher, college level, while still in high school, with the intent of earning some college credit by passing a final exam at the end of the course. Due to the ability to earn college credit in high school, an increase in access to the AP program would allow for more students to save money before entering college. </a:t>
            </a:r>
          </a:p>
          <a:p>
            <a:pPr marL="13860" marR="6930">
              <a:lnSpc>
                <a:spcPct val="102600"/>
              </a:lnSpc>
              <a:spcBef>
                <a:spcPts val="229"/>
              </a:spcBef>
            </a:pPr>
            <a:r>
              <a:rPr lang="en-US" sz="1400" spc="5" dirty="0">
                <a:solidFill>
                  <a:srgbClr val="231F20"/>
                </a:solidFill>
                <a:latin typeface="Helvetica" panose="020B0604020202020204" pitchFamily="34" charset="0"/>
                <a:cs typeface="Helvetica" panose="020B0604020202020204" pitchFamily="34" charset="0"/>
              </a:rPr>
              <a:t>	</a:t>
            </a:r>
            <a:r>
              <a:rPr lang="en-US" sz="1400" spc="5">
                <a:solidFill>
                  <a:srgbClr val="231F20"/>
                </a:solidFill>
                <a:latin typeface="Helvetica" panose="020B0604020202020204" pitchFamily="34" charset="0"/>
                <a:cs typeface="Helvetica" panose="020B0604020202020204" pitchFamily="34" charset="0"/>
              </a:rPr>
              <a:t>This data comes </a:t>
            </a:r>
            <a:r>
              <a:rPr lang="en-US" sz="1400" spc="5" dirty="0">
                <a:solidFill>
                  <a:srgbClr val="231F20"/>
                </a:solidFill>
                <a:latin typeface="Helvetica" panose="020B0604020202020204" pitchFamily="34" charset="0"/>
                <a:cs typeface="Helvetica" panose="020B0604020202020204" pitchFamily="34" charset="0"/>
              </a:rPr>
              <a:t>from the 2018 graduation cohort, meaning the following analyses are based solely on students in their fourth year of high school and the school they were reported to be in at that time.    </a:t>
            </a:r>
          </a:p>
          <a:p>
            <a:pPr marL="13860" marR="6930">
              <a:lnSpc>
                <a:spcPct val="102600"/>
              </a:lnSpc>
              <a:spcBef>
                <a:spcPts val="229"/>
              </a:spcBef>
            </a:pPr>
            <a:endParaRPr lang="en-US" sz="1400" spc="5" dirty="0">
              <a:solidFill>
                <a:srgbClr val="231F20"/>
              </a:solidFill>
              <a:latin typeface="Arial"/>
              <a:cs typeface="Arial"/>
            </a:endParaRPr>
          </a:p>
        </p:txBody>
      </p:sp>
      <p:sp>
        <p:nvSpPr>
          <p:cNvPr id="15" name="object 15"/>
          <p:cNvSpPr txBox="1"/>
          <p:nvPr/>
        </p:nvSpPr>
        <p:spPr>
          <a:xfrm>
            <a:off x="11358110" y="6994076"/>
            <a:ext cx="4547915" cy="215444"/>
          </a:xfrm>
          <a:prstGeom prst="rect">
            <a:avLst/>
          </a:prstGeom>
        </p:spPr>
        <p:txBody>
          <a:bodyPr vert="horz" wrap="square" lIns="0" tIns="0" rIns="0" bIns="0" rtlCol="0">
            <a:spAutoFit/>
          </a:bodyPr>
          <a:lstStyle/>
          <a:p>
            <a:pPr marL="13860" algn="ctr"/>
            <a:r>
              <a:rPr lang="en-US" sz="1400" b="1" u="sng" spc="16" dirty="0">
                <a:solidFill>
                  <a:srgbClr val="0070C0"/>
                </a:solidFill>
                <a:latin typeface="Arial"/>
                <a:cs typeface="Arial"/>
              </a:rPr>
              <a:t>School Plots</a:t>
            </a:r>
            <a:endParaRPr sz="1400" u="sng" dirty="0">
              <a:solidFill>
                <a:srgbClr val="0070C0"/>
              </a:solidFill>
              <a:latin typeface="Arial"/>
              <a:cs typeface="Arial"/>
            </a:endParaRPr>
          </a:p>
        </p:txBody>
      </p:sp>
      <p:sp>
        <p:nvSpPr>
          <p:cNvPr id="16" name="object 16"/>
          <p:cNvSpPr txBox="1"/>
          <p:nvPr/>
        </p:nvSpPr>
        <p:spPr>
          <a:xfrm>
            <a:off x="11267284" y="3703183"/>
            <a:ext cx="4547992" cy="215444"/>
          </a:xfrm>
          <a:prstGeom prst="rect">
            <a:avLst/>
          </a:prstGeom>
        </p:spPr>
        <p:txBody>
          <a:bodyPr vert="horz" wrap="square" lIns="0" tIns="0" rIns="0" bIns="0" rtlCol="0">
            <a:spAutoFit/>
          </a:bodyPr>
          <a:lstStyle/>
          <a:p>
            <a:pPr marL="13860" algn="ctr"/>
            <a:r>
              <a:rPr lang="en-US" sz="1400" b="1" u="sng" spc="16" dirty="0">
                <a:solidFill>
                  <a:srgbClr val="0070C0"/>
                </a:solidFill>
                <a:latin typeface="Arial"/>
                <a:cs typeface="Arial"/>
              </a:rPr>
              <a:t>District Plot</a:t>
            </a:r>
            <a:endParaRPr sz="1400" u="sng" dirty="0">
              <a:solidFill>
                <a:srgbClr val="0070C0"/>
              </a:solidFill>
              <a:latin typeface="Arial"/>
              <a:cs typeface="Arial"/>
            </a:endParaRPr>
          </a:p>
        </p:txBody>
      </p:sp>
      <p:sp>
        <p:nvSpPr>
          <p:cNvPr id="18" name="object 18"/>
          <p:cNvSpPr/>
          <p:nvPr/>
        </p:nvSpPr>
        <p:spPr>
          <a:xfrm>
            <a:off x="800099" y="3124200"/>
            <a:ext cx="20345400" cy="307777"/>
          </a:xfrm>
          <a:custGeom>
            <a:avLst/>
            <a:gdLst/>
            <a:ahLst/>
            <a:cxnLst/>
            <a:rect l="l" t="t" r="r" b="b"/>
            <a:pathLst>
              <a:path w="18638176">
                <a:moveTo>
                  <a:pt x="0" y="0"/>
                </a:moveTo>
                <a:lnTo>
                  <a:pt x="18638176" y="0"/>
                </a:lnTo>
              </a:path>
            </a:pathLst>
          </a:custGeom>
          <a:ln w="11634">
            <a:solidFill>
              <a:srgbClr val="717272"/>
            </a:solidFill>
          </a:ln>
        </p:spPr>
        <p:txBody>
          <a:bodyPr wrap="square" lIns="0" tIns="0" rIns="0" bIns="0" rtlCol="0">
            <a:spAutoFit/>
          </a:bodyPr>
          <a:lstStyle/>
          <a:p>
            <a:endParaRPr/>
          </a:p>
        </p:txBody>
      </p:sp>
      <p:sp>
        <p:nvSpPr>
          <p:cNvPr id="19" name="object 19"/>
          <p:cNvSpPr/>
          <p:nvPr/>
        </p:nvSpPr>
        <p:spPr>
          <a:xfrm flipH="1">
            <a:off x="5638800" y="3548202"/>
            <a:ext cx="76199" cy="10624998"/>
          </a:xfrm>
          <a:custGeom>
            <a:avLst/>
            <a:gdLst/>
            <a:ahLst/>
            <a:cxnLst/>
            <a:rect l="l" t="t" r="r" b="b"/>
            <a:pathLst>
              <a:path h="9561227">
                <a:moveTo>
                  <a:pt x="0" y="0"/>
                </a:moveTo>
                <a:lnTo>
                  <a:pt x="0" y="9561227"/>
                </a:lnTo>
              </a:path>
            </a:pathLst>
          </a:custGeom>
          <a:ln w="19050" cmpd="sng">
            <a:solidFill>
              <a:schemeClr val="tx1">
                <a:lumMod val="50000"/>
                <a:lumOff val="50000"/>
              </a:schemeClr>
            </a:solidFill>
            <a:prstDash val="dot"/>
          </a:ln>
        </p:spPr>
        <p:txBody>
          <a:bodyPr wrap="square" lIns="0" tIns="0" rIns="0" bIns="0" rtlCol="0">
            <a:spAutoFit/>
          </a:bodyPr>
          <a:lstStyle/>
          <a:p>
            <a:endParaRPr/>
          </a:p>
        </p:txBody>
      </p:sp>
      <p:sp>
        <p:nvSpPr>
          <p:cNvPr id="20" name="object 20"/>
          <p:cNvSpPr/>
          <p:nvPr/>
        </p:nvSpPr>
        <p:spPr>
          <a:xfrm flipH="1">
            <a:off x="10933431" y="3548202"/>
            <a:ext cx="45719" cy="10624998"/>
          </a:xfrm>
          <a:custGeom>
            <a:avLst/>
            <a:gdLst/>
            <a:ahLst/>
            <a:cxnLst/>
            <a:rect l="l" t="t" r="r" b="b"/>
            <a:pathLst>
              <a:path h="9561227">
                <a:moveTo>
                  <a:pt x="0" y="0"/>
                </a:moveTo>
                <a:lnTo>
                  <a:pt x="0" y="9561227"/>
                </a:lnTo>
              </a:path>
            </a:pathLst>
          </a:custGeom>
          <a:ln w="19050" cmpd="sng">
            <a:solidFill>
              <a:schemeClr val="tx1">
                <a:lumMod val="50000"/>
                <a:lumOff val="50000"/>
              </a:schemeClr>
            </a:solidFill>
            <a:prstDash val="dot"/>
          </a:ln>
        </p:spPr>
        <p:txBody>
          <a:bodyPr wrap="square" lIns="0" tIns="0" rIns="0" bIns="0" rtlCol="0">
            <a:spAutoFit/>
          </a:bodyPr>
          <a:lstStyle/>
          <a:p>
            <a:endParaRPr/>
          </a:p>
        </p:txBody>
      </p:sp>
      <p:sp>
        <p:nvSpPr>
          <p:cNvPr id="21" name="object 21"/>
          <p:cNvSpPr/>
          <p:nvPr/>
        </p:nvSpPr>
        <p:spPr>
          <a:xfrm>
            <a:off x="16236950" y="3548202"/>
            <a:ext cx="146049" cy="10624998"/>
          </a:xfrm>
          <a:custGeom>
            <a:avLst/>
            <a:gdLst/>
            <a:ahLst/>
            <a:cxnLst/>
            <a:rect l="l" t="t" r="r" b="b"/>
            <a:pathLst>
              <a:path h="9561227">
                <a:moveTo>
                  <a:pt x="0" y="0"/>
                </a:moveTo>
                <a:lnTo>
                  <a:pt x="0" y="9561227"/>
                </a:lnTo>
              </a:path>
            </a:pathLst>
          </a:custGeom>
          <a:ln w="19050" cmpd="sng">
            <a:solidFill>
              <a:schemeClr val="tx1">
                <a:lumMod val="50000"/>
                <a:lumOff val="50000"/>
              </a:schemeClr>
            </a:solidFill>
            <a:prstDash val="dot"/>
          </a:ln>
        </p:spPr>
        <p:txBody>
          <a:bodyPr wrap="square" lIns="0" tIns="0" rIns="0" bIns="0" rtlCol="0">
            <a:spAutoFit/>
          </a:bodyPr>
          <a:lstStyle/>
          <a:p>
            <a:endParaRPr/>
          </a:p>
        </p:txBody>
      </p:sp>
      <p:sp>
        <p:nvSpPr>
          <p:cNvPr id="25" name="object 25"/>
          <p:cNvSpPr txBox="1"/>
          <p:nvPr/>
        </p:nvSpPr>
        <p:spPr>
          <a:xfrm>
            <a:off x="806361" y="6735626"/>
            <a:ext cx="4599842" cy="261610"/>
          </a:xfrm>
          <a:prstGeom prst="rect">
            <a:avLst/>
          </a:prstGeom>
        </p:spPr>
        <p:txBody>
          <a:bodyPr vert="horz" wrap="square" lIns="0" tIns="0" rIns="0" bIns="0" rtlCol="0">
            <a:spAutoFit/>
          </a:bodyPr>
          <a:lstStyle/>
          <a:p>
            <a:pPr marL="13860"/>
            <a:r>
              <a:rPr sz="1700" b="1" spc="-11" dirty="0">
                <a:solidFill>
                  <a:schemeClr val="accent3"/>
                </a:solidFill>
                <a:latin typeface="Arial"/>
                <a:cs typeface="Arial"/>
              </a:rPr>
              <a:t>R</a:t>
            </a:r>
            <a:r>
              <a:rPr sz="1700" b="1" spc="-38" dirty="0">
                <a:solidFill>
                  <a:schemeClr val="accent3"/>
                </a:solidFill>
                <a:latin typeface="Arial"/>
                <a:cs typeface="Arial"/>
              </a:rPr>
              <a:t>E</a:t>
            </a:r>
            <a:r>
              <a:rPr sz="1700" b="1" spc="-33" dirty="0">
                <a:solidFill>
                  <a:schemeClr val="accent3"/>
                </a:solidFill>
                <a:latin typeface="Arial"/>
                <a:cs typeface="Arial"/>
              </a:rPr>
              <a:t>S</a:t>
            </a:r>
            <a:r>
              <a:rPr sz="1700" b="1" spc="-22" dirty="0">
                <a:solidFill>
                  <a:schemeClr val="accent3"/>
                </a:solidFill>
                <a:latin typeface="Arial"/>
                <a:cs typeface="Arial"/>
              </a:rPr>
              <a:t>U</a:t>
            </a:r>
            <a:r>
              <a:rPr sz="1700" b="1" spc="-180" dirty="0">
                <a:solidFill>
                  <a:schemeClr val="accent3"/>
                </a:solidFill>
                <a:latin typeface="Arial"/>
                <a:cs typeface="Arial"/>
              </a:rPr>
              <a:t>L</a:t>
            </a:r>
            <a:r>
              <a:rPr sz="1700" b="1" spc="-22" dirty="0">
                <a:solidFill>
                  <a:schemeClr val="accent3"/>
                </a:solidFill>
                <a:latin typeface="Arial"/>
                <a:cs typeface="Arial"/>
              </a:rPr>
              <a:t>T</a:t>
            </a:r>
            <a:r>
              <a:rPr sz="1700" b="1" dirty="0">
                <a:solidFill>
                  <a:schemeClr val="accent3"/>
                </a:solidFill>
                <a:latin typeface="Arial"/>
                <a:cs typeface="Arial"/>
              </a:rPr>
              <a:t>S</a:t>
            </a:r>
            <a:endParaRPr sz="1400" dirty="0">
              <a:latin typeface="Arial"/>
              <a:cs typeface="Arial"/>
            </a:endParaRPr>
          </a:p>
        </p:txBody>
      </p:sp>
      <p:sp>
        <p:nvSpPr>
          <p:cNvPr id="28" name="object 28"/>
          <p:cNvSpPr txBox="1"/>
          <p:nvPr/>
        </p:nvSpPr>
        <p:spPr>
          <a:xfrm>
            <a:off x="16473127" y="3508144"/>
            <a:ext cx="4700164" cy="2517484"/>
          </a:xfrm>
          <a:prstGeom prst="rect">
            <a:avLst/>
          </a:prstGeom>
        </p:spPr>
        <p:txBody>
          <a:bodyPr vert="horz" wrap="square" lIns="0" tIns="0" rIns="0" bIns="0" rtlCol="0">
            <a:spAutoFit/>
          </a:bodyPr>
          <a:lstStyle/>
          <a:p>
            <a:pPr marL="13860"/>
            <a:r>
              <a:rPr lang="en-US" sz="1700" b="1" spc="-38" dirty="0">
                <a:solidFill>
                  <a:schemeClr val="accent3"/>
                </a:solidFill>
                <a:latin typeface="Arial"/>
                <a:cs typeface="Arial"/>
              </a:rPr>
              <a:t>FINANCIAL OUTCOMES</a:t>
            </a:r>
            <a:endParaRPr lang="en-US" sz="1700" b="1" spc="-22" dirty="0">
              <a:solidFill>
                <a:schemeClr val="accent3"/>
              </a:solidFill>
              <a:latin typeface="Arial"/>
              <a:cs typeface="Arial"/>
            </a:endParaRPr>
          </a:p>
          <a:p>
            <a:pPr marL="13860" marR="6930">
              <a:lnSpc>
                <a:spcPct val="102600"/>
              </a:lnSpc>
              <a:spcBef>
                <a:spcPts val="229"/>
              </a:spcBef>
            </a:pPr>
            <a:r>
              <a:rPr lang="en-US" sz="1400" spc="-27" dirty="0">
                <a:solidFill>
                  <a:srgbClr val="231F20"/>
                </a:solidFill>
                <a:latin typeface="Arial"/>
                <a:cs typeface="Arial"/>
              </a:rPr>
              <a:t>	</a:t>
            </a:r>
            <a:r>
              <a:rPr lang="en-US" sz="1400" spc="-27" dirty="0">
                <a:solidFill>
                  <a:srgbClr val="231F20"/>
                </a:solidFill>
                <a:latin typeface="Helvetica" panose="020B0604020202020204" pitchFamily="34" charset="0"/>
                <a:cs typeface="Helvetica" panose="020B0604020202020204" pitchFamily="34" charset="0"/>
              </a:rPr>
              <a:t>Based on an average tuition for full-time, main campus, public universities in Ohio, a typical 3 credit hour course costs $815.31. The average AP student passes 3 courses in their high school career. This makes their on average college savings </a:t>
            </a:r>
            <a:r>
              <a:rPr lang="en-US" sz="1400" b="1" spc="-27" dirty="0">
                <a:solidFill>
                  <a:srgbClr val="231F20"/>
                </a:solidFill>
                <a:latin typeface="Helvetica" panose="020B0604020202020204" pitchFamily="34" charset="0"/>
                <a:cs typeface="Helvetica" panose="020B0604020202020204" pitchFamily="34" charset="0"/>
              </a:rPr>
              <a:t>$2,445.93 </a:t>
            </a:r>
            <a:r>
              <a:rPr lang="en-US" sz="1400" spc="-27" dirty="0">
                <a:solidFill>
                  <a:srgbClr val="231F20"/>
                </a:solidFill>
                <a:latin typeface="Helvetica" panose="020B0604020202020204" pitchFamily="34" charset="0"/>
                <a:cs typeface="Helvetica" panose="020B0604020202020204" pitchFamily="34" charset="0"/>
              </a:rPr>
              <a:t>based on taking AP courses. This is more than half of one semester worth of tuition. </a:t>
            </a:r>
          </a:p>
          <a:p>
            <a:pPr marL="13860" marR="6930">
              <a:lnSpc>
                <a:spcPct val="102600"/>
              </a:lnSpc>
              <a:spcBef>
                <a:spcPts val="229"/>
              </a:spcBef>
            </a:pPr>
            <a:r>
              <a:rPr lang="en-US" sz="1400" spc="-27" dirty="0">
                <a:solidFill>
                  <a:srgbClr val="231F20"/>
                </a:solidFill>
                <a:latin typeface="Helvetica" panose="020B0604020202020204" pitchFamily="34" charset="0"/>
                <a:cs typeface="Helvetica" panose="020B0604020202020204" pitchFamily="34" charset="0"/>
              </a:rPr>
              <a:t>	With just under half of the 2018 cohort having access to AP courses in high school, there is a large number of students that could be saving more in college if the AP program was an option. </a:t>
            </a:r>
            <a:endParaRPr lang="en-US" sz="1400" dirty="0">
              <a:latin typeface="Helvetica" panose="020B0604020202020204" pitchFamily="34" charset="0"/>
              <a:cs typeface="Helvetica" panose="020B0604020202020204" pitchFamily="34" charset="0"/>
            </a:endParaRPr>
          </a:p>
        </p:txBody>
      </p:sp>
      <p:sp>
        <p:nvSpPr>
          <p:cNvPr id="38" name="object 15"/>
          <p:cNvSpPr txBox="1"/>
          <p:nvPr/>
        </p:nvSpPr>
        <p:spPr>
          <a:xfrm>
            <a:off x="5890527" y="3707940"/>
            <a:ext cx="4579095" cy="215444"/>
          </a:xfrm>
          <a:prstGeom prst="rect">
            <a:avLst/>
          </a:prstGeom>
        </p:spPr>
        <p:txBody>
          <a:bodyPr vert="horz" wrap="square" lIns="0" tIns="0" rIns="0" bIns="0" rtlCol="0">
            <a:spAutoFit/>
          </a:bodyPr>
          <a:lstStyle/>
          <a:p>
            <a:pPr marL="13860" algn="ctr"/>
            <a:r>
              <a:rPr lang="en-US" sz="1400" b="1" u="sng" spc="16" dirty="0">
                <a:solidFill>
                  <a:srgbClr val="0070C0"/>
                </a:solidFill>
                <a:latin typeface="Arial"/>
                <a:cs typeface="Arial"/>
              </a:rPr>
              <a:t>District Maps</a:t>
            </a:r>
            <a:endParaRPr sz="1400" u="sng" dirty="0">
              <a:solidFill>
                <a:srgbClr val="0070C0"/>
              </a:solidFill>
              <a:latin typeface="Arial"/>
              <a:cs typeface="Arial"/>
            </a:endParaRPr>
          </a:p>
        </p:txBody>
      </p:sp>
      <p:sp>
        <p:nvSpPr>
          <p:cNvPr id="46" name="object 32"/>
          <p:cNvSpPr/>
          <p:nvPr/>
        </p:nvSpPr>
        <p:spPr>
          <a:xfrm>
            <a:off x="381000" y="372296"/>
            <a:ext cx="21183600" cy="15681960"/>
          </a:xfrm>
          <a:custGeom>
            <a:avLst/>
            <a:gdLst/>
            <a:ahLst/>
            <a:cxnLst/>
            <a:rect l="l" t="t" r="r" b="b"/>
            <a:pathLst>
              <a:path w="19359504" h="14333479">
                <a:moveTo>
                  <a:pt x="0" y="14333479"/>
                </a:moveTo>
                <a:lnTo>
                  <a:pt x="19359504" y="14333479"/>
                </a:lnTo>
                <a:lnTo>
                  <a:pt x="19359504" y="0"/>
                </a:lnTo>
                <a:lnTo>
                  <a:pt x="0" y="0"/>
                </a:lnTo>
                <a:lnTo>
                  <a:pt x="0" y="14333479"/>
                </a:lnTo>
                <a:close/>
              </a:path>
            </a:pathLst>
          </a:custGeom>
          <a:ln w="76200">
            <a:solidFill>
              <a:srgbClr val="717272"/>
            </a:solidFill>
            <a:miter lim="800000"/>
          </a:ln>
        </p:spPr>
        <p:txBody>
          <a:bodyPr wrap="square" lIns="0" tIns="0" rIns="0" bIns="0" rtlCol="0">
            <a:spAutoFit/>
          </a:bodyPr>
          <a:lstStyle/>
          <a:p>
            <a:endParaRPr/>
          </a:p>
        </p:txBody>
      </p:sp>
      <p:sp>
        <p:nvSpPr>
          <p:cNvPr id="48" name="object 17"/>
          <p:cNvSpPr txBox="1"/>
          <p:nvPr/>
        </p:nvSpPr>
        <p:spPr>
          <a:xfrm>
            <a:off x="457200" y="15480268"/>
            <a:ext cx="21107400" cy="369332"/>
          </a:xfrm>
          <a:prstGeom prst="rect">
            <a:avLst/>
          </a:prstGeom>
        </p:spPr>
        <p:txBody>
          <a:bodyPr vert="horz" wrap="square" lIns="0" tIns="0" rIns="0" bIns="0" rtlCol="0">
            <a:spAutoFit/>
          </a:bodyPr>
          <a:lstStyle/>
          <a:p>
            <a:pPr marL="12700" algn="ctr">
              <a:lnSpc>
                <a:spcPct val="100000"/>
              </a:lnSpc>
            </a:pPr>
            <a:r>
              <a:rPr lang="en-US" sz="2400" b="1" dirty="0">
                <a:solidFill>
                  <a:schemeClr val="bg1"/>
                </a:solidFill>
                <a:latin typeface="+mj-lt"/>
                <a:cs typeface="Arial"/>
              </a:rPr>
              <a:t>MAKING RESEARCH WORK FOR EDUCATION																		www.oerc.osu.edu | connect@oerc.osu.edu </a:t>
            </a:r>
            <a:endParaRPr sz="2400" b="1" dirty="0">
              <a:solidFill>
                <a:schemeClr val="bg1"/>
              </a:solidFill>
              <a:latin typeface="+mj-lt"/>
              <a:cs typeface="Arial"/>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7827" y="1067007"/>
            <a:ext cx="1828800" cy="1322310"/>
          </a:xfrm>
          <a:prstGeom prst="rect">
            <a:avLst/>
          </a:prstGeom>
        </p:spPr>
      </p:pic>
      <p:pic>
        <p:nvPicPr>
          <p:cNvPr id="47" name="Picture 46">
            <a:extLst>
              <a:ext uri="{FF2B5EF4-FFF2-40B4-BE49-F238E27FC236}">
                <a16:creationId xmlns:a16="http://schemas.microsoft.com/office/drawing/2014/main" id="{618AC666-62CB-4858-9D6E-4696E5D767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5440" y="7359488"/>
            <a:ext cx="4728598" cy="2932194"/>
          </a:xfrm>
          <a:prstGeom prst="rect">
            <a:avLst/>
          </a:prstGeom>
        </p:spPr>
      </p:pic>
      <p:pic>
        <p:nvPicPr>
          <p:cNvPr id="54" name="Picture 53">
            <a:extLst>
              <a:ext uri="{FF2B5EF4-FFF2-40B4-BE49-F238E27FC236}">
                <a16:creationId xmlns:a16="http://schemas.microsoft.com/office/drawing/2014/main" id="{DB87F7B5-6F3E-405E-B240-C7CD23E1668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85038" y="7773553"/>
            <a:ext cx="5028670" cy="3118269"/>
          </a:xfrm>
          <a:prstGeom prst="rect">
            <a:avLst/>
          </a:prstGeom>
        </p:spPr>
      </p:pic>
      <p:sp>
        <p:nvSpPr>
          <p:cNvPr id="37" name="object 15"/>
          <p:cNvSpPr txBox="1"/>
          <p:nvPr/>
        </p:nvSpPr>
        <p:spPr>
          <a:xfrm>
            <a:off x="710195" y="7001449"/>
            <a:ext cx="4795854" cy="215444"/>
          </a:xfrm>
          <a:prstGeom prst="rect">
            <a:avLst/>
          </a:prstGeom>
        </p:spPr>
        <p:txBody>
          <a:bodyPr vert="horz" wrap="square" lIns="0" tIns="0" rIns="0" bIns="0" rtlCol="0">
            <a:spAutoFit/>
          </a:bodyPr>
          <a:lstStyle/>
          <a:p>
            <a:pPr marL="13860" algn="ctr"/>
            <a:r>
              <a:rPr lang="en-US" sz="1400" b="1" u="sng" spc="16" dirty="0">
                <a:solidFill>
                  <a:srgbClr val="0070C0"/>
                </a:solidFill>
                <a:latin typeface="Arial"/>
                <a:cs typeface="Arial"/>
              </a:rPr>
              <a:t>Pipeline Graphs</a:t>
            </a:r>
            <a:endParaRPr sz="1400" u="sng" dirty="0">
              <a:solidFill>
                <a:srgbClr val="0070C0"/>
              </a:solidFill>
              <a:latin typeface="Arial"/>
              <a:cs typeface="Arial"/>
            </a:endParaRPr>
          </a:p>
        </p:txBody>
      </p:sp>
      <p:sp>
        <p:nvSpPr>
          <p:cNvPr id="63" name="TextBox 62">
            <a:extLst>
              <a:ext uri="{FF2B5EF4-FFF2-40B4-BE49-F238E27FC236}">
                <a16:creationId xmlns:a16="http://schemas.microsoft.com/office/drawing/2014/main" id="{649CD676-DC95-4EDB-889C-F809E4A4E118}"/>
              </a:ext>
            </a:extLst>
          </p:cNvPr>
          <p:cNvSpPr txBox="1"/>
          <p:nvPr/>
        </p:nvSpPr>
        <p:spPr>
          <a:xfrm>
            <a:off x="3741029" y="7575861"/>
            <a:ext cx="1707638" cy="784830"/>
          </a:xfrm>
          <a:prstGeom prst="rect">
            <a:avLst/>
          </a:prstGeom>
          <a:solidFill>
            <a:schemeClr val="bg1"/>
          </a:solidFill>
        </p:spPr>
        <p:txBody>
          <a:bodyPr wrap="square" rtlCol="0">
            <a:spAutoFit/>
          </a:bodyPr>
          <a:lstStyle/>
          <a:p>
            <a:pPr marL="285750" indent="-285750">
              <a:buFontTx/>
              <a:buChar char="-"/>
            </a:pPr>
            <a:r>
              <a:rPr lang="en-US" sz="750" dirty="0">
                <a:latin typeface="Helvetica" panose="020B0604020202020204" pitchFamily="34" charset="0"/>
                <a:cs typeface="Helvetica" panose="020B0604020202020204" pitchFamily="34" charset="0"/>
              </a:rPr>
              <a:t>All Ohio Students</a:t>
            </a:r>
          </a:p>
          <a:p>
            <a:pPr marL="285750" indent="-285750">
              <a:buFontTx/>
              <a:buChar char="-"/>
            </a:pPr>
            <a:r>
              <a:rPr lang="en-US" sz="750" dirty="0">
                <a:solidFill>
                  <a:srgbClr val="FF0000"/>
                </a:solidFill>
                <a:latin typeface="Helvetica" panose="020B0604020202020204" pitchFamily="34" charset="0"/>
                <a:cs typeface="Helvetica" panose="020B0604020202020204" pitchFamily="34" charset="0"/>
              </a:rPr>
              <a:t>Economically Disadvantaged Students</a:t>
            </a:r>
          </a:p>
          <a:p>
            <a:pPr marL="285750" indent="-285750">
              <a:buFontTx/>
              <a:buChar char="-"/>
            </a:pPr>
            <a:r>
              <a:rPr lang="en-US" sz="750" dirty="0">
                <a:solidFill>
                  <a:srgbClr val="008000"/>
                </a:solidFill>
                <a:latin typeface="Helvetica" panose="020B0604020202020204" pitchFamily="34" charset="0"/>
                <a:cs typeface="Helvetica" panose="020B0604020202020204" pitchFamily="34" charset="0"/>
              </a:rPr>
              <a:t>Non-White Students</a:t>
            </a:r>
          </a:p>
          <a:p>
            <a:pPr marL="285750" indent="-285750">
              <a:buFontTx/>
              <a:buChar char="-"/>
            </a:pPr>
            <a:r>
              <a:rPr lang="en-US" sz="750" dirty="0">
                <a:solidFill>
                  <a:srgbClr val="0000FF"/>
                </a:solidFill>
                <a:latin typeface="Helvetica" panose="020B0604020202020204" pitchFamily="34" charset="0"/>
                <a:cs typeface="Helvetica" panose="020B0604020202020204" pitchFamily="34" charset="0"/>
              </a:rPr>
              <a:t>Students with Disabilities</a:t>
            </a:r>
          </a:p>
          <a:p>
            <a:pPr marL="285750" indent="-285750">
              <a:buFontTx/>
              <a:buChar char="-"/>
            </a:pPr>
            <a:r>
              <a:rPr lang="en-US" sz="750" dirty="0">
                <a:solidFill>
                  <a:srgbClr val="CC9900"/>
                </a:solidFill>
                <a:latin typeface="Helvetica" panose="020B0604020202020204" pitchFamily="34" charset="0"/>
                <a:cs typeface="Helvetica" panose="020B0604020202020204" pitchFamily="34" charset="0"/>
              </a:rPr>
              <a:t>English Learners</a:t>
            </a:r>
          </a:p>
        </p:txBody>
      </p:sp>
      <p:pic>
        <p:nvPicPr>
          <p:cNvPr id="12" name="Picture 11">
            <a:extLst>
              <a:ext uri="{FF2B5EF4-FFF2-40B4-BE49-F238E27FC236}">
                <a16:creationId xmlns:a16="http://schemas.microsoft.com/office/drawing/2014/main" id="{5D66298C-DC1C-4897-BD91-78E5F675825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463179" y="4011431"/>
            <a:ext cx="4517755" cy="2801452"/>
          </a:xfrm>
          <a:prstGeom prst="rect">
            <a:avLst/>
          </a:prstGeom>
        </p:spPr>
      </p:pic>
      <p:graphicFrame>
        <p:nvGraphicFramePr>
          <p:cNvPr id="22" name="Table 21">
            <a:extLst>
              <a:ext uri="{FF2B5EF4-FFF2-40B4-BE49-F238E27FC236}">
                <a16:creationId xmlns:a16="http://schemas.microsoft.com/office/drawing/2014/main" id="{0170C35D-542E-4D48-807C-685A8DF8048A}"/>
              </a:ext>
            </a:extLst>
          </p:cNvPr>
          <p:cNvGraphicFramePr>
            <a:graphicFrameLocks noGrp="1"/>
          </p:cNvGraphicFramePr>
          <p:nvPr>
            <p:extLst>
              <p:ext uri="{D42A27DB-BD31-4B8C-83A1-F6EECF244321}">
                <p14:modId xmlns:p14="http://schemas.microsoft.com/office/powerpoint/2010/main" val="2979835393"/>
              </p:ext>
            </p:extLst>
          </p:nvPr>
        </p:nvGraphicFramePr>
        <p:xfrm>
          <a:off x="6626548" y="11410749"/>
          <a:ext cx="3545649" cy="1880365"/>
        </p:xfrm>
        <a:graphic>
          <a:graphicData uri="http://schemas.openxmlformats.org/drawingml/2006/table">
            <a:tbl>
              <a:tblPr firstRow="1" bandRow="1">
                <a:tableStyleId>{5C22544A-7EE6-4342-B048-85BDC9FD1C3A}</a:tableStyleId>
              </a:tblPr>
              <a:tblGrid>
                <a:gridCol w="1335849">
                  <a:extLst>
                    <a:ext uri="{9D8B030D-6E8A-4147-A177-3AD203B41FA5}">
                      <a16:colId xmlns:a16="http://schemas.microsoft.com/office/drawing/2014/main" val="2770005749"/>
                    </a:ext>
                  </a:extLst>
                </a:gridCol>
                <a:gridCol w="914400">
                  <a:extLst>
                    <a:ext uri="{9D8B030D-6E8A-4147-A177-3AD203B41FA5}">
                      <a16:colId xmlns:a16="http://schemas.microsoft.com/office/drawing/2014/main" val="1462967734"/>
                    </a:ext>
                  </a:extLst>
                </a:gridCol>
                <a:gridCol w="1295400">
                  <a:extLst>
                    <a:ext uri="{9D8B030D-6E8A-4147-A177-3AD203B41FA5}">
                      <a16:colId xmlns:a16="http://schemas.microsoft.com/office/drawing/2014/main" val="773551994"/>
                    </a:ext>
                  </a:extLst>
                </a:gridCol>
              </a:tblGrid>
              <a:tr h="404623">
                <a:tc>
                  <a:txBody>
                    <a:bodyPr/>
                    <a:lstStyle/>
                    <a:p>
                      <a:pPr algn="ctr"/>
                      <a:r>
                        <a:rPr lang="en-US" sz="1000" dirty="0">
                          <a:latin typeface="Helvetica" panose="020B0604020202020204" pitchFamily="34" charset="0"/>
                          <a:cs typeface="Helvetica" panose="020B0604020202020204" pitchFamily="34" charset="0"/>
                        </a:rPr>
                        <a:t>Count of Unique AP Course Exams Taken</a:t>
                      </a:r>
                    </a:p>
                  </a:txBody>
                  <a:tcPr/>
                </a:tc>
                <a:tc>
                  <a:txBody>
                    <a:bodyPr/>
                    <a:lstStyle/>
                    <a:p>
                      <a:pPr algn="ctr"/>
                      <a:r>
                        <a:rPr lang="en-US" sz="1000" dirty="0">
                          <a:latin typeface="Helvetica" panose="020B0604020202020204" pitchFamily="34" charset="0"/>
                          <a:cs typeface="Helvetica" panose="020B0604020202020204" pitchFamily="34" charset="0"/>
                        </a:rPr>
                        <a:t>Number of Districts</a:t>
                      </a:r>
                    </a:p>
                  </a:txBody>
                  <a:tcPr/>
                </a:tc>
                <a:tc>
                  <a:txBody>
                    <a:bodyPr/>
                    <a:lstStyle/>
                    <a:p>
                      <a:pPr algn="ctr"/>
                      <a:r>
                        <a:rPr lang="en-US" sz="1000" dirty="0">
                          <a:latin typeface="Helvetica" panose="020B0604020202020204" pitchFamily="34" charset="0"/>
                          <a:cs typeface="Helvetica" panose="020B0604020202020204" pitchFamily="34" charset="0"/>
                        </a:rPr>
                        <a:t>Percentage of Districts</a:t>
                      </a:r>
                    </a:p>
                  </a:txBody>
                  <a:tcPr/>
                </a:tc>
                <a:extLst>
                  <a:ext uri="{0D108BD9-81ED-4DB2-BD59-A6C34878D82A}">
                    <a16:rowId xmlns:a16="http://schemas.microsoft.com/office/drawing/2014/main" val="3723226430"/>
                  </a:ext>
                </a:extLst>
              </a:tr>
              <a:tr h="240188">
                <a:tc>
                  <a:txBody>
                    <a:bodyPr/>
                    <a:lstStyle/>
                    <a:p>
                      <a:pPr algn="ctr"/>
                      <a:r>
                        <a:rPr lang="en-US" sz="1100" dirty="0">
                          <a:latin typeface="Helvetica" panose="020B0604020202020204" pitchFamily="34" charset="0"/>
                          <a:cs typeface="Helvetica" panose="020B0604020202020204" pitchFamily="34" charset="0"/>
                        </a:rPr>
                        <a:t>0</a:t>
                      </a:r>
                    </a:p>
                  </a:txBody>
                  <a:tcPr/>
                </a:tc>
                <a:tc>
                  <a:txBody>
                    <a:bodyPr/>
                    <a:lstStyle/>
                    <a:p>
                      <a:pPr algn="ctr"/>
                      <a:r>
                        <a:rPr lang="en-US" sz="1100" dirty="0">
                          <a:latin typeface="Helvetica" panose="020B0604020202020204" pitchFamily="34" charset="0"/>
                          <a:cs typeface="Helvetica" panose="020B0604020202020204" pitchFamily="34" charset="0"/>
                        </a:rPr>
                        <a:t>184</a:t>
                      </a:r>
                    </a:p>
                  </a:txBody>
                  <a:tcPr/>
                </a:tc>
                <a:tc>
                  <a:txBody>
                    <a:bodyPr/>
                    <a:lstStyle/>
                    <a:p>
                      <a:pPr algn="ctr"/>
                      <a:r>
                        <a:rPr lang="en-US" sz="1100" dirty="0">
                          <a:latin typeface="Helvetica" panose="020B0604020202020204" pitchFamily="34" charset="0"/>
                          <a:cs typeface="Helvetica" panose="020B0604020202020204" pitchFamily="34" charset="0"/>
                        </a:rPr>
                        <a:t>30.5%</a:t>
                      </a:r>
                    </a:p>
                  </a:txBody>
                  <a:tcPr/>
                </a:tc>
                <a:extLst>
                  <a:ext uri="{0D108BD9-81ED-4DB2-BD59-A6C34878D82A}">
                    <a16:rowId xmlns:a16="http://schemas.microsoft.com/office/drawing/2014/main" val="1977303004"/>
                  </a:ext>
                </a:extLst>
              </a:tr>
              <a:tr h="239376">
                <a:tc>
                  <a:txBody>
                    <a:bodyPr/>
                    <a:lstStyle/>
                    <a:p>
                      <a:pPr algn="ctr"/>
                      <a:r>
                        <a:rPr lang="en-US" sz="1100" dirty="0">
                          <a:latin typeface="Helvetica" panose="020B0604020202020204" pitchFamily="34" charset="0"/>
                          <a:cs typeface="Helvetica" panose="020B0604020202020204" pitchFamily="34" charset="0"/>
                        </a:rPr>
                        <a:t>1-10</a:t>
                      </a:r>
                    </a:p>
                  </a:txBody>
                  <a:tcPr/>
                </a:tc>
                <a:tc>
                  <a:txBody>
                    <a:bodyPr/>
                    <a:lstStyle/>
                    <a:p>
                      <a:pPr algn="ctr"/>
                      <a:r>
                        <a:rPr lang="en-US" sz="1100" dirty="0">
                          <a:latin typeface="Helvetica" panose="020B0604020202020204" pitchFamily="34" charset="0"/>
                          <a:cs typeface="Helvetica" panose="020B0604020202020204" pitchFamily="34" charset="0"/>
                        </a:rPr>
                        <a:t>281</a:t>
                      </a:r>
                    </a:p>
                  </a:txBody>
                  <a:tcPr/>
                </a:tc>
                <a:tc>
                  <a:txBody>
                    <a:bodyPr/>
                    <a:lstStyle/>
                    <a:p>
                      <a:pPr algn="ctr"/>
                      <a:r>
                        <a:rPr lang="en-US" sz="1100" dirty="0">
                          <a:latin typeface="Helvetica" panose="020B0604020202020204" pitchFamily="34" charset="0"/>
                          <a:cs typeface="Helvetica" panose="020B0604020202020204" pitchFamily="34" charset="0"/>
                        </a:rPr>
                        <a:t>46.5%</a:t>
                      </a:r>
                    </a:p>
                  </a:txBody>
                  <a:tcPr/>
                </a:tc>
                <a:extLst>
                  <a:ext uri="{0D108BD9-81ED-4DB2-BD59-A6C34878D82A}">
                    <a16:rowId xmlns:a16="http://schemas.microsoft.com/office/drawing/2014/main" val="4144920517"/>
                  </a:ext>
                </a:extLst>
              </a:tr>
              <a:tr h="239376">
                <a:tc>
                  <a:txBody>
                    <a:bodyPr/>
                    <a:lstStyle/>
                    <a:p>
                      <a:pPr algn="ctr"/>
                      <a:r>
                        <a:rPr lang="en-US" sz="1100" dirty="0">
                          <a:latin typeface="Helvetica" panose="020B0604020202020204" pitchFamily="34" charset="0"/>
                          <a:cs typeface="Helvetica" panose="020B0604020202020204" pitchFamily="34" charset="0"/>
                        </a:rPr>
                        <a:t>11-20</a:t>
                      </a:r>
                    </a:p>
                  </a:txBody>
                  <a:tcPr/>
                </a:tc>
                <a:tc>
                  <a:txBody>
                    <a:bodyPr/>
                    <a:lstStyle/>
                    <a:p>
                      <a:pPr algn="ctr"/>
                      <a:r>
                        <a:rPr lang="en-US" sz="1100" dirty="0">
                          <a:latin typeface="Helvetica" panose="020B0604020202020204" pitchFamily="34" charset="0"/>
                          <a:cs typeface="Helvetica" panose="020B0604020202020204" pitchFamily="34" charset="0"/>
                        </a:rPr>
                        <a:t>91</a:t>
                      </a:r>
                    </a:p>
                  </a:txBody>
                  <a:tcPr/>
                </a:tc>
                <a:tc>
                  <a:txBody>
                    <a:bodyPr/>
                    <a:lstStyle/>
                    <a:p>
                      <a:pPr algn="ctr"/>
                      <a:r>
                        <a:rPr lang="en-US" sz="1100" dirty="0">
                          <a:latin typeface="Helvetica" panose="020B0604020202020204" pitchFamily="34" charset="0"/>
                          <a:cs typeface="Helvetica" panose="020B0604020202020204" pitchFamily="34" charset="0"/>
                        </a:rPr>
                        <a:t>15.0%</a:t>
                      </a:r>
                    </a:p>
                  </a:txBody>
                  <a:tcPr/>
                </a:tc>
                <a:extLst>
                  <a:ext uri="{0D108BD9-81ED-4DB2-BD59-A6C34878D82A}">
                    <a16:rowId xmlns:a16="http://schemas.microsoft.com/office/drawing/2014/main" val="470372438"/>
                  </a:ext>
                </a:extLst>
              </a:tr>
              <a:tr h="239376">
                <a:tc>
                  <a:txBody>
                    <a:bodyPr/>
                    <a:lstStyle/>
                    <a:p>
                      <a:pPr algn="ctr"/>
                      <a:r>
                        <a:rPr lang="en-US" sz="1100" dirty="0">
                          <a:latin typeface="Helvetica" panose="020B0604020202020204" pitchFamily="34" charset="0"/>
                          <a:cs typeface="Helvetica" panose="020B0604020202020204" pitchFamily="34" charset="0"/>
                        </a:rPr>
                        <a:t>21-30</a:t>
                      </a:r>
                    </a:p>
                  </a:txBody>
                  <a:tcPr/>
                </a:tc>
                <a:tc>
                  <a:txBody>
                    <a:bodyPr/>
                    <a:lstStyle/>
                    <a:p>
                      <a:pPr algn="ctr"/>
                      <a:r>
                        <a:rPr lang="en-US" sz="1100" dirty="0">
                          <a:latin typeface="Helvetica" panose="020B0604020202020204" pitchFamily="34" charset="0"/>
                          <a:cs typeface="Helvetica" panose="020B0604020202020204" pitchFamily="34" charset="0"/>
                        </a:rPr>
                        <a:t>42</a:t>
                      </a:r>
                    </a:p>
                  </a:txBody>
                  <a:tcPr/>
                </a:tc>
                <a:tc>
                  <a:txBody>
                    <a:bodyPr/>
                    <a:lstStyle/>
                    <a:p>
                      <a:pPr algn="ctr"/>
                      <a:r>
                        <a:rPr lang="en-US" sz="1100" dirty="0">
                          <a:latin typeface="Helvetica" panose="020B0604020202020204" pitchFamily="34" charset="0"/>
                          <a:cs typeface="Helvetica" panose="020B0604020202020204" pitchFamily="34" charset="0"/>
                        </a:rPr>
                        <a:t>7.0%</a:t>
                      </a:r>
                    </a:p>
                  </a:txBody>
                  <a:tcPr/>
                </a:tc>
                <a:extLst>
                  <a:ext uri="{0D108BD9-81ED-4DB2-BD59-A6C34878D82A}">
                    <a16:rowId xmlns:a16="http://schemas.microsoft.com/office/drawing/2014/main" val="343180880"/>
                  </a:ext>
                </a:extLst>
              </a:tr>
              <a:tr h="295405">
                <a:tc>
                  <a:txBody>
                    <a:bodyPr/>
                    <a:lstStyle/>
                    <a:p>
                      <a:pPr algn="ctr"/>
                      <a:r>
                        <a:rPr lang="en-US" sz="1100" dirty="0">
                          <a:latin typeface="Helvetica" panose="020B0604020202020204" pitchFamily="34" charset="0"/>
                          <a:cs typeface="Helvetica" panose="020B0604020202020204" pitchFamily="34" charset="0"/>
                        </a:rPr>
                        <a:t>30+</a:t>
                      </a:r>
                    </a:p>
                  </a:txBody>
                  <a:tcPr/>
                </a:tc>
                <a:tc>
                  <a:txBody>
                    <a:bodyPr/>
                    <a:lstStyle/>
                    <a:p>
                      <a:pPr algn="ctr"/>
                      <a:r>
                        <a:rPr lang="en-US" sz="1100" dirty="0">
                          <a:latin typeface="Helvetica" panose="020B0604020202020204" pitchFamily="34" charset="0"/>
                          <a:cs typeface="Helvetica" panose="020B0604020202020204" pitchFamily="34" charset="0"/>
                        </a:rPr>
                        <a:t>6</a:t>
                      </a:r>
                    </a:p>
                  </a:txBody>
                  <a:tcPr/>
                </a:tc>
                <a:tc>
                  <a:txBody>
                    <a:bodyPr/>
                    <a:lstStyle/>
                    <a:p>
                      <a:pPr algn="ctr"/>
                      <a:r>
                        <a:rPr lang="en-US" sz="1100" dirty="0">
                          <a:latin typeface="Helvetica" panose="020B0604020202020204" pitchFamily="34" charset="0"/>
                          <a:cs typeface="Helvetica" panose="020B0604020202020204" pitchFamily="34" charset="0"/>
                        </a:rPr>
                        <a:t>1.0%</a:t>
                      </a:r>
                    </a:p>
                  </a:txBody>
                  <a:tcPr/>
                </a:tc>
                <a:extLst>
                  <a:ext uri="{0D108BD9-81ED-4DB2-BD59-A6C34878D82A}">
                    <a16:rowId xmlns:a16="http://schemas.microsoft.com/office/drawing/2014/main" val="2990769148"/>
                  </a:ext>
                </a:extLst>
              </a:tr>
            </a:tbl>
          </a:graphicData>
        </a:graphic>
      </p:graphicFrame>
      <p:sp>
        <p:nvSpPr>
          <p:cNvPr id="45" name="object 28">
            <a:extLst>
              <a:ext uri="{FF2B5EF4-FFF2-40B4-BE49-F238E27FC236}">
                <a16:creationId xmlns:a16="http://schemas.microsoft.com/office/drawing/2014/main" id="{F0D559C6-38DE-4ACF-A24B-363CDE4FE18C}"/>
              </a:ext>
            </a:extLst>
          </p:cNvPr>
          <p:cNvSpPr txBox="1"/>
          <p:nvPr/>
        </p:nvSpPr>
        <p:spPr>
          <a:xfrm>
            <a:off x="16473127" y="6320018"/>
            <a:ext cx="4700164" cy="2295565"/>
          </a:xfrm>
          <a:prstGeom prst="rect">
            <a:avLst/>
          </a:prstGeom>
        </p:spPr>
        <p:txBody>
          <a:bodyPr vert="horz" wrap="square" lIns="0" tIns="0" rIns="0" bIns="0" rtlCol="0">
            <a:spAutoFit/>
          </a:bodyPr>
          <a:lstStyle/>
          <a:p>
            <a:pPr marL="13860"/>
            <a:r>
              <a:rPr sz="1700" b="1" spc="-38" dirty="0">
                <a:solidFill>
                  <a:schemeClr val="accent3"/>
                </a:solidFill>
                <a:latin typeface="Arial"/>
                <a:cs typeface="Arial"/>
              </a:rPr>
              <a:t>C</a:t>
            </a:r>
            <a:r>
              <a:rPr sz="1700" b="1" spc="-11" dirty="0">
                <a:solidFill>
                  <a:schemeClr val="accent3"/>
                </a:solidFill>
                <a:latin typeface="Arial"/>
                <a:cs typeface="Arial"/>
              </a:rPr>
              <a:t>O</a:t>
            </a:r>
            <a:r>
              <a:rPr sz="1700" b="1" spc="-22" dirty="0">
                <a:solidFill>
                  <a:schemeClr val="accent3"/>
                </a:solidFill>
                <a:latin typeface="Arial"/>
                <a:cs typeface="Arial"/>
              </a:rPr>
              <a:t>N</a:t>
            </a:r>
            <a:r>
              <a:rPr sz="1700" b="1" spc="-38" dirty="0">
                <a:solidFill>
                  <a:schemeClr val="accent3"/>
                </a:solidFill>
                <a:latin typeface="Arial"/>
                <a:cs typeface="Arial"/>
              </a:rPr>
              <a:t>C</a:t>
            </a:r>
            <a:r>
              <a:rPr sz="1700" b="1" spc="-49" dirty="0">
                <a:solidFill>
                  <a:schemeClr val="accent3"/>
                </a:solidFill>
                <a:latin typeface="Arial"/>
                <a:cs typeface="Arial"/>
              </a:rPr>
              <a:t>L</a:t>
            </a:r>
            <a:r>
              <a:rPr sz="1700" b="1" spc="-33" dirty="0">
                <a:solidFill>
                  <a:schemeClr val="accent3"/>
                </a:solidFill>
                <a:latin typeface="Arial"/>
                <a:cs typeface="Arial"/>
              </a:rPr>
              <a:t>U</a:t>
            </a:r>
            <a:r>
              <a:rPr sz="1700" b="1" spc="-16" dirty="0">
                <a:solidFill>
                  <a:schemeClr val="accent3"/>
                </a:solidFill>
                <a:latin typeface="Arial"/>
                <a:cs typeface="Arial"/>
              </a:rPr>
              <a:t>S</a:t>
            </a:r>
            <a:r>
              <a:rPr sz="1700" b="1" spc="-5" dirty="0">
                <a:solidFill>
                  <a:schemeClr val="accent3"/>
                </a:solidFill>
                <a:latin typeface="Arial"/>
                <a:cs typeface="Arial"/>
              </a:rPr>
              <a:t>I</a:t>
            </a:r>
            <a:r>
              <a:rPr sz="1700" b="1" spc="-11" dirty="0">
                <a:solidFill>
                  <a:schemeClr val="accent3"/>
                </a:solidFill>
                <a:latin typeface="Arial"/>
                <a:cs typeface="Arial"/>
              </a:rPr>
              <a:t>O</a:t>
            </a:r>
            <a:r>
              <a:rPr sz="1700" b="1" spc="-22" dirty="0">
                <a:solidFill>
                  <a:schemeClr val="accent3"/>
                </a:solidFill>
                <a:latin typeface="Arial"/>
                <a:cs typeface="Arial"/>
              </a:rPr>
              <a:t>NS</a:t>
            </a:r>
            <a:endParaRPr lang="en-US" sz="1700" b="1" spc="-22" dirty="0">
              <a:solidFill>
                <a:schemeClr val="accent3"/>
              </a:solidFill>
              <a:latin typeface="Arial"/>
              <a:cs typeface="Arial"/>
            </a:endParaRPr>
          </a:p>
          <a:p>
            <a:pPr marL="13860" marR="6930">
              <a:lnSpc>
                <a:spcPct val="102600"/>
              </a:lnSpc>
              <a:spcBef>
                <a:spcPts val="229"/>
              </a:spcBef>
            </a:pPr>
            <a:r>
              <a:rPr lang="en-US" sz="1400" spc="-27" dirty="0">
                <a:solidFill>
                  <a:srgbClr val="231F20"/>
                </a:solidFill>
                <a:latin typeface="Arial"/>
                <a:cs typeface="Arial"/>
              </a:rPr>
              <a:t>	</a:t>
            </a:r>
            <a:r>
              <a:rPr lang="en-US" sz="1400" spc="-27" dirty="0">
                <a:solidFill>
                  <a:srgbClr val="231F20"/>
                </a:solidFill>
                <a:latin typeface="Helvetica" panose="020B0604020202020204" pitchFamily="34" charset="0"/>
                <a:cs typeface="Helvetica" panose="020B0604020202020204" pitchFamily="34" charset="0"/>
              </a:rPr>
              <a:t>From the analyses and visualizations conducted, there is a clear disparity between certain subgroups and geography in Ohio compared to the state as a whole. </a:t>
            </a:r>
          </a:p>
          <a:p>
            <a:pPr marL="13860" marR="6930">
              <a:lnSpc>
                <a:spcPct val="102600"/>
              </a:lnSpc>
              <a:spcBef>
                <a:spcPts val="229"/>
              </a:spcBef>
            </a:pPr>
            <a:r>
              <a:rPr lang="en-US" sz="1400" spc="-27" dirty="0">
                <a:solidFill>
                  <a:srgbClr val="231F20"/>
                </a:solidFill>
                <a:latin typeface="Helvetica" panose="020B0604020202020204" pitchFamily="34" charset="0"/>
                <a:cs typeface="Helvetica" panose="020B0604020202020204" pitchFamily="34" charset="0"/>
              </a:rPr>
              <a:t>	There is a decrease in access and participation for students who are Economically Disadvantaged or Non-White. Similar results are seen for districts of Rural and Town typography. These are the populations that need the most attention in order to increase access and equity for all students.  </a:t>
            </a:r>
          </a:p>
        </p:txBody>
      </p:sp>
      <p:sp>
        <p:nvSpPr>
          <p:cNvPr id="49" name="object 28">
            <a:extLst>
              <a:ext uri="{FF2B5EF4-FFF2-40B4-BE49-F238E27FC236}">
                <a16:creationId xmlns:a16="http://schemas.microsoft.com/office/drawing/2014/main" id="{F690DD54-9FB1-4308-9550-8186EFD19097}"/>
              </a:ext>
            </a:extLst>
          </p:cNvPr>
          <p:cNvSpPr txBox="1"/>
          <p:nvPr/>
        </p:nvSpPr>
        <p:spPr>
          <a:xfrm>
            <a:off x="16473127" y="8908218"/>
            <a:ext cx="4700164" cy="3208892"/>
          </a:xfrm>
          <a:prstGeom prst="rect">
            <a:avLst/>
          </a:prstGeom>
        </p:spPr>
        <p:txBody>
          <a:bodyPr vert="horz" wrap="square" lIns="0" tIns="0" rIns="0" bIns="0" rtlCol="0">
            <a:spAutoFit/>
          </a:bodyPr>
          <a:lstStyle/>
          <a:p>
            <a:pPr marL="13860"/>
            <a:r>
              <a:rPr lang="en-US" sz="1700" b="1" spc="-38" dirty="0">
                <a:solidFill>
                  <a:schemeClr val="accent3"/>
                </a:solidFill>
                <a:latin typeface="Arial"/>
                <a:cs typeface="Arial"/>
              </a:rPr>
              <a:t>POSSIBILITIES FOR FUTURE WORK</a:t>
            </a:r>
            <a:endParaRPr lang="en-US" sz="1700" b="1" spc="-22" dirty="0">
              <a:solidFill>
                <a:schemeClr val="accent3"/>
              </a:solidFill>
              <a:latin typeface="Arial"/>
              <a:cs typeface="Arial"/>
            </a:endParaRPr>
          </a:p>
          <a:p>
            <a:pPr marL="13860" marR="6930">
              <a:lnSpc>
                <a:spcPct val="102600"/>
              </a:lnSpc>
              <a:spcBef>
                <a:spcPts val="229"/>
              </a:spcBef>
            </a:pPr>
            <a:r>
              <a:rPr lang="en-US" sz="1400" spc="-27" dirty="0">
                <a:solidFill>
                  <a:srgbClr val="231F20"/>
                </a:solidFill>
                <a:latin typeface="Arial"/>
                <a:cs typeface="Arial"/>
              </a:rPr>
              <a:t>	</a:t>
            </a:r>
            <a:r>
              <a:rPr lang="en-US" sz="1400" spc="-27" dirty="0">
                <a:solidFill>
                  <a:srgbClr val="231F20"/>
                </a:solidFill>
                <a:latin typeface="Helvetica" panose="020B0604020202020204" pitchFamily="34" charset="0"/>
                <a:cs typeface="Helvetica" panose="020B0604020202020204" pitchFamily="34" charset="0"/>
              </a:rPr>
              <a:t>There were some limitations to this data that call in additional questions for research. </a:t>
            </a:r>
          </a:p>
          <a:p>
            <a:pPr marL="13860" marR="6930">
              <a:lnSpc>
                <a:spcPct val="102600"/>
              </a:lnSpc>
              <a:spcBef>
                <a:spcPts val="229"/>
              </a:spcBef>
            </a:pPr>
            <a:r>
              <a:rPr lang="en-US" sz="1400" spc="-27" dirty="0">
                <a:solidFill>
                  <a:srgbClr val="231F20"/>
                </a:solidFill>
                <a:latin typeface="Helvetica" panose="020B0604020202020204" pitchFamily="34" charset="0"/>
                <a:cs typeface="Helvetica" panose="020B0604020202020204" pitchFamily="34" charset="0"/>
              </a:rPr>
              <a:t>	The first being that the students in the 2018 cohort were only recorded for the high school and district of their graduation cohort. This means that some students could have taken an AP somewhere else but it was reported for that one school. By incorporating course data along with the AP test data, a more precise analysis could be conducted.</a:t>
            </a:r>
          </a:p>
          <a:p>
            <a:pPr marL="13860" marR="6930">
              <a:lnSpc>
                <a:spcPct val="102600"/>
              </a:lnSpc>
              <a:spcBef>
                <a:spcPts val="229"/>
              </a:spcBef>
            </a:pPr>
            <a:r>
              <a:rPr lang="en-US" sz="1400" spc="-27" dirty="0">
                <a:solidFill>
                  <a:srgbClr val="231F20"/>
                </a:solidFill>
                <a:latin typeface="Helvetica" panose="020B0604020202020204" pitchFamily="34" charset="0"/>
                <a:cs typeface="Helvetica" panose="020B0604020202020204" pitchFamily="34" charset="0"/>
              </a:rPr>
              <a:t>	Another area to look into would be to compare AP participation with other college credit/preparedness programs such as College Credit Plus. There is a possibility that though some student populations aren’t taking AP courses, they are still eligible to take some form of college level coursework. </a:t>
            </a:r>
          </a:p>
        </p:txBody>
      </p:sp>
      <p:pic>
        <p:nvPicPr>
          <p:cNvPr id="5" name="Picture 4">
            <a:extLst>
              <a:ext uri="{FF2B5EF4-FFF2-40B4-BE49-F238E27FC236}">
                <a16:creationId xmlns:a16="http://schemas.microsoft.com/office/drawing/2014/main" id="{26F69080-E69C-47E5-8844-3349620083B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925834" y="4187375"/>
            <a:ext cx="5028669" cy="3118268"/>
          </a:xfrm>
          <a:prstGeom prst="rect">
            <a:avLst/>
          </a:prstGeom>
        </p:spPr>
      </p:pic>
      <p:sp>
        <p:nvSpPr>
          <p:cNvPr id="4" name="TextBox 3">
            <a:extLst>
              <a:ext uri="{FF2B5EF4-FFF2-40B4-BE49-F238E27FC236}">
                <a16:creationId xmlns:a16="http://schemas.microsoft.com/office/drawing/2014/main" id="{6266E71A-2A11-477C-8A1E-DF41FB505F1F}"/>
              </a:ext>
            </a:extLst>
          </p:cNvPr>
          <p:cNvSpPr txBox="1"/>
          <p:nvPr/>
        </p:nvSpPr>
        <p:spPr>
          <a:xfrm>
            <a:off x="6391764" y="7732104"/>
            <a:ext cx="2470396" cy="230832"/>
          </a:xfrm>
          <a:prstGeom prst="rect">
            <a:avLst/>
          </a:prstGeom>
          <a:solidFill>
            <a:schemeClr val="bg1"/>
          </a:solidFill>
        </p:spPr>
        <p:txBody>
          <a:bodyPr wrap="square" rtlCol="0">
            <a:spAutoFit/>
          </a:bodyPr>
          <a:lstStyle/>
          <a:p>
            <a:r>
              <a:rPr lang="en-US" sz="900" dirty="0">
                <a:solidFill>
                  <a:srgbClr val="4F4F4F"/>
                </a:solidFill>
                <a:latin typeface="Helvetica" panose="020B0604020202020204" pitchFamily="34" charset="0"/>
                <a:ea typeface="Arial Unicode MS" panose="020B0604020202020204" pitchFamily="34" charset="-128"/>
                <a:cs typeface="Helvetica" panose="020B0604020202020204" pitchFamily="34" charset="0"/>
              </a:rPr>
              <a:t>Count of Unique AP Course Exams Taken </a:t>
            </a:r>
          </a:p>
        </p:txBody>
      </p:sp>
      <p:sp>
        <p:nvSpPr>
          <p:cNvPr id="11" name="TextBox 10">
            <a:extLst>
              <a:ext uri="{FF2B5EF4-FFF2-40B4-BE49-F238E27FC236}">
                <a16:creationId xmlns:a16="http://schemas.microsoft.com/office/drawing/2014/main" id="{BB953E20-FD58-4C63-9257-5FB98585962F}"/>
              </a:ext>
            </a:extLst>
          </p:cNvPr>
          <p:cNvSpPr txBox="1"/>
          <p:nvPr/>
        </p:nvSpPr>
        <p:spPr>
          <a:xfrm>
            <a:off x="9117417" y="8882442"/>
            <a:ext cx="1624005" cy="211596"/>
          </a:xfrm>
          <a:prstGeom prst="rect">
            <a:avLst/>
          </a:prstGeom>
          <a:solidFill>
            <a:schemeClr val="bg1"/>
          </a:solidFill>
        </p:spPr>
        <p:txBody>
          <a:bodyPr wrap="square" rtlCol="0">
            <a:spAutoFit/>
          </a:bodyPr>
          <a:lstStyle/>
          <a:p>
            <a:r>
              <a:rPr lang="en-US" sz="780" dirty="0">
                <a:solidFill>
                  <a:srgbClr val="4F4F4F"/>
                </a:solidFill>
                <a:latin typeface="Helvetica" panose="020B0604020202020204" pitchFamily="34" charset="0"/>
                <a:ea typeface="Arial Unicode MS" panose="020B0604020202020204" pitchFamily="34" charset="-128"/>
                <a:cs typeface="Helvetica" panose="020B0604020202020204" pitchFamily="34" charset="0"/>
              </a:rPr>
              <a:t>Number of AP Course Exams</a:t>
            </a:r>
          </a:p>
        </p:txBody>
      </p:sp>
      <p:pic>
        <p:nvPicPr>
          <p:cNvPr id="9" name="Picture 8">
            <a:extLst>
              <a:ext uri="{FF2B5EF4-FFF2-40B4-BE49-F238E27FC236}">
                <a16:creationId xmlns:a16="http://schemas.microsoft.com/office/drawing/2014/main" id="{3887CB54-7DB4-4147-A9E7-D114CE1B4FC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95950" y="10652687"/>
            <a:ext cx="4728596" cy="2932193"/>
          </a:xfrm>
          <a:prstGeom prst="rect">
            <a:avLst/>
          </a:prstGeom>
        </p:spPr>
      </p:pic>
      <p:sp>
        <p:nvSpPr>
          <p:cNvPr id="64" name="TextBox 63">
            <a:extLst>
              <a:ext uri="{FF2B5EF4-FFF2-40B4-BE49-F238E27FC236}">
                <a16:creationId xmlns:a16="http://schemas.microsoft.com/office/drawing/2014/main" id="{4F3C8AE4-6A3D-48F9-84EB-A5DE80667B29}"/>
              </a:ext>
            </a:extLst>
          </p:cNvPr>
          <p:cNvSpPr txBox="1"/>
          <p:nvPr/>
        </p:nvSpPr>
        <p:spPr>
          <a:xfrm>
            <a:off x="4137395" y="10850095"/>
            <a:ext cx="1331366" cy="669414"/>
          </a:xfrm>
          <a:prstGeom prst="rect">
            <a:avLst/>
          </a:prstGeom>
          <a:solidFill>
            <a:schemeClr val="bg1"/>
          </a:solidFill>
        </p:spPr>
        <p:txBody>
          <a:bodyPr wrap="square" rtlCol="0">
            <a:spAutoFit/>
          </a:bodyPr>
          <a:lstStyle/>
          <a:p>
            <a:pPr marL="285750" indent="-285750">
              <a:buFontTx/>
              <a:buChar char="-"/>
            </a:pPr>
            <a:r>
              <a:rPr lang="en-US" sz="750" dirty="0">
                <a:solidFill>
                  <a:srgbClr val="FF0000"/>
                </a:solidFill>
                <a:latin typeface="Helvetica" panose="020B0604020202020204" pitchFamily="34" charset="0"/>
                <a:cs typeface="Helvetica" panose="020B0604020202020204" pitchFamily="34" charset="0"/>
              </a:rPr>
              <a:t>Rural Districts</a:t>
            </a:r>
          </a:p>
          <a:p>
            <a:pPr marL="285750" indent="-285750">
              <a:buFontTx/>
              <a:buChar char="-"/>
            </a:pPr>
            <a:r>
              <a:rPr lang="en-US" sz="750" dirty="0">
                <a:solidFill>
                  <a:srgbClr val="0000FF"/>
                </a:solidFill>
                <a:latin typeface="Helvetica" panose="020B0604020202020204" pitchFamily="34" charset="0"/>
                <a:cs typeface="Helvetica" panose="020B0604020202020204" pitchFamily="34" charset="0"/>
              </a:rPr>
              <a:t>Town Districts</a:t>
            </a:r>
            <a:endParaRPr lang="en-US" sz="750" dirty="0">
              <a:solidFill>
                <a:srgbClr val="FF0000"/>
              </a:solidFill>
              <a:latin typeface="Helvetica" panose="020B0604020202020204" pitchFamily="34" charset="0"/>
              <a:cs typeface="Helvetica" panose="020B0604020202020204" pitchFamily="34" charset="0"/>
            </a:endParaRPr>
          </a:p>
          <a:p>
            <a:pPr marL="285750" indent="-285750">
              <a:buFontTx/>
              <a:buChar char="-"/>
            </a:pPr>
            <a:r>
              <a:rPr lang="en-US" sz="750" dirty="0">
                <a:solidFill>
                  <a:srgbClr val="008000"/>
                </a:solidFill>
                <a:latin typeface="Helvetica" panose="020B0604020202020204" pitchFamily="34" charset="0"/>
                <a:cs typeface="Helvetica" panose="020B0604020202020204" pitchFamily="34" charset="0"/>
              </a:rPr>
              <a:t>Suburban Districts</a:t>
            </a:r>
          </a:p>
          <a:p>
            <a:pPr marL="285750" indent="-285750">
              <a:buFontTx/>
              <a:buChar char="-"/>
            </a:pPr>
            <a:r>
              <a:rPr lang="en-US" sz="750" dirty="0">
                <a:solidFill>
                  <a:srgbClr val="CC9900"/>
                </a:solidFill>
                <a:latin typeface="Helvetica" panose="020B0604020202020204" pitchFamily="34" charset="0"/>
                <a:cs typeface="Helvetica" panose="020B0604020202020204" pitchFamily="34" charset="0"/>
              </a:rPr>
              <a:t>City Districts</a:t>
            </a:r>
          </a:p>
          <a:p>
            <a:pPr marL="285750" indent="-285750">
              <a:buFontTx/>
              <a:buChar char="-"/>
            </a:pPr>
            <a:r>
              <a:rPr lang="en-US" sz="750" dirty="0">
                <a:solidFill>
                  <a:srgbClr val="9933FF"/>
                </a:solidFill>
                <a:latin typeface="Helvetica" panose="020B0604020202020204" pitchFamily="34" charset="0"/>
                <a:cs typeface="Helvetica" panose="020B0604020202020204" pitchFamily="34" charset="0"/>
              </a:rPr>
              <a:t>Ohio 8 Districts</a:t>
            </a:r>
          </a:p>
        </p:txBody>
      </p:sp>
      <p:sp>
        <p:nvSpPr>
          <p:cNvPr id="13" name="Rectangle 12">
            <a:extLst>
              <a:ext uri="{FF2B5EF4-FFF2-40B4-BE49-F238E27FC236}">
                <a16:creationId xmlns:a16="http://schemas.microsoft.com/office/drawing/2014/main" id="{A1DA9EEA-6B35-4405-8E0D-079C7A10D10C}"/>
              </a:ext>
            </a:extLst>
          </p:cNvPr>
          <p:cNvSpPr/>
          <p:nvPr/>
        </p:nvSpPr>
        <p:spPr>
          <a:xfrm>
            <a:off x="3732060" y="7549428"/>
            <a:ext cx="1728101" cy="799665"/>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3B52756-F1D7-4B90-B8FF-B9EA7057264C}"/>
              </a:ext>
            </a:extLst>
          </p:cNvPr>
          <p:cNvSpPr/>
          <p:nvPr/>
        </p:nvSpPr>
        <p:spPr>
          <a:xfrm>
            <a:off x="4136682" y="10829747"/>
            <a:ext cx="1341279" cy="689762"/>
          </a:xfrm>
          <a:prstGeom prst="rect">
            <a:avLst/>
          </a:prstGeom>
          <a:no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E00AFF5E-6601-4E4E-8DE2-C0A0D8001A49}"/>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502656" y="7357031"/>
            <a:ext cx="4517756" cy="2801452"/>
          </a:xfrm>
          <a:prstGeom prst="rect">
            <a:avLst/>
          </a:prstGeom>
        </p:spPr>
      </p:pic>
      <p:pic>
        <p:nvPicPr>
          <p:cNvPr id="24" name="Picture 23">
            <a:extLst>
              <a:ext uri="{FF2B5EF4-FFF2-40B4-BE49-F238E27FC236}">
                <a16:creationId xmlns:a16="http://schemas.microsoft.com/office/drawing/2014/main" id="{8011DA82-E5CE-41F7-9D1D-03284934DB3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63179" y="10642254"/>
            <a:ext cx="4523568" cy="2805056"/>
          </a:xfrm>
          <a:prstGeom prst="rect">
            <a:avLst/>
          </a:prstGeom>
        </p:spPr>
      </p:pic>
      <p:sp>
        <p:nvSpPr>
          <p:cNvPr id="26" name="TextBox 25">
            <a:extLst>
              <a:ext uri="{FF2B5EF4-FFF2-40B4-BE49-F238E27FC236}">
                <a16:creationId xmlns:a16="http://schemas.microsoft.com/office/drawing/2014/main" id="{1C1F4E97-4202-4E4C-9EC2-762B584746C7}"/>
              </a:ext>
            </a:extLst>
          </p:cNvPr>
          <p:cNvSpPr txBox="1"/>
          <p:nvPr/>
        </p:nvSpPr>
        <p:spPr>
          <a:xfrm>
            <a:off x="6324600" y="4163481"/>
            <a:ext cx="3361834" cy="230832"/>
          </a:xfrm>
          <a:prstGeom prst="rect">
            <a:avLst/>
          </a:prstGeom>
          <a:solidFill>
            <a:schemeClr val="bg1"/>
          </a:solidFill>
        </p:spPr>
        <p:txBody>
          <a:bodyPr wrap="square" rtlCol="0">
            <a:spAutoFit/>
          </a:bodyPr>
          <a:lstStyle/>
          <a:p>
            <a:r>
              <a:rPr lang="en-US" sz="900" dirty="0">
                <a:solidFill>
                  <a:srgbClr val="4F4F4F"/>
                </a:solidFill>
                <a:latin typeface="Helvetica" panose="020B0604020202020204" pitchFamily="34" charset="0"/>
                <a:ea typeface="Microsoft Sans Serif" panose="020B0604020202020204" pitchFamily="34" charset="0"/>
                <a:cs typeface="Helvetica" panose="020B0604020202020204" pitchFamily="34" charset="0"/>
              </a:rPr>
              <a:t>Percent of Students That Demonstrated Readiness for AP</a:t>
            </a:r>
          </a:p>
        </p:txBody>
      </p:sp>
      <p:sp>
        <p:nvSpPr>
          <p:cNvPr id="27" name="TextBox 26">
            <a:extLst>
              <a:ext uri="{FF2B5EF4-FFF2-40B4-BE49-F238E27FC236}">
                <a16:creationId xmlns:a16="http://schemas.microsoft.com/office/drawing/2014/main" id="{832AF7AB-8295-4C2D-AA70-189BCC0B3087}"/>
              </a:ext>
            </a:extLst>
          </p:cNvPr>
          <p:cNvSpPr txBox="1"/>
          <p:nvPr/>
        </p:nvSpPr>
        <p:spPr>
          <a:xfrm>
            <a:off x="9057080" y="5188543"/>
            <a:ext cx="1851704" cy="332399"/>
          </a:xfrm>
          <a:prstGeom prst="rect">
            <a:avLst/>
          </a:prstGeom>
          <a:solidFill>
            <a:schemeClr val="bg1"/>
          </a:solidFill>
        </p:spPr>
        <p:txBody>
          <a:bodyPr wrap="square" rtlCol="0">
            <a:spAutoFit/>
          </a:bodyPr>
          <a:lstStyle/>
          <a:p>
            <a:r>
              <a:rPr lang="en-US" sz="780" dirty="0">
                <a:solidFill>
                  <a:srgbClr val="4F4F4F"/>
                </a:solidFill>
                <a:latin typeface="Helvetica" panose="020B0604020202020204" pitchFamily="34" charset="0"/>
                <a:cs typeface="Helvetica" panose="020B0604020202020204" pitchFamily="34" charset="0"/>
              </a:rPr>
              <a:t>Percent of Students that Demonstrated Readiness</a:t>
            </a:r>
          </a:p>
        </p:txBody>
      </p:sp>
      <p:sp>
        <p:nvSpPr>
          <p:cNvPr id="29" name="TextBox 28">
            <a:extLst>
              <a:ext uri="{FF2B5EF4-FFF2-40B4-BE49-F238E27FC236}">
                <a16:creationId xmlns:a16="http://schemas.microsoft.com/office/drawing/2014/main" id="{0E026DC6-892B-4996-B051-9DB88D185EE2}"/>
              </a:ext>
            </a:extLst>
          </p:cNvPr>
          <p:cNvSpPr txBox="1"/>
          <p:nvPr/>
        </p:nvSpPr>
        <p:spPr>
          <a:xfrm rot="16200000">
            <a:off x="169928" y="8657570"/>
            <a:ext cx="1293186" cy="215444"/>
          </a:xfrm>
          <a:prstGeom prst="rect">
            <a:avLst/>
          </a:prstGeom>
          <a:solidFill>
            <a:schemeClr val="bg1"/>
          </a:solidFill>
        </p:spPr>
        <p:txBody>
          <a:bodyPr wrap="square" rtlCol="0">
            <a:spAutoFit/>
          </a:bodyPr>
          <a:lstStyle/>
          <a:p>
            <a:r>
              <a:rPr lang="en-US" sz="750" dirty="0">
                <a:latin typeface="Helvetica" panose="020B0604020202020204" pitchFamily="34" charset="0"/>
                <a:cs typeface="Helvetica" panose="020B0604020202020204" pitchFamily="34" charset="0"/>
              </a:rPr>
              <a:t>Percentage of Students</a:t>
            </a:r>
          </a:p>
        </p:txBody>
      </p:sp>
      <p:sp>
        <p:nvSpPr>
          <p:cNvPr id="50" name="TextBox 49">
            <a:extLst>
              <a:ext uri="{FF2B5EF4-FFF2-40B4-BE49-F238E27FC236}">
                <a16:creationId xmlns:a16="http://schemas.microsoft.com/office/drawing/2014/main" id="{C5A98BD1-F382-460B-AE03-F7832A201E7D}"/>
              </a:ext>
            </a:extLst>
          </p:cNvPr>
          <p:cNvSpPr txBox="1"/>
          <p:nvPr/>
        </p:nvSpPr>
        <p:spPr>
          <a:xfrm rot="16200000">
            <a:off x="194074" y="11904392"/>
            <a:ext cx="1293186" cy="215444"/>
          </a:xfrm>
          <a:prstGeom prst="rect">
            <a:avLst/>
          </a:prstGeom>
          <a:solidFill>
            <a:schemeClr val="bg1"/>
          </a:solidFill>
        </p:spPr>
        <p:txBody>
          <a:bodyPr wrap="square" rtlCol="0">
            <a:spAutoFit/>
          </a:bodyPr>
          <a:lstStyle/>
          <a:p>
            <a:r>
              <a:rPr lang="en-US" sz="750" dirty="0">
                <a:latin typeface="Helvetica" panose="020B0604020202020204" pitchFamily="34" charset="0"/>
                <a:cs typeface="Helvetica" panose="020B0604020202020204" pitchFamily="34" charset="0"/>
              </a:rPr>
              <a:t>Percentage of Students</a:t>
            </a:r>
          </a:p>
        </p:txBody>
      </p:sp>
      <p:sp>
        <p:nvSpPr>
          <p:cNvPr id="30" name="TextBox 29">
            <a:extLst>
              <a:ext uri="{FF2B5EF4-FFF2-40B4-BE49-F238E27FC236}">
                <a16:creationId xmlns:a16="http://schemas.microsoft.com/office/drawing/2014/main" id="{2445E5D4-75AA-4E84-B0FB-F945FC51E172}"/>
              </a:ext>
            </a:extLst>
          </p:cNvPr>
          <p:cNvSpPr txBox="1"/>
          <p:nvPr/>
        </p:nvSpPr>
        <p:spPr>
          <a:xfrm>
            <a:off x="2788950" y="10160178"/>
            <a:ext cx="862504" cy="207749"/>
          </a:xfrm>
          <a:prstGeom prst="rect">
            <a:avLst/>
          </a:prstGeom>
          <a:solidFill>
            <a:schemeClr val="bg1"/>
          </a:solidFill>
        </p:spPr>
        <p:txBody>
          <a:bodyPr wrap="square" rtlCol="0">
            <a:spAutoFit/>
          </a:bodyPr>
          <a:lstStyle/>
          <a:p>
            <a:r>
              <a:rPr lang="en-US" sz="750" dirty="0">
                <a:latin typeface="Helvetica" panose="020B0604020202020204" pitchFamily="34" charset="0"/>
                <a:cs typeface="Helvetica" panose="020B0604020202020204" pitchFamily="34" charset="0"/>
              </a:rPr>
              <a:t>Pipeline Stages</a:t>
            </a:r>
          </a:p>
        </p:txBody>
      </p:sp>
      <p:sp>
        <p:nvSpPr>
          <p:cNvPr id="51" name="TextBox 50">
            <a:extLst>
              <a:ext uri="{FF2B5EF4-FFF2-40B4-BE49-F238E27FC236}">
                <a16:creationId xmlns:a16="http://schemas.microsoft.com/office/drawing/2014/main" id="{735E0127-AB04-4A1C-940C-C9902909E8BA}"/>
              </a:ext>
            </a:extLst>
          </p:cNvPr>
          <p:cNvSpPr txBox="1"/>
          <p:nvPr/>
        </p:nvSpPr>
        <p:spPr>
          <a:xfrm>
            <a:off x="2857483" y="13438264"/>
            <a:ext cx="862504" cy="207749"/>
          </a:xfrm>
          <a:prstGeom prst="rect">
            <a:avLst/>
          </a:prstGeom>
          <a:solidFill>
            <a:schemeClr val="bg1"/>
          </a:solidFill>
        </p:spPr>
        <p:txBody>
          <a:bodyPr wrap="square" rtlCol="0">
            <a:spAutoFit/>
          </a:bodyPr>
          <a:lstStyle/>
          <a:p>
            <a:r>
              <a:rPr lang="en-US" sz="750" dirty="0">
                <a:latin typeface="Helvetica" panose="020B0604020202020204" pitchFamily="34" charset="0"/>
                <a:cs typeface="Helvetica" panose="020B0604020202020204" pitchFamily="34" charset="0"/>
              </a:rPr>
              <a:t>Pipeline Stages</a:t>
            </a:r>
          </a:p>
        </p:txBody>
      </p:sp>
      <p:sp>
        <p:nvSpPr>
          <p:cNvPr id="31" name="TextBox 30">
            <a:extLst>
              <a:ext uri="{FF2B5EF4-FFF2-40B4-BE49-F238E27FC236}">
                <a16:creationId xmlns:a16="http://schemas.microsoft.com/office/drawing/2014/main" id="{D8E7D789-2CE4-437A-AFFC-7049DF8EC196}"/>
              </a:ext>
            </a:extLst>
          </p:cNvPr>
          <p:cNvSpPr txBox="1"/>
          <p:nvPr/>
        </p:nvSpPr>
        <p:spPr>
          <a:xfrm>
            <a:off x="989336" y="7294018"/>
            <a:ext cx="2327282" cy="230832"/>
          </a:xfrm>
          <a:prstGeom prst="rect">
            <a:avLst/>
          </a:prstGeom>
          <a:solidFill>
            <a:schemeClr val="bg1"/>
          </a:solidFill>
        </p:spPr>
        <p:txBody>
          <a:bodyPr wrap="square" rtlCol="0">
            <a:spAutoFit/>
          </a:bodyPr>
          <a:lstStyle/>
          <a:p>
            <a:r>
              <a:rPr lang="en-US" sz="900" dirty="0">
                <a:latin typeface="Helvetica" panose="020B0604020202020204" pitchFamily="34" charset="0"/>
                <a:cs typeface="Helvetica" panose="020B0604020202020204" pitchFamily="34" charset="0"/>
              </a:rPr>
              <a:t>The AP Pipeline in Ohio by Subgroup</a:t>
            </a:r>
          </a:p>
        </p:txBody>
      </p:sp>
      <p:sp>
        <p:nvSpPr>
          <p:cNvPr id="52" name="TextBox 51">
            <a:extLst>
              <a:ext uri="{FF2B5EF4-FFF2-40B4-BE49-F238E27FC236}">
                <a16:creationId xmlns:a16="http://schemas.microsoft.com/office/drawing/2014/main" id="{E13B7F97-1B87-4BF7-B95D-DCD6B3D9878C}"/>
              </a:ext>
            </a:extLst>
          </p:cNvPr>
          <p:cNvSpPr txBox="1"/>
          <p:nvPr/>
        </p:nvSpPr>
        <p:spPr>
          <a:xfrm>
            <a:off x="1055297" y="10587151"/>
            <a:ext cx="1925468" cy="230832"/>
          </a:xfrm>
          <a:prstGeom prst="rect">
            <a:avLst/>
          </a:prstGeom>
          <a:solidFill>
            <a:schemeClr val="bg1"/>
          </a:solidFill>
        </p:spPr>
        <p:txBody>
          <a:bodyPr wrap="square" rtlCol="0">
            <a:spAutoFit/>
          </a:bodyPr>
          <a:lstStyle/>
          <a:p>
            <a:r>
              <a:rPr lang="en-US" sz="900" dirty="0">
                <a:latin typeface="Helvetica" panose="020B0604020202020204" pitchFamily="34" charset="0"/>
                <a:cs typeface="Helvetica" panose="020B0604020202020204" pitchFamily="34" charset="0"/>
              </a:rPr>
              <a:t>The AP Pipeline by District Type</a:t>
            </a:r>
          </a:p>
        </p:txBody>
      </p:sp>
      <p:sp>
        <p:nvSpPr>
          <p:cNvPr id="34" name="TextBox 33">
            <a:extLst>
              <a:ext uri="{FF2B5EF4-FFF2-40B4-BE49-F238E27FC236}">
                <a16:creationId xmlns:a16="http://schemas.microsoft.com/office/drawing/2014/main" id="{68DF0BFE-DD03-42E7-9225-4D974AD09082}"/>
              </a:ext>
            </a:extLst>
          </p:cNvPr>
          <p:cNvSpPr txBox="1"/>
          <p:nvPr/>
        </p:nvSpPr>
        <p:spPr>
          <a:xfrm>
            <a:off x="11685263" y="3945471"/>
            <a:ext cx="2064846" cy="215444"/>
          </a:xfrm>
          <a:prstGeom prst="rect">
            <a:avLst/>
          </a:prstGeom>
          <a:solidFill>
            <a:schemeClr val="bg1"/>
          </a:solidFill>
        </p:spPr>
        <p:txBody>
          <a:bodyPr wrap="square" rtlCol="0">
            <a:spAutoFit/>
          </a:bodyPr>
          <a:lstStyle/>
          <a:p>
            <a:pPr algn="r"/>
            <a:r>
              <a:rPr lang="en-US" sz="800" dirty="0">
                <a:latin typeface="Helvetica" panose="020B0604020202020204" pitchFamily="34" charset="0"/>
                <a:cs typeface="Helvetica" panose="020B0604020202020204" pitchFamily="34" charset="0"/>
              </a:rPr>
              <a:t>AP Access for Ready Students by District</a:t>
            </a:r>
          </a:p>
        </p:txBody>
      </p:sp>
      <p:sp>
        <p:nvSpPr>
          <p:cNvPr id="35" name="TextBox 34">
            <a:extLst>
              <a:ext uri="{FF2B5EF4-FFF2-40B4-BE49-F238E27FC236}">
                <a16:creationId xmlns:a16="http://schemas.microsoft.com/office/drawing/2014/main" id="{B3F453FA-DA12-4429-9E9C-692B8F1709CD}"/>
              </a:ext>
            </a:extLst>
          </p:cNvPr>
          <p:cNvSpPr txBox="1"/>
          <p:nvPr/>
        </p:nvSpPr>
        <p:spPr>
          <a:xfrm rot="16200000">
            <a:off x="10771025" y="5254652"/>
            <a:ext cx="1467348" cy="207749"/>
          </a:xfrm>
          <a:prstGeom prst="rect">
            <a:avLst/>
          </a:prstGeom>
          <a:solidFill>
            <a:schemeClr val="bg1"/>
          </a:solidFill>
        </p:spPr>
        <p:txBody>
          <a:bodyPr wrap="square" rtlCol="0">
            <a:spAutoFit/>
          </a:bodyPr>
          <a:lstStyle/>
          <a:p>
            <a:r>
              <a:rPr lang="en-US" sz="700" dirty="0">
                <a:latin typeface="Helvetica" panose="020B0604020202020204" pitchFamily="34" charset="0"/>
                <a:cs typeface="Helvetica" panose="020B0604020202020204" pitchFamily="34" charset="0"/>
              </a:rPr>
              <a:t>Number of Unique AP Exams</a:t>
            </a:r>
          </a:p>
        </p:txBody>
      </p:sp>
      <p:sp>
        <p:nvSpPr>
          <p:cNvPr id="36" name="TextBox 35">
            <a:extLst>
              <a:ext uri="{FF2B5EF4-FFF2-40B4-BE49-F238E27FC236}">
                <a16:creationId xmlns:a16="http://schemas.microsoft.com/office/drawing/2014/main" id="{11A529AA-285B-48AA-9369-8F3C1DF7BA8A}"/>
              </a:ext>
            </a:extLst>
          </p:cNvPr>
          <p:cNvSpPr txBox="1"/>
          <p:nvPr/>
        </p:nvSpPr>
        <p:spPr>
          <a:xfrm>
            <a:off x="12618236" y="6660981"/>
            <a:ext cx="1576782" cy="200055"/>
          </a:xfrm>
          <a:prstGeom prst="rect">
            <a:avLst/>
          </a:prstGeom>
          <a:solidFill>
            <a:schemeClr val="bg1"/>
          </a:solidFill>
        </p:spPr>
        <p:txBody>
          <a:bodyPr wrap="square" rtlCol="0">
            <a:spAutoFit/>
          </a:bodyPr>
          <a:lstStyle/>
          <a:p>
            <a:r>
              <a:rPr lang="en-US" sz="700" dirty="0">
                <a:latin typeface="Helvetica" panose="020B0604020202020204" pitchFamily="34" charset="0"/>
                <a:cs typeface="Helvetica" panose="020B0604020202020204" pitchFamily="34" charset="0"/>
              </a:rPr>
              <a:t>Percentage of AP Ready Students</a:t>
            </a:r>
          </a:p>
        </p:txBody>
      </p:sp>
      <p:sp>
        <p:nvSpPr>
          <p:cNvPr id="39" name="TextBox 38">
            <a:extLst>
              <a:ext uri="{FF2B5EF4-FFF2-40B4-BE49-F238E27FC236}">
                <a16:creationId xmlns:a16="http://schemas.microsoft.com/office/drawing/2014/main" id="{92B89BA0-FF4F-4815-8A76-8775B60D5A23}"/>
              </a:ext>
            </a:extLst>
          </p:cNvPr>
          <p:cNvSpPr txBox="1"/>
          <p:nvPr/>
        </p:nvSpPr>
        <p:spPr>
          <a:xfrm>
            <a:off x="14877495" y="4606082"/>
            <a:ext cx="1134295" cy="192360"/>
          </a:xfrm>
          <a:prstGeom prst="rect">
            <a:avLst/>
          </a:prstGeom>
          <a:solidFill>
            <a:schemeClr val="bg1"/>
          </a:solidFill>
        </p:spPr>
        <p:txBody>
          <a:bodyPr wrap="square" rtlCol="0">
            <a:spAutoFit/>
          </a:bodyPr>
          <a:lstStyle/>
          <a:p>
            <a:r>
              <a:rPr lang="en-US" sz="650" dirty="0">
                <a:latin typeface="Helvetica" panose="020B0604020202020204" pitchFamily="34" charset="0"/>
                <a:cs typeface="Helvetica" panose="020B0604020202020204" pitchFamily="34" charset="0"/>
              </a:rPr>
              <a:t>Total Number of Students</a:t>
            </a:r>
          </a:p>
        </p:txBody>
      </p:sp>
      <p:sp>
        <p:nvSpPr>
          <p:cNvPr id="55" name="TextBox 54">
            <a:extLst>
              <a:ext uri="{FF2B5EF4-FFF2-40B4-BE49-F238E27FC236}">
                <a16:creationId xmlns:a16="http://schemas.microsoft.com/office/drawing/2014/main" id="{E9B9C1AE-0C8D-40B8-82AE-B02D50B637ED}"/>
              </a:ext>
            </a:extLst>
          </p:cNvPr>
          <p:cNvSpPr txBox="1"/>
          <p:nvPr/>
        </p:nvSpPr>
        <p:spPr>
          <a:xfrm>
            <a:off x="14919868" y="5257545"/>
            <a:ext cx="1134295" cy="192360"/>
          </a:xfrm>
          <a:prstGeom prst="rect">
            <a:avLst/>
          </a:prstGeom>
          <a:solidFill>
            <a:schemeClr val="bg1"/>
          </a:solidFill>
        </p:spPr>
        <p:txBody>
          <a:bodyPr wrap="square" rtlCol="0">
            <a:spAutoFit/>
          </a:bodyPr>
          <a:lstStyle/>
          <a:p>
            <a:r>
              <a:rPr lang="en-US" sz="650" dirty="0">
                <a:latin typeface="Helvetica" panose="020B0604020202020204" pitchFamily="34" charset="0"/>
                <a:cs typeface="Helvetica" panose="020B0604020202020204" pitchFamily="34" charset="0"/>
              </a:rPr>
              <a:t>District Type</a:t>
            </a:r>
          </a:p>
        </p:txBody>
      </p:sp>
      <p:sp>
        <p:nvSpPr>
          <p:cNvPr id="56" name="TextBox 55">
            <a:extLst>
              <a:ext uri="{FF2B5EF4-FFF2-40B4-BE49-F238E27FC236}">
                <a16:creationId xmlns:a16="http://schemas.microsoft.com/office/drawing/2014/main" id="{6370D271-B8BA-4587-B641-491AACB7EBD6}"/>
              </a:ext>
            </a:extLst>
          </p:cNvPr>
          <p:cNvSpPr txBox="1"/>
          <p:nvPr/>
        </p:nvSpPr>
        <p:spPr>
          <a:xfrm>
            <a:off x="11633728" y="7294834"/>
            <a:ext cx="3582256" cy="215444"/>
          </a:xfrm>
          <a:prstGeom prst="rect">
            <a:avLst/>
          </a:prstGeom>
          <a:solidFill>
            <a:schemeClr val="bg1"/>
          </a:solidFill>
        </p:spPr>
        <p:txBody>
          <a:bodyPr wrap="square" rtlCol="0">
            <a:spAutoFit/>
          </a:bodyPr>
          <a:lstStyle/>
          <a:p>
            <a:pPr algn="r"/>
            <a:r>
              <a:rPr lang="en-US" sz="800" dirty="0">
                <a:latin typeface="Helvetica" panose="020B0604020202020204" pitchFamily="34" charset="0"/>
                <a:cs typeface="Helvetica" panose="020B0604020202020204" pitchFamily="34" charset="0"/>
              </a:rPr>
              <a:t>Economically Disadvantaged Students That Took an AP Exam by School</a:t>
            </a:r>
          </a:p>
        </p:txBody>
      </p:sp>
      <p:sp>
        <p:nvSpPr>
          <p:cNvPr id="57" name="TextBox 56">
            <a:extLst>
              <a:ext uri="{FF2B5EF4-FFF2-40B4-BE49-F238E27FC236}">
                <a16:creationId xmlns:a16="http://schemas.microsoft.com/office/drawing/2014/main" id="{3757BF7E-2C6C-414F-86AB-DBC2A00DA899}"/>
              </a:ext>
            </a:extLst>
          </p:cNvPr>
          <p:cNvSpPr txBox="1"/>
          <p:nvPr/>
        </p:nvSpPr>
        <p:spPr>
          <a:xfrm rot="16200000">
            <a:off x="10442573" y="8675780"/>
            <a:ext cx="2236516" cy="200055"/>
          </a:xfrm>
          <a:prstGeom prst="rect">
            <a:avLst/>
          </a:prstGeom>
          <a:solidFill>
            <a:schemeClr val="bg1"/>
          </a:solidFill>
        </p:spPr>
        <p:txBody>
          <a:bodyPr wrap="square" rtlCol="0">
            <a:spAutoFit/>
          </a:bodyPr>
          <a:lstStyle/>
          <a:p>
            <a:r>
              <a:rPr lang="en-US" sz="700" dirty="0">
                <a:latin typeface="Helvetica" panose="020B0604020202020204" pitchFamily="34" charset="0"/>
                <a:cs typeface="Helvetica" panose="020B0604020202020204" pitchFamily="34" charset="0"/>
              </a:rPr>
              <a:t>Percentage of ED Students That Took an AP Exam</a:t>
            </a:r>
          </a:p>
        </p:txBody>
      </p:sp>
      <p:sp>
        <p:nvSpPr>
          <p:cNvPr id="58" name="TextBox 57">
            <a:extLst>
              <a:ext uri="{FF2B5EF4-FFF2-40B4-BE49-F238E27FC236}">
                <a16:creationId xmlns:a16="http://schemas.microsoft.com/office/drawing/2014/main" id="{61B285E3-163B-4160-AFB5-8694A501B1A4}"/>
              </a:ext>
            </a:extLst>
          </p:cNvPr>
          <p:cNvSpPr txBox="1"/>
          <p:nvPr/>
        </p:nvSpPr>
        <p:spPr>
          <a:xfrm>
            <a:off x="12493342" y="10010321"/>
            <a:ext cx="1783754" cy="200055"/>
          </a:xfrm>
          <a:prstGeom prst="rect">
            <a:avLst/>
          </a:prstGeom>
          <a:solidFill>
            <a:schemeClr val="bg1"/>
          </a:solidFill>
        </p:spPr>
        <p:txBody>
          <a:bodyPr wrap="square" rtlCol="0">
            <a:spAutoFit/>
          </a:bodyPr>
          <a:lstStyle/>
          <a:p>
            <a:r>
              <a:rPr lang="en-US" sz="700" dirty="0">
                <a:latin typeface="Helvetica" panose="020B0604020202020204" pitchFamily="34" charset="0"/>
                <a:cs typeface="Helvetica" panose="020B0604020202020204" pitchFamily="34" charset="0"/>
              </a:rPr>
              <a:t>Percentage of ED AP Ready Students</a:t>
            </a:r>
          </a:p>
        </p:txBody>
      </p:sp>
      <p:sp>
        <p:nvSpPr>
          <p:cNvPr id="59" name="TextBox 58">
            <a:extLst>
              <a:ext uri="{FF2B5EF4-FFF2-40B4-BE49-F238E27FC236}">
                <a16:creationId xmlns:a16="http://schemas.microsoft.com/office/drawing/2014/main" id="{C03EC15A-B116-49A5-B27F-8A86F7409CC3}"/>
              </a:ext>
            </a:extLst>
          </p:cNvPr>
          <p:cNvSpPr txBox="1"/>
          <p:nvPr/>
        </p:nvSpPr>
        <p:spPr>
          <a:xfrm>
            <a:off x="11595701" y="10589966"/>
            <a:ext cx="2719365" cy="215444"/>
          </a:xfrm>
          <a:prstGeom prst="rect">
            <a:avLst/>
          </a:prstGeom>
          <a:solidFill>
            <a:schemeClr val="bg1"/>
          </a:solidFill>
        </p:spPr>
        <p:txBody>
          <a:bodyPr wrap="square" rtlCol="0">
            <a:spAutoFit/>
          </a:bodyPr>
          <a:lstStyle/>
          <a:p>
            <a:pPr algn="r"/>
            <a:r>
              <a:rPr lang="en-US" sz="800" dirty="0">
                <a:latin typeface="Helvetica" panose="020B0604020202020204" pitchFamily="34" charset="0"/>
                <a:cs typeface="Helvetica" panose="020B0604020202020204" pitchFamily="34" charset="0"/>
              </a:rPr>
              <a:t>Non-White Students That Took an AP Exam by School</a:t>
            </a:r>
          </a:p>
        </p:txBody>
      </p:sp>
      <p:sp>
        <p:nvSpPr>
          <p:cNvPr id="60" name="TextBox 59">
            <a:extLst>
              <a:ext uri="{FF2B5EF4-FFF2-40B4-BE49-F238E27FC236}">
                <a16:creationId xmlns:a16="http://schemas.microsoft.com/office/drawing/2014/main" id="{44F06FCC-0E38-4669-8662-0993288F24C4}"/>
              </a:ext>
            </a:extLst>
          </p:cNvPr>
          <p:cNvSpPr txBox="1"/>
          <p:nvPr/>
        </p:nvSpPr>
        <p:spPr>
          <a:xfrm rot="16200000">
            <a:off x="10388064" y="11944754"/>
            <a:ext cx="2236516" cy="200055"/>
          </a:xfrm>
          <a:prstGeom prst="rect">
            <a:avLst/>
          </a:prstGeom>
          <a:solidFill>
            <a:schemeClr val="bg1"/>
          </a:solidFill>
        </p:spPr>
        <p:txBody>
          <a:bodyPr wrap="square" rtlCol="0">
            <a:spAutoFit/>
          </a:bodyPr>
          <a:lstStyle/>
          <a:p>
            <a:r>
              <a:rPr lang="en-US" sz="700" dirty="0">
                <a:latin typeface="Helvetica" panose="020B0604020202020204" pitchFamily="34" charset="0"/>
                <a:cs typeface="Helvetica" panose="020B0604020202020204" pitchFamily="34" charset="0"/>
              </a:rPr>
              <a:t>Percentage of NW Students That Took an AP Exam</a:t>
            </a:r>
          </a:p>
        </p:txBody>
      </p:sp>
      <p:sp>
        <p:nvSpPr>
          <p:cNvPr id="61" name="TextBox 60">
            <a:extLst>
              <a:ext uri="{FF2B5EF4-FFF2-40B4-BE49-F238E27FC236}">
                <a16:creationId xmlns:a16="http://schemas.microsoft.com/office/drawing/2014/main" id="{07E10D12-A794-49C9-98DC-B0B8AD130DC5}"/>
              </a:ext>
            </a:extLst>
          </p:cNvPr>
          <p:cNvSpPr txBox="1"/>
          <p:nvPr/>
        </p:nvSpPr>
        <p:spPr>
          <a:xfrm>
            <a:off x="12317899" y="13296731"/>
            <a:ext cx="1783754" cy="200055"/>
          </a:xfrm>
          <a:prstGeom prst="rect">
            <a:avLst/>
          </a:prstGeom>
          <a:solidFill>
            <a:schemeClr val="bg1"/>
          </a:solidFill>
        </p:spPr>
        <p:txBody>
          <a:bodyPr wrap="square" rtlCol="0">
            <a:spAutoFit/>
          </a:bodyPr>
          <a:lstStyle/>
          <a:p>
            <a:r>
              <a:rPr lang="en-US" sz="700" dirty="0">
                <a:latin typeface="Helvetica" panose="020B0604020202020204" pitchFamily="34" charset="0"/>
                <a:cs typeface="Helvetica" panose="020B0604020202020204" pitchFamily="34" charset="0"/>
              </a:rPr>
              <a:t>Percentage of NW AP Ready Students</a:t>
            </a:r>
          </a:p>
        </p:txBody>
      </p:sp>
      <p:sp>
        <p:nvSpPr>
          <p:cNvPr id="62" name="TextBox 61">
            <a:extLst>
              <a:ext uri="{FF2B5EF4-FFF2-40B4-BE49-F238E27FC236}">
                <a16:creationId xmlns:a16="http://schemas.microsoft.com/office/drawing/2014/main" id="{03A600D8-E302-4835-B20C-944DA8BE302E}"/>
              </a:ext>
            </a:extLst>
          </p:cNvPr>
          <p:cNvSpPr txBox="1"/>
          <p:nvPr/>
        </p:nvSpPr>
        <p:spPr>
          <a:xfrm>
            <a:off x="14707113" y="11145254"/>
            <a:ext cx="1332039" cy="192360"/>
          </a:xfrm>
          <a:prstGeom prst="rect">
            <a:avLst/>
          </a:prstGeom>
          <a:solidFill>
            <a:schemeClr val="bg1"/>
          </a:solidFill>
        </p:spPr>
        <p:txBody>
          <a:bodyPr wrap="square" rtlCol="0">
            <a:spAutoFit/>
          </a:bodyPr>
          <a:lstStyle/>
          <a:p>
            <a:r>
              <a:rPr lang="en-US" sz="650" dirty="0">
                <a:latin typeface="Helvetica" panose="020B0604020202020204" pitchFamily="34" charset="0"/>
                <a:cs typeface="Helvetica" panose="020B0604020202020204" pitchFamily="34" charset="0"/>
              </a:rPr>
              <a:t>Total Number of NW Students</a:t>
            </a:r>
          </a:p>
        </p:txBody>
      </p:sp>
      <p:sp>
        <p:nvSpPr>
          <p:cNvPr id="65" name="TextBox 64">
            <a:extLst>
              <a:ext uri="{FF2B5EF4-FFF2-40B4-BE49-F238E27FC236}">
                <a16:creationId xmlns:a16="http://schemas.microsoft.com/office/drawing/2014/main" id="{97EAEDCD-9D15-4B7D-B189-BDF68C868B55}"/>
              </a:ext>
            </a:extLst>
          </p:cNvPr>
          <p:cNvSpPr txBox="1"/>
          <p:nvPr/>
        </p:nvSpPr>
        <p:spPr>
          <a:xfrm>
            <a:off x="14784497" y="7737971"/>
            <a:ext cx="1282668" cy="192360"/>
          </a:xfrm>
          <a:prstGeom prst="rect">
            <a:avLst/>
          </a:prstGeom>
          <a:solidFill>
            <a:schemeClr val="bg1"/>
          </a:solidFill>
        </p:spPr>
        <p:txBody>
          <a:bodyPr wrap="square" rtlCol="0">
            <a:spAutoFit/>
          </a:bodyPr>
          <a:lstStyle/>
          <a:p>
            <a:r>
              <a:rPr lang="en-US" sz="650" dirty="0">
                <a:latin typeface="Helvetica" panose="020B0604020202020204" pitchFamily="34" charset="0"/>
                <a:cs typeface="Helvetica" panose="020B0604020202020204" pitchFamily="34" charset="0"/>
              </a:rPr>
              <a:t>Total Number of ED Students</a:t>
            </a:r>
          </a:p>
        </p:txBody>
      </p:sp>
      <p:sp>
        <p:nvSpPr>
          <p:cNvPr id="66" name="TextBox 65">
            <a:extLst>
              <a:ext uri="{FF2B5EF4-FFF2-40B4-BE49-F238E27FC236}">
                <a16:creationId xmlns:a16="http://schemas.microsoft.com/office/drawing/2014/main" id="{FAA84ED3-5DFD-4EA8-B729-95BB9C73D64F}"/>
              </a:ext>
            </a:extLst>
          </p:cNvPr>
          <p:cNvSpPr txBox="1"/>
          <p:nvPr/>
        </p:nvSpPr>
        <p:spPr>
          <a:xfrm>
            <a:off x="14726621" y="11990630"/>
            <a:ext cx="1134295" cy="192360"/>
          </a:xfrm>
          <a:prstGeom prst="rect">
            <a:avLst/>
          </a:prstGeom>
          <a:solidFill>
            <a:schemeClr val="bg1"/>
          </a:solidFill>
        </p:spPr>
        <p:txBody>
          <a:bodyPr wrap="square" rtlCol="0">
            <a:spAutoFit/>
          </a:bodyPr>
          <a:lstStyle/>
          <a:p>
            <a:r>
              <a:rPr lang="en-US" sz="650" dirty="0">
                <a:latin typeface="Helvetica" panose="020B0604020202020204" pitchFamily="34" charset="0"/>
                <a:cs typeface="Helvetica" panose="020B0604020202020204" pitchFamily="34" charset="0"/>
              </a:rPr>
              <a:t>District Type</a:t>
            </a:r>
          </a:p>
        </p:txBody>
      </p:sp>
      <p:sp>
        <p:nvSpPr>
          <p:cNvPr id="67" name="TextBox 66">
            <a:extLst>
              <a:ext uri="{FF2B5EF4-FFF2-40B4-BE49-F238E27FC236}">
                <a16:creationId xmlns:a16="http://schemas.microsoft.com/office/drawing/2014/main" id="{5CAE84DA-6990-4561-B2BB-3FED49005C29}"/>
              </a:ext>
            </a:extLst>
          </p:cNvPr>
          <p:cNvSpPr txBox="1"/>
          <p:nvPr/>
        </p:nvSpPr>
        <p:spPr>
          <a:xfrm>
            <a:off x="14825559" y="8829199"/>
            <a:ext cx="1134295" cy="192360"/>
          </a:xfrm>
          <a:prstGeom prst="rect">
            <a:avLst/>
          </a:prstGeom>
          <a:solidFill>
            <a:schemeClr val="bg1"/>
          </a:solidFill>
        </p:spPr>
        <p:txBody>
          <a:bodyPr wrap="square" rtlCol="0">
            <a:spAutoFit/>
          </a:bodyPr>
          <a:lstStyle/>
          <a:p>
            <a:r>
              <a:rPr lang="en-US" sz="650" dirty="0">
                <a:latin typeface="Helvetica" panose="020B0604020202020204" pitchFamily="34" charset="0"/>
                <a:cs typeface="Helvetica" panose="020B0604020202020204" pitchFamily="34" charset="0"/>
              </a:rPr>
              <a:t>District Type</a:t>
            </a:r>
          </a:p>
        </p:txBody>
      </p:sp>
      <p:pic>
        <p:nvPicPr>
          <p:cNvPr id="8" name="Picture 7">
            <a:extLst>
              <a:ext uri="{FF2B5EF4-FFF2-40B4-BE49-F238E27FC236}">
                <a16:creationId xmlns:a16="http://schemas.microsoft.com/office/drawing/2014/main" id="{2AF36BEE-0EED-4CB7-AAC0-34DDF1203DA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021654" y="1095113"/>
            <a:ext cx="2231490" cy="1312641"/>
          </a:xfrm>
          <a:prstGeom prst="rect">
            <a:avLst/>
          </a:prstGeom>
        </p:spPr>
      </p:pic>
      <p:sp>
        <p:nvSpPr>
          <p:cNvPr id="10" name="TextBox 9">
            <a:extLst>
              <a:ext uri="{FF2B5EF4-FFF2-40B4-BE49-F238E27FC236}">
                <a16:creationId xmlns:a16="http://schemas.microsoft.com/office/drawing/2014/main" id="{346CC633-A4B8-4249-85D2-6A639F67C134}"/>
              </a:ext>
            </a:extLst>
          </p:cNvPr>
          <p:cNvSpPr txBox="1"/>
          <p:nvPr/>
        </p:nvSpPr>
        <p:spPr>
          <a:xfrm>
            <a:off x="16382999" y="13266210"/>
            <a:ext cx="4665661" cy="1231106"/>
          </a:xfrm>
          <a:prstGeom prst="rect">
            <a:avLst/>
          </a:prstGeom>
          <a:noFill/>
        </p:spPr>
        <p:txBody>
          <a:bodyPr wrap="square" rtlCol="0">
            <a:spAutoFit/>
          </a:bodyPr>
          <a:lstStyle/>
          <a:p>
            <a:r>
              <a:rPr lang="en-US" sz="1400" u="sng" dirty="0">
                <a:latin typeface="Helvetica" panose="020B0604020202020204" pitchFamily="34" charset="0"/>
                <a:cs typeface="Helvetica" panose="020B0604020202020204" pitchFamily="34" charset="0"/>
              </a:rPr>
              <a:t>Acknowledgements</a:t>
            </a:r>
            <a:r>
              <a:rPr lang="en-US" sz="1200" u="sng" dirty="0">
                <a:latin typeface="Helvetica" panose="020B0604020202020204" pitchFamily="34" charset="0"/>
                <a:cs typeface="Helvetica" panose="020B0604020202020204" pitchFamily="34" charset="0"/>
              </a:rPr>
              <a:t>:</a:t>
            </a:r>
            <a:endParaRPr lang="en-US" sz="1200" dirty="0">
              <a:latin typeface="Helvetica" panose="020B0604020202020204" pitchFamily="34" charset="0"/>
              <a:cs typeface="Helvetica" panose="020B0604020202020204" pitchFamily="34" charset="0"/>
            </a:endParaRPr>
          </a:p>
          <a:p>
            <a:r>
              <a:rPr lang="en-US" sz="1200" dirty="0">
                <a:latin typeface="Helvetica" panose="020B0604020202020204" pitchFamily="34" charset="0"/>
                <a:cs typeface="Helvetica" panose="020B0604020202020204" pitchFamily="34" charset="0"/>
              </a:rPr>
              <a:t>Special thanks to the Ohio Education Research Center and the  Ohio Department of Education for all of the support during this summer internship program. I would like to specifically thank </a:t>
            </a:r>
          </a:p>
          <a:p>
            <a:r>
              <a:rPr lang="en-US" sz="1200" dirty="0">
                <a:latin typeface="Helvetica" panose="020B0604020202020204" pitchFamily="34" charset="0"/>
                <a:cs typeface="Helvetica" panose="020B0604020202020204" pitchFamily="34" charset="0"/>
              </a:rPr>
              <a:t>Dr. Josh Hawley for facilitating the program and Eben Dowell for being so helpful throughout my project. </a:t>
            </a:r>
          </a:p>
        </p:txBody>
      </p:sp>
      <p:sp>
        <p:nvSpPr>
          <p:cNvPr id="23" name="TextBox 22">
            <a:extLst>
              <a:ext uri="{FF2B5EF4-FFF2-40B4-BE49-F238E27FC236}">
                <a16:creationId xmlns:a16="http://schemas.microsoft.com/office/drawing/2014/main" id="{39E432D1-0103-4240-AD6A-D26A84B634FD}"/>
              </a:ext>
            </a:extLst>
          </p:cNvPr>
          <p:cNvSpPr txBox="1"/>
          <p:nvPr/>
        </p:nvSpPr>
        <p:spPr>
          <a:xfrm>
            <a:off x="16385260" y="12350931"/>
            <a:ext cx="4610099" cy="615553"/>
          </a:xfrm>
          <a:prstGeom prst="rect">
            <a:avLst/>
          </a:prstGeom>
          <a:noFill/>
        </p:spPr>
        <p:txBody>
          <a:bodyPr wrap="square" rtlCol="0">
            <a:spAutoFit/>
          </a:bodyPr>
          <a:lstStyle/>
          <a:p>
            <a:r>
              <a:rPr lang="en-US" sz="1400" u="sng" dirty="0">
                <a:latin typeface="Helvetica" panose="020B0604020202020204" pitchFamily="34" charset="0"/>
                <a:cs typeface="Helvetica" panose="020B0604020202020204" pitchFamily="34" charset="0"/>
              </a:rPr>
              <a:t>Bibliography</a:t>
            </a:r>
          </a:p>
          <a:p>
            <a:r>
              <a:rPr lang="en-US" sz="1000" dirty="0">
                <a:latin typeface="Helvetica" panose="020B0604020202020204" pitchFamily="34" charset="0"/>
                <a:cs typeface="Helvetica" panose="020B0604020202020204" pitchFamily="34" charset="0"/>
              </a:rPr>
              <a:t>ODE 2018 Graduation Cohort and AP Data</a:t>
            </a:r>
          </a:p>
          <a:p>
            <a:r>
              <a:rPr lang="en-US" sz="1000" dirty="0">
                <a:latin typeface="Helvetica" panose="020B0604020202020204" pitchFamily="34" charset="0"/>
                <a:cs typeface="Helvetica" panose="020B0604020202020204" pitchFamily="34" charset="0"/>
              </a:rPr>
              <a:t>ODHE College Tuition Costs Data-from website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1963</TotalTime>
  <Words>291</Words>
  <Application>Microsoft Office PowerPoint</Application>
  <PresentationFormat>Custom</PresentationFormat>
  <Paragraphs>82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 Unicode MS</vt:lpstr>
      <vt:lpstr>Arial</vt:lpstr>
      <vt:lpstr>Calibri</vt:lpstr>
      <vt:lpstr>Helvetica</vt:lpstr>
      <vt:lpstr>Microsoft Sans Serif</vt:lpstr>
      <vt:lpstr>Office Theme</vt:lpstr>
      <vt:lpstr>AP Access and Equity in Ohio Schools: An Exploratory Analysis Maddie Dewhirst, John Glenn College of Public Affairs, The Ohio State University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Research Study Presenter name, Associates and Collaborators</dc:title>
  <dc:creator>Sunny Munn</dc:creator>
  <cp:lastModifiedBy>Dewhirst, Madeleine</cp:lastModifiedBy>
  <cp:revision>131</cp:revision>
  <cp:lastPrinted>2019-07-31T12:38:58Z</cp:lastPrinted>
  <dcterms:created xsi:type="dcterms:W3CDTF">2013-07-30T10:24:34Z</dcterms:created>
  <dcterms:modified xsi:type="dcterms:W3CDTF">2019-08-01T17:39:04Z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2013-07-30T00:00:00Z</vt:filetime>
  </property>
  <property fmtid="{D5CDD505-2E9C-101B-9397-08002B2CF9AE}" pid="3" name="LastSaved">
    <vt:filetime>2013-07-30T00:00:00Z</vt:filetime>
  </property>
</Properties>
</file>