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945600" cy="16459200"/>
  <p:notesSz cx="20104100" cy="15087600"/>
  <p:defaultTextStyle>
    <a:defPPr>
      <a:defRPr lang="en-US"/>
    </a:defPPr>
    <a:lvl1pPr marL="0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8942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7885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6827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5769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94712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93654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92597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91539" algn="l" defTabSz="49894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0000"/>
    <a:srgbClr val="77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2712" y="96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45920" y="5102352"/>
            <a:ext cx="18653761" cy="9464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291840" y="9217152"/>
            <a:ext cx="153619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235" y="1493955"/>
            <a:ext cx="20373127" cy="1031051"/>
          </a:xfrm>
        </p:spPr>
        <p:txBody>
          <a:bodyPr lIns="0" tIns="0" rIns="0" bIns="0"/>
          <a:lstStyle>
            <a:lvl1pPr>
              <a:defRPr sz="670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235" y="1493955"/>
            <a:ext cx="20373127" cy="1031051"/>
          </a:xfrm>
        </p:spPr>
        <p:txBody>
          <a:bodyPr lIns="0" tIns="0" rIns="0" bIns="0"/>
          <a:lstStyle>
            <a:lvl1pPr>
              <a:defRPr sz="670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97280" y="3785616"/>
            <a:ext cx="95463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1301983" y="3785616"/>
            <a:ext cx="95463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235" y="1493955"/>
            <a:ext cx="20373127" cy="1031051"/>
          </a:xfrm>
        </p:spPr>
        <p:txBody>
          <a:bodyPr lIns="0" tIns="0" rIns="0" bIns="0"/>
          <a:lstStyle>
            <a:lvl1pPr>
              <a:defRPr sz="670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235" y="1493955"/>
            <a:ext cx="20373127" cy="9464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5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97280" y="3785616"/>
            <a:ext cx="197510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461504" y="15307056"/>
            <a:ext cx="702259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97281" y="15307056"/>
            <a:ext cx="504748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800834" y="15307056"/>
            <a:ext cx="504748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98942">
        <a:defRPr>
          <a:latin typeface="+mn-lt"/>
          <a:ea typeface="+mn-ea"/>
          <a:cs typeface="+mn-cs"/>
        </a:defRPr>
      </a:lvl2pPr>
      <a:lvl3pPr marL="997885">
        <a:defRPr>
          <a:latin typeface="+mn-lt"/>
          <a:ea typeface="+mn-ea"/>
          <a:cs typeface="+mn-cs"/>
        </a:defRPr>
      </a:lvl3pPr>
      <a:lvl4pPr marL="1496827">
        <a:defRPr>
          <a:latin typeface="+mn-lt"/>
          <a:ea typeface="+mn-ea"/>
          <a:cs typeface="+mn-cs"/>
        </a:defRPr>
      </a:lvl4pPr>
      <a:lvl5pPr marL="1995769">
        <a:defRPr>
          <a:latin typeface="+mn-lt"/>
          <a:ea typeface="+mn-ea"/>
          <a:cs typeface="+mn-cs"/>
        </a:defRPr>
      </a:lvl5pPr>
      <a:lvl6pPr marL="2494712">
        <a:defRPr>
          <a:latin typeface="+mn-lt"/>
          <a:ea typeface="+mn-ea"/>
          <a:cs typeface="+mn-cs"/>
        </a:defRPr>
      </a:lvl6pPr>
      <a:lvl7pPr marL="2993654">
        <a:defRPr>
          <a:latin typeface="+mn-lt"/>
          <a:ea typeface="+mn-ea"/>
          <a:cs typeface="+mn-cs"/>
        </a:defRPr>
      </a:lvl7pPr>
      <a:lvl8pPr marL="3492597">
        <a:defRPr>
          <a:latin typeface="+mn-lt"/>
          <a:ea typeface="+mn-ea"/>
          <a:cs typeface="+mn-cs"/>
        </a:defRPr>
      </a:lvl8pPr>
      <a:lvl9pPr marL="399153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98942">
        <a:defRPr>
          <a:latin typeface="+mn-lt"/>
          <a:ea typeface="+mn-ea"/>
          <a:cs typeface="+mn-cs"/>
        </a:defRPr>
      </a:lvl2pPr>
      <a:lvl3pPr marL="997885">
        <a:defRPr>
          <a:latin typeface="+mn-lt"/>
          <a:ea typeface="+mn-ea"/>
          <a:cs typeface="+mn-cs"/>
        </a:defRPr>
      </a:lvl3pPr>
      <a:lvl4pPr marL="1496827">
        <a:defRPr>
          <a:latin typeface="+mn-lt"/>
          <a:ea typeface="+mn-ea"/>
          <a:cs typeface="+mn-cs"/>
        </a:defRPr>
      </a:lvl4pPr>
      <a:lvl5pPr marL="1995769">
        <a:defRPr>
          <a:latin typeface="+mn-lt"/>
          <a:ea typeface="+mn-ea"/>
          <a:cs typeface="+mn-cs"/>
        </a:defRPr>
      </a:lvl5pPr>
      <a:lvl6pPr marL="2494712">
        <a:defRPr>
          <a:latin typeface="+mn-lt"/>
          <a:ea typeface="+mn-ea"/>
          <a:cs typeface="+mn-cs"/>
        </a:defRPr>
      </a:lvl6pPr>
      <a:lvl7pPr marL="2993654">
        <a:defRPr>
          <a:latin typeface="+mn-lt"/>
          <a:ea typeface="+mn-ea"/>
          <a:cs typeface="+mn-cs"/>
        </a:defRPr>
      </a:lvl7pPr>
      <a:lvl8pPr marL="3492597">
        <a:defRPr>
          <a:latin typeface="+mn-lt"/>
          <a:ea typeface="+mn-ea"/>
          <a:cs typeface="+mn-cs"/>
        </a:defRPr>
      </a:lvl8pPr>
      <a:lvl9pPr marL="399153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-9296400" y="-1183253"/>
            <a:ext cx="21945600" cy="16459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374650" y="381000"/>
            <a:ext cx="21189950" cy="14325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bject 6"/>
          <p:cNvSpPr/>
          <p:nvPr/>
        </p:nvSpPr>
        <p:spPr>
          <a:xfrm>
            <a:off x="381000" y="14478000"/>
            <a:ext cx="21183600" cy="1550272"/>
          </a:xfrm>
          <a:custGeom>
            <a:avLst/>
            <a:gdLst/>
            <a:ahLst/>
            <a:cxnLst/>
            <a:rect l="l" t="t" r="r" b="b"/>
            <a:pathLst>
              <a:path w="19435127" h="1550272">
                <a:moveTo>
                  <a:pt x="0" y="1550272"/>
                </a:moveTo>
                <a:lnTo>
                  <a:pt x="19435127" y="1550272"/>
                </a:lnTo>
                <a:lnTo>
                  <a:pt x="19435127" y="0"/>
                </a:lnTo>
                <a:lnTo>
                  <a:pt x="0" y="0"/>
                </a:lnTo>
                <a:lnTo>
                  <a:pt x="0" y="1550272"/>
                </a:lnTo>
                <a:close/>
              </a:path>
            </a:pathLst>
          </a:custGeom>
          <a:solidFill>
            <a:srgbClr val="414042"/>
          </a:solidFill>
          <a:effectLst/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56868" y="609600"/>
            <a:ext cx="16931532" cy="24468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lang="en-US" spc="-169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Co-Enrollment in Workforce Programs: 	  An Exploratory Study</a:t>
            </a:r>
            <a:br>
              <a:rPr lang="en-US" spc="-169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500" b="0" spc="-87" dirty="0" smtClean="0"/>
              <a:t>James </a:t>
            </a:r>
            <a:r>
              <a:rPr lang="en-US" sz="2500" b="0" spc="-87" dirty="0" smtClean="0"/>
              <a:t>Schiering</a:t>
            </a:r>
            <a:r>
              <a:rPr sz="2500" b="0" spc="-11" dirty="0" smtClean="0"/>
              <a:t>,</a:t>
            </a:r>
            <a:r>
              <a:rPr sz="2500" b="0" spc="-5" dirty="0" smtClean="0"/>
              <a:t> </a:t>
            </a:r>
            <a:r>
              <a:rPr lang="en-US" sz="2500" b="0" spc="-49" dirty="0" smtClean="0"/>
              <a:t>Daniel Rizo-Patron, Ohio Department of Jobs and Family Services</a:t>
            </a:r>
            <a:endParaRPr sz="2500" dirty="0"/>
          </a:p>
        </p:txBody>
      </p:sp>
      <p:sp>
        <p:nvSpPr>
          <p:cNvPr id="3" name="object 3"/>
          <p:cNvSpPr txBox="1"/>
          <p:nvPr/>
        </p:nvSpPr>
        <p:spPr>
          <a:xfrm>
            <a:off x="786236" y="3505200"/>
            <a:ext cx="4471564" cy="15542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sz="1700" b="1" spc="-5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700" b="1" spc="-33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700" b="1" spc="-27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1700" b="1" spc="-49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1700" b="1" spc="-1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1700" b="1" spc="-27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DUC</a:t>
            </a:r>
            <a:r>
              <a:rPr sz="1700" b="1" spc="-22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1700" b="1" spc="-5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700" b="1" spc="-1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17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results in this document come from the OLDA data and include the datasets: ABLE, Vocational Rehabilitation (VR), PIRL, and RAPIDS. Using this data I have analyzed the levels of Co-Enrollment between the programs along with variables such as Gender and Race.</a:t>
            </a:r>
          </a:p>
        </p:txBody>
      </p:sp>
      <p:sp>
        <p:nvSpPr>
          <p:cNvPr id="7" name="object 7"/>
          <p:cNvSpPr/>
          <p:nvPr/>
        </p:nvSpPr>
        <p:spPr>
          <a:xfrm>
            <a:off x="11315699" y="3962400"/>
            <a:ext cx="4572000" cy="3200400"/>
          </a:xfrm>
          <a:custGeom>
            <a:avLst/>
            <a:gdLst/>
            <a:ahLst/>
            <a:cxnLst/>
            <a:rect l="l" t="t" r="r" b="b"/>
            <a:pathLst>
              <a:path w="4188354" h="2855934">
                <a:moveTo>
                  <a:pt x="0" y="2855934"/>
                </a:moveTo>
                <a:lnTo>
                  <a:pt x="4188354" y="2855934"/>
                </a:lnTo>
                <a:lnTo>
                  <a:pt x="4188354" y="0"/>
                </a:lnTo>
                <a:lnTo>
                  <a:pt x="0" y="0"/>
                </a:lnTo>
                <a:lnTo>
                  <a:pt x="0" y="285593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573500" y="3845947"/>
            <a:ext cx="4572000" cy="3886200"/>
          </a:xfrm>
          <a:custGeom>
            <a:avLst/>
            <a:gdLst/>
            <a:ahLst/>
            <a:cxnLst/>
            <a:rect l="l" t="t" r="r" b="b"/>
            <a:pathLst>
              <a:path w="4188354" h="3484187">
                <a:moveTo>
                  <a:pt x="0" y="3484187"/>
                </a:moveTo>
                <a:lnTo>
                  <a:pt x="4188354" y="3484187"/>
                </a:lnTo>
                <a:lnTo>
                  <a:pt x="4188354" y="0"/>
                </a:lnTo>
                <a:lnTo>
                  <a:pt x="0" y="0"/>
                </a:lnTo>
                <a:lnTo>
                  <a:pt x="0" y="348418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0099" y="11201400"/>
            <a:ext cx="2171700" cy="2057400"/>
          </a:xfrm>
          <a:custGeom>
            <a:avLst/>
            <a:gdLst/>
            <a:ahLst/>
            <a:cxnLst/>
            <a:rect l="l" t="t" r="r" b="b"/>
            <a:pathLst>
              <a:path w="1989468" h="1566269">
                <a:moveTo>
                  <a:pt x="0" y="1566269"/>
                </a:moveTo>
                <a:lnTo>
                  <a:pt x="1989468" y="1566269"/>
                </a:lnTo>
                <a:lnTo>
                  <a:pt x="1989468" y="0"/>
                </a:lnTo>
                <a:lnTo>
                  <a:pt x="0" y="0"/>
                </a:lnTo>
                <a:lnTo>
                  <a:pt x="0" y="156626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00399" y="11201400"/>
            <a:ext cx="2171700" cy="2057400"/>
          </a:xfrm>
          <a:custGeom>
            <a:avLst/>
            <a:gdLst/>
            <a:ahLst/>
            <a:cxnLst/>
            <a:rect l="l" t="t" r="r" b="b"/>
            <a:pathLst>
              <a:path w="1989468" h="1566269">
                <a:moveTo>
                  <a:pt x="0" y="1566269"/>
                </a:moveTo>
                <a:lnTo>
                  <a:pt x="1989468" y="1566269"/>
                </a:lnTo>
                <a:lnTo>
                  <a:pt x="1989468" y="0"/>
                </a:lnTo>
                <a:lnTo>
                  <a:pt x="0" y="0"/>
                </a:lnTo>
                <a:lnTo>
                  <a:pt x="0" y="156626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86236" y="13335000"/>
            <a:ext cx="1704126" cy="8876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 marR="6930" algn="ctr">
              <a:lnSpc>
                <a:spcPct val="103099"/>
              </a:lnSpc>
            </a:pPr>
            <a:r>
              <a:rPr lang="en-US" sz="1400" spc="11" dirty="0" smtClean="0">
                <a:latin typeface="Arial"/>
                <a:cs typeface="Arial"/>
              </a:rPr>
              <a:t>Overall</a:t>
            </a:r>
          </a:p>
          <a:p>
            <a:pPr marL="13860" marR="6930">
              <a:lnSpc>
                <a:spcPct val="103099"/>
              </a:lnSpc>
            </a:pPr>
            <a:r>
              <a:rPr lang="en-US" sz="1400" spc="11" dirty="0" smtClean="0">
                <a:latin typeface="Arial"/>
                <a:cs typeface="Arial"/>
              </a:rPr>
              <a:t>ABLE:     1,366</a:t>
            </a:r>
          </a:p>
          <a:p>
            <a:pPr marL="13860" marR="6930">
              <a:lnSpc>
                <a:spcPct val="103099"/>
              </a:lnSpc>
            </a:pPr>
            <a:r>
              <a:rPr lang="en-US" sz="1400" spc="11" dirty="0" smtClean="0">
                <a:latin typeface="Arial"/>
                <a:cs typeface="Arial"/>
              </a:rPr>
              <a:t>VR:          324</a:t>
            </a:r>
          </a:p>
          <a:p>
            <a:pPr marL="13860" marR="6930">
              <a:lnSpc>
                <a:spcPct val="103099"/>
              </a:lnSpc>
            </a:pPr>
            <a:r>
              <a:rPr lang="en-US" sz="1400" spc="11" dirty="0" smtClean="0">
                <a:latin typeface="Arial"/>
                <a:cs typeface="Arial"/>
              </a:rPr>
              <a:t>RAPIDS: 180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44036" y="13258800"/>
            <a:ext cx="4556866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Note: All instances of “0” in the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graph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means that the amount was between zero and ten and was thus not reported.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1195396" y="3352800"/>
            <a:ext cx="475161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lang="en-US" sz="1400" b="1" spc="16" dirty="0" smtClean="0">
                <a:solidFill>
                  <a:srgbClr val="CD1445"/>
                </a:solidFill>
                <a:latin typeface="Arial"/>
                <a:cs typeface="Arial"/>
              </a:rPr>
              <a:t>Percentage of Overall Participant co-enrollment Amount vs. Potential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559408" y="3352800"/>
            <a:ext cx="454799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lang="en-US" sz="1400" b="1" spc="16" dirty="0" smtClean="0">
                <a:solidFill>
                  <a:srgbClr val="CD1445"/>
                </a:solidFill>
                <a:latin typeface="Arial"/>
                <a:cs typeface="Arial"/>
              </a:rPr>
              <a:t>Total Gender and Race Amount by PIRL, ABLE, VR, and RAPIDS for 2017 co-enrollment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00099" y="3124200"/>
            <a:ext cx="20345400" cy="307777"/>
          </a:xfrm>
          <a:custGeom>
            <a:avLst/>
            <a:gdLst/>
            <a:ahLst/>
            <a:cxnLst/>
            <a:rect l="l" t="t" r="r" b="b"/>
            <a:pathLst>
              <a:path w="18638176">
                <a:moveTo>
                  <a:pt x="0" y="0"/>
                </a:moveTo>
                <a:lnTo>
                  <a:pt x="18638176" y="0"/>
                </a:lnTo>
              </a:path>
            </a:pathLst>
          </a:custGeom>
          <a:ln w="11634">
            <a:solidFill>
              <a:srgbClr val="717272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 flipH="1">
            <a:off x="5638800" y="3548202"/>
            <a:ext cx="76199" cy="10624998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dot"/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 flipH="1">
            <a:off x="10933431" y="3548202"/>
            <a:ext cx="45719" cy="10624998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dot"/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6236950" y="3548202"/>
            <a:ext cx="146049" cy="10624998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dot"/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84895" y="7543800"/>
            <a:ext cx="4531219" cy="2310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sz="1700" b="1" spc="-5" dirty="0" smtClean="0">
                <a:solidFill>
                  <a:schemeClr val="accent3"/>
                </a:solidFill>
                <a:latin typeface="Arial"/>
                <a:cs typeface="Arial"/>
              </a:rPr>
              <a:t>M</a:t>
            </a:r>
            <a:r>
              <a:rPr sz="1700" b="1" spc="-16" dirty="0" smtClean="0">
                <a:solidFill>
                  <a:schemeClr val="accent3"/>
                </a:solidFill>
                <a:latin typeface="Arial"/>
                <a:cs typeface="Arial"/>
              </a:rPr>
              <a:t>E</a:t>
            </a:r>
            <a:r>
              <a:rPr sz="1700" b="1" spc="-27" dirty="0" smtClean="0">
                <a:solidFill>
                  <a:schemeClr val="accent3"/>
                </a:solidFill>
                <a:latin typeface="Arial"/>
                <a:cs typeface="Arial"/>
              </a:rPr>
              <a:t>T</a:t>
            </a:r>
            <a:r>
              <a:rPr sz="1700" b="1" spc="-16" dirty="0" smtClean="0">
                <a:solidFill>
                  <a:schemeClr val="accent3"/>
                </a:solidFill>
                <a:latin typeface="Arial"/>
                <a:cs typeface="Arial"/>
              </a:rPr>
              <a:t>H</a:t>
            </a:r>
            <a:r>
              <a:rPr sz="1700" b="1" spc="-11" dirty="0" smtClean="0">
                <a:solidFill>
                  <a:schemeClr val="accent3"/>
                </a:solidFill>
                <a:latin typeface="Arial"/>
                <a:cs typeface="Arial"/>
              </a:rPr>
              <a:t>O</a:t>
            </a:r>
            <a:r>
              <a:rPr sz="1700" b="1" spc="-27" dirty="0" smtClean="0">
                <a:solidFill>
                  <a:schemeClr val="accent3"/>
                </a:solidFill>
                <a:latin typeface="Arial"/>
                <a:cs typeface="Arial"/>
              </a:rPr>
              <a:t>DS</a:t>
            </a:r>
            <a:endParaRPr sz="1400" dirty="0">
              <a:latin typeface="Arial"/>
              <a:cs typeface="Arial"/>
            </a:endParaRPr>
          </a:p>
          <a:p>
            <a:pPr marL="13860" marR="6930">
              <a:lnSpc>
                <a:spcPct val="102600"/>
              </a:lnSpc>
              <a:spcBef>
                <a:spcPts val="446"/>
              </a:spcBef>
            </a:pPr>
            <a:r>
              <a:rPr lang="en-US" sz="1400" spc="5" dirty="0" smtClean="0">
                <a:solidFill>
                  <a:srgbClr val="231F20"/>
                </a:solidFill>
                <a:latin typeface="Arial"/>
                <a:cs typeface="Arial"/>
              </a:rPr>
              <a:t>Starting with PY 2017 PIRL data, I separated each participant into the four WIOA subgroups and remove any who are not in those groups. Next I left join in all of the ABLE, VR, and RAPIDS data by SSN_PID to test for co-enrollment. I did some percentage analysis of this overall data before limiting it to the year 2017 to get number for actual co-enrollment for that year. I made some percentage and demographics analysis on this 2017 data.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943600" y="3505200"/>
            <a:ext cx="4599842" cy="4355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sz="1700" b="1" spc="-11" dirty="0" smtClean="0">
                <a:solidFill>
                  <a:schemeClr val="accent3"/>
                </a:solidFill>
                <a:latin typeface="Arial"/>
                <a:cs typeface="Arial"/>
              </a:rPr>
              <a:t>R</a:t>
            </a:r>
            <a:r>
              <a:rPr sz="1700" b="1" spc="-38" dirty="0" smtClean="0">
                <a:solidFill>
                  <a:schemeClr val="accent3"/>
                </a:solidFill>
                <a:latin typeface="Arial"/>
                <a:cs typeface="Arial"/>
              </a:rPr>
              <a:t>E</a:t>
            </a:r>
            <a:r>
              <a:rPr sz="1700" b="1" spc="-33" dirty="0" smtClean="0">
                <a:solidFill>
                  <a:schemeClr val="accent3"/>
                </a:solidFill>
                <a:latin typeface="Arial"/>
                <a:cs typeface="Arial"/>
              </a:rPr>
              <a:t>S</a:t>
            </a:r>
            <a:r>
              <a:rPr sz="1700" b="1" spc="-22" dirty="0" smtClean="0">
                <a:solidFill>
                  <a:schemeClr val="accent3"/>
                </a:solidFill>
                <a:latin typeface="Arial"/>
                <a:cs typeface="Arial"/>
              </a:rPr>
              <a:t>U</a:t>
            </a:r>
            <a:r>
              <a:rPr sz="1700" b="1" spc="-180" dirty="0" smtClean="0">
                <a:solidFill>
                  <a:schemeClr val="accent3"/>
                </a:solidFill>
                <a:latin typeface="Arial"/>
                <a:cs typeface="Arial"/>
              </a:rPr>
              <a:t>L</a:t>
            </a:r>
            <a:r>
              <a:rPr sz="1700" b="1" spc="-22" dirty="0" smtClean="0">
                <a:solidFill>
                  <a:schemeClr val="accent3"/>
                </a:solidFill>
                <a:latin typeface="Arial"/>
                <a:cs typeface="Arial"/>
              </a:rPr>
              <a:t>T</a:t>
            </a:r>
            <a:r>
              <a:rPr lang="en-US" sz="1700" b="1" spc="-22" dirty="0">
                <a:solidFill>
                  <a:schemeClr val="accent3"/>
                </a:solidFill>
                <a:latin typeface="Arial"/>
                <a:cs typeface="Arial"/>
              </a:rPr>
              <a:t>S</a:t>
            </a:r>
            <a:endParaRPr sz="1400" dirty="0">
              <a:latin typeface="Arial"/>
              <a:cs typeface="Arial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Percentage of participants co-enrolled overall: 5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Percentage of participants co-enrolled in 2017: 1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Percentage of participants co-enrolled by WIOA program: Adult: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10%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Dislocated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Worker: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4%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Wagner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Peyser: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3%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10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Percentage of participants co-enrolled by WIOA program in 2017: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Adult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2%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Dislocated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Worker: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1%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Wagner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Peyser: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1%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3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Co-enrolled demographics: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On average 50% more females than males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On average 40% more Whites than African Americans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573182" y="11170176"/>
            <a:ext cx="4700164" cy="13968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lang="en-US" sz="1700" b="1" spc="-38" dirty="0" smtClean="0">
                <a:solidFill>
                  <a:schemeClr val="accent3"/>
                </a:solidFill>
                <a:latin typeface="Arial"/>
                <a:cs typeface="Arial"/>
              </a:rPr>
              <a:t>RECOMMENDATIONS</a:t>
            </a:r>
            <a:endParaRPr sz="1700" b="1" dirty="0">
              <a:solidFill>
                <a:schemeClr val="accent3"/>
              </a:solidFill>
              <a:latin typeface="Arial"/>
              <a:cs typeface="Arial"/>
            </a:endParaRPr>
          </a:p>
          <a:p>
            <a:pPr marL="13860" marR="6930">
              <a:lnSpc>
                <a:spcPct val="102600"/>
              </a:lnSpc>
              <a:spcBef>
                <a:spcPts val="229"/>
              </a:spcBef>
            </a:pPr>
            <a:r>
              <a:rPr lang="en-US" sz="1400" spc="-27" dirty="0" smtClean="0">
                <a:solidFill>
                  <a:srgbClr val="231F20"/>
                </a:solidFill>
                <a:latin typeface="Arial"/>
                <a:cs typeface="Arial"/>
              </a:rPr>
              <a:t>This exploratory analysis has provided a general outline of co-enrollment that should definitely be followed up with a more in depth and intensive study. A good focus for the next study would be look at all the years individually and how those parts interact with the whole.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7" name="object 15"/>
          <p:cNvSpPr txBox="1"/>
          <p:nvPr/>
        </p:nvSpPr>
        <p:spPr>
          <a:xfrm>
            <a:off x="6044036" y="8336324"/>
            <a:ext cx="4526607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lang="en-US" sz="1400" b="1" spc="16" dirty="0" smtClean="0">
                <a:solidFill>
                  <a:srgbClr val="CD1445"/>
                </a:solidFill>
                <a:latin typeface="Arial"/>
                <a:cs typeface="Arial"/>
              </a:rPr>
              <a:t>Amount of Participants in PIRL 2017 also in ABLE, VR, or RAPIDS by File Year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15"/>
          <p:cNvSpPr txBox="1"/>
          <p:nvPr/>
        </p:nvSpPr>
        <p:spPr>
          <a:xfrm>
            <a:off x="519545" y="10591800"/>
            <a:ext cx="511925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lang="en-US" sz="1400" b="1" spc="16" dirty="0" smtClean="0">
                <a:solidFill>
                  <a:srgbClr val="CD1445"/>
                </a:solidFill>
                <a:latin typeface="Arial"/>
                <a:cs typeface="Arial"/>
              </a:rPr>
              <a:t>Total Amount of PIRL co-enrollment in ABLE, VR, and RAPIDS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2912" y="5180867"/>
            <a:ext cx="4574888" cy="2134333"/>
          </a:xfrm>
          <a:prstGeom prst="rect">
            <a:avLst/>
          </a:prstGeom>
          <a:noFill/>
        </p:spPr>
        <p:txBody>
          <a:bodyPr wrap="square" lIns="99788" tIns="49894" rIns="99788" bIns="49894" rtlCol="0">
            <a:spAutoFit/>
          </a:bodyPr>
          <a:lstStyle/>
          <a:p>
            <a:pPr marL="9979">
              <a:lnSpc>
                <a:spcPct val="110000"/>
              </a:lnSpc>
            </a:pPr>
            <a:r>
              <a:rPr lang="en-US" sz="1700" b="1" dirty="0" smtClean="0">
                <a:solidFill>
                  <a:schemeClr val="accent3"/>
                </a:solidFill>
                <a:latin typeface="Arial"/>
                <a:cs typeface="Arial"/>
              </a:rPr>
              <a:t>AIM</a:t>
            </a:r>
          </a:p>
          <a:p>
            <a:pPr>
              <a:lnSpc>
                <a:spcPct val="103000"/>
              </a:lnSpc>
              <a:spcBef>
                <a:spcPts val="327"/>
              </a:spcBef>
            </a:pPr>
            <a:r>
              <a:rPr lang="en-US" sz="1400" dirty="0" smtClean="0">
                <a:latin typeface="Arial"/>
                <a:cs typeface="Arial"/>
              </a:rPr>
              <a:t>This is an exploratory analysis of co-enrollment between the PIRL, ABLE, VR, and RAPIDS programs done to answer a few questions:</a:t>
            </a:r>
          </a:p>
          <a:p>
            <a:pPr marL="285750" indent="-285750">
              <a:lnSpc>
                <a:spcPct val="103000"/>
              </a:lnSpc>
              <a:spcBef>
                <a:spcPts val="327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"/>
                <a:cs typeface="Arial"/>
              </a:rPr>
              <a:t>Does co-enrollment exist</a:t>
            </a:r>
          </a:p>
          <a:p>
            <a:pPr marL="285750" indent="-285750">
              <a:lnSpc>
                <a:spcPct val="103000"/>
              </a:lnSpc>
              <a:spcBef>
                <a:spcPts val="327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"/>
                <a:cs typeface="Arial"/>
              </a:rPr>
              <a:t>What is the level of co-enrollment</a:t>
            </a:r>
          </a:p>
          <a:p>
            <a:pPr marL="285750" indent="-285750">
              <a:lnSpc>
                <a:spcPct val="103000"/>
              </a:lnSpc>
              <a:spcBef>
                <a:spcPts val="327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"/>
                <a:cs typeface="Arial"/>
              </a:rPr>
              <a:t>What are the social-demographic elements</a:t>
            </a:r>
          </a:p>
          <a:p>
            <a:pPr marL="285750" indent="-285750">
              <a:lnSpc>
                <a:spcPct val="103000"/>
              </a:lnSpc>
              <a:spcBef>
                <a:spcPts val="327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"/>
                <a:cs typeface="Arial"/>
              </a:rPr>
              <a:t>What is co-enrollment now compared to the past</a:t>
            </a:r>
          </a:p>
        </p:txBody>
      </p:sp>
      <p:sp>
        <p:nvSpPr>
          <p:cNvPr id="46" name="object 32"/>
          <p:cNvSpPr/>
          <p:nvPr/>
        </p:nvSpPr>
        <p:spPr>
          <a:xfrm>
            <a:off x="381000" y="372296"/>
            <a:ext cx="21183600" cy="15681960"/>
          </a:xfrm>
          <a:custGeom>
            <a:avLst/>
            <a:gdLst/>
            <a:ahLst/>
            <a:cxnLst/>
            <a:rect l="l" t="t" r="r" b="b"/>
            <a:pathLst>
              <a:path w="19359504" h="14333479">
                <a:moveTo>
                  <a:pt x="0" y="14333479"/>
                </a:moveTo>
                <a:lnTo>
                  <a:pt x="19359504" y="14333479"/>
                </a:lnTo>
                <a:lnTo>
                  <a:pt x="19359504" y="0"/>
                </a:lnTo>
                <a:lnTo>
                  <a:pt x="0" y="0"/>
                </a:lnTo>
                <a:lnTo>
                  <a:pt x="0" y="14333479"/>
                </a:lnTo>
                <a:close/>
              </a:path>
            </a:pathLst>
          </a:custGeom>
          <a:ln w="76200">
            <a:solidFill>
              <a:srgbClr val="717272"/>
            </a:solidFill>
            <a:miter lim="800000"/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" name="object 17"/>
          <p:cNvSpPr txBox="1"/>
          <p:nvPr/>
        </p:nvSpPr>
        <p:spPr>
          <a:xfrm>
            <a:off x="457200" y="15480268"/>
            <a:ext cx="211074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+mj-lt"/>
                <a:cs typeface="Arial"/>
              </a:rPr>
              <a:t>MAKING RESEARCH WORK FOR EDUCATION																		www.oerc.osu.edu | connect@oerc.osu.edu </a:t>
            </a:r>
            <a:endParaRPr sz="2400" b="1" dirty="0">
              <a:solidFill>
                <a:schemeClr val="bg1"/>
              </a:solidFill>
              <a:latin typeface="+mj-lt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33854"/>
            <a:ext cx="3383280" cy="2446274"/>
          </a:xfrm>
          <a:prstGeom prst="rect">
            <a:avLst/>
          </a:prstGeom>
        </p:spPr>
      </p:pic>
      <p:pic>
        <p:nvPicPr>
          <p:cNvPr id="45" name="Picture"/>
          <p:cNvPicPr/>
          <p:nvPr/>
        </p:nvPicPr>
        <p:blipFill rotWithShape="1">
          <a:blip r:embed="rId3"/>
          <a:srcRect l="9239" t="8248" r="24776" b="9247"/>
          <a:stretch/>
        </p:blipFill>
        <p:spPr bwMode="auto">
          <a:xfrm>
            <a:off x="533399" y="11125200"/>
            <a:ext cx="2126933" cy="212792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7" name="Picture"/>
          <p:cNvPicPr/>
          <p:nvPr/>
        </p:nvPicPr>
        <p:blipFill rotWithShape="1">
          <a:blip r:embed="rId4"/>
          <a:srcRect l="8973" t="8250" b="8948"/>
          <a:stretch/>
        </p:blipFill>
        <p:spPr bwMode="auto">
          <a:xfrm>
            <a:off x="2667000" y="11125200"/>
            <a:ext cx="2806137" cy="2133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9" name="object 12"/>
          <p:cNvSpPr txBox="1"/>
          <p:nvPr/>
        </p:nvSpPr>
        <p:spPr>
          <a:xfrm>
            <a:off x="2667000" y="13335000"/>
            <a:ext cx="1934068" cy="8876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 marR="6930" algn="ctr">
              <a:lnSpc>
                <a:spcPct val="103099"/>
              </a:lnSpc>
            </a:pPr>
            <a:r>
              <a:rPr lang="en-US" sz="1400" spc="11" dirty="0" smtClean="0">
                <a:latin typeface="Arial"/>
                <a:cs typeface="Arial"/>
              </a:rPr>
              <a:t>2017</a:t>
            </a:r>
          </a:p>
          <a:p>
            <a:pPr marL="13860" marR="6930">
              <a:lnSpc>
                <a:spcPct val="103099"/>
              </a:lnSpc>
            </a:pPr>
            <a:r>
              <a:rPr lang="en-US" sz="1400" spc="11" dirty="0" smtClean="0">
                <a:latin typeface="Arial"/>
                <a:cs typeface="Arial"/>
              </a:rPr>
              <a:t>ABLE:     341</a:t>
            </a:r>
          </a:p>
          <a:p>
            <a:pPr marL="13860" marR="6930">
              <a:lnSpc>
                <a:spcPct val="103099"/>
              </a:lnSpc>
            </a:pPr>
            <a:r>
              <a:rPr lang="en-US" sz="1400" spc="11" dirty="0" smtClean="0">
                <a:latin typeface="Arial"/>
                <a:cs typeface="Arial"/>
              </a:rPr>
              <a:t>VR:         138</a:t>
            </a:r>
          </a:p>
          <a:p>
            <a:pPr marL="13860" marR="6930">
              <a:lnSpc>
                <a:spcPct val="103099"/>
              </a:lnSpc>
            </a:pPr>
            <a:r>
              <a:rPr lang="en-US" sz="1400" spc="11" dirty="0" smtClean="0">
                <a:latin typeface="Arial"/>
                <a:cs typeface="Arial"/>
              </a:rPr>
              <a:t>RAPIDS: 23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50" name="Picture"/>
          <p:cNvPicPr/>
          <p:nvPr/>
        </p:nvPicPr>
        <p:blipFill rotWithShape="1">
          <a:blip r:embed="rId5"/>
          <a:srcRect t="5635"/>
          <a:stretch/>
        </p:blipFill>
        <p:spPr bwMode="auto">
          <a:xfrm>
            <a:off x="6042877" y="8915400"/>
            <a:ext cx="4674308" cy="41148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pic>
        <p:nvPicPr>
          <p:cNvPr id="51" name="Picture"/>
          <p:cNvPicPr/>
          <p:nvPr/>
        </p:nvPicPr>
        <p:blipFill rotWithShape="1">
          <a:blip r:embed="rId6"/>
          <a:srcRect t="6539" r="22737"/>
          <a:stretch/>
        </p:blipFill>
        <p:spPr bwMode="auto">
          <a:xfrm>
            <a:off x="11279325" y="3901646"/>
            <a:ext cx="4608373" cy="326115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3" name="Picture"/>
          <p:cNvPicPr/>
          <p:nvPr/>
        </p:nvPicPr>
        <p:blipFill rotWithShape="1">
          <a:blip r:embed="rId7"/>
          <a:srcRect t="6835" r="22495"/>
          <a:stretch/>
        </p:blipFill>
        <p:spPr bwMode="auto">
          <a:xfrm>
            <a:off x="11301684" y="7701079"/>
            <a:ext cx="4586013" cy="319552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4" name="Picture"/>
          <p:cNvPicPr/>
          <p:nvPr/>
        </p:nvPicPr>
        <p:blipFill rotWithShape="1">
          <a:blip r:embed="rId7"/>
          <a:srcRect l="78895" t="36563" r="1432" b="39052"/>
          <a:stretch/>
        </p:blipFill>
        <p:spPr bwMode="auto">
          <a:xfrm>
            <a:off x="14793784" y="10846321"/>
            <a:ext cx="1164211" cy="104087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8" name="Picture"/>
          <p:cNvPicPr/>
          <p:nvPr/>
        </p:nvPicPr>
        <p:blipFill rotWithShape="1">
          <a:blip r:embed="rId8"/>
          <a:srcRect t="8247" r="496"/>
          <a:stretch/>
        </p:blipFill>
        <p:spPr bwMode="auto">
          <a:xfrm>
            <a:off x="16549368" y="3851844"/>
            <a:ext cx="4609993" cy="33902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9" name="Picture"/>
          <p:cNvPicPr/>
          <p:nvPr/>
        </p:nvPicPr>
        <p:blipFill rotWithShape="1">
          <a:blip r:embed="rId9"/>
          <a:srcRect l="3" t="8577" r="1766"/>
          <a:stretch/>
        </p:blipFill>
        <p:spPr bwMode="auto">
          <a:xfrm>
            <a:off x="16579849" y="7215505"/>
            <a:ext cx="4579512" cy="33762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0" name="object 15"/>
          <p:cNvSpPr txBox="1"/>
          <p:nvPr/>
        </p:nvSpPr>
        <p:spPr>
          <a:xfrm>
            <a:off x="11201400" y="7189113"/>
            <a:ext cx="474561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lang="en-US" sz="1400" b="1" spc="16" dirty="0" smtClean="0">
                <a:solidFill>
                  <a:srgbClr val="CD1445"/>
                </a:solidFill>
                <a:latin typeface="Arial"/>
                <a:cs typeface="Arial"/>
              </a:rPr>
              <a:t>Percentage of 2017 Participant co-enrollment Amount vs. Potential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1" name="object 28"/>
          <p:cNvSpPr txBox="1"/>
          <p:nvPr/>
        </p:nvSpPr>
        <p:spPr>
          <a:xfrm>
            <a:off x="11195388" y="12877800"/>
            <a:ext cx="4700164" cy="13968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lang="en-US" sz="1550" b="1" spc="-22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2017</a:t>
            </a:r>
            <a:endParaRPr sz="1550" b="1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  <a:p>
            <a:pPr marL="13860" marR="6930">
              <a:lnSpc>
                <a:spcPct val="102600"/>
              </a:lnSpc>
              <a:spcBef>
                <a:spcPts val="229"/>
              </a:spcBef>
            </a:pPr>
            <a:r>
              <a:rPr lang="en-US" sz="1400" spc="-27" dirty="0" smtClean="0">
                <a:solidFill>
                  <a:srgbClr val="231F20"/>
                </a:solidFill>
                <a:latin typeface="Arial"/>
                <a:cs typeface="Arial"/>
              </a:rPr>
              <a:t>The year 2017 made up about 1/5 of the overall co-enrollment numbers; numbers that were taken from 5 (VR), 6 (ABLE), and even 11 (RAPIDS) years ago till now. This shows that this year at least has seen a significant increase in the amount of co-enrollment between PIRL, ABLE, VR, and RAPIDS.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2" name="object 28"/>
          <p:cNvSpPr txBox="1"/>
          <p:nvPr/>
        </p:nvSpPr>
        <p:spPr>
          <a:xfrm>
            <a:off x="11226920" y="11506200"/>
            <a:ext cx="4700164" cy="12146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60"/>
            <a:r>
              <a:rPr sz="1700" b="1" spc="-38" dirty="0" smtClean="0">
                <a:solidFill>
                  <a:schemeClr val="accent3"/>
                </a:solidFill>
                <a:latin typeface="Arial"/>
                <a:cs typeface="Arial"/>
              </a:rPr>
              <a:t>C</a:t>
            </a:r>
            <a:r>
              <a:rPr sz="1700" b="1" spc="-11" dirty="0" smtClean="0">
                <a:solidFill>
                  <a:schemeClr val="accent3"/>
                </a:solidFill>
                <a:latin typeface="Arial"/>
                <a:cs typeface="Arial"/>
              </a:rPr>
              <a:t>O</a:t>
            </a:r>
            <a:r>
              <a:rPr sz="1700" b="1" spc="-22" dirty="0" smtClean="0">
                <a:solidFill>
                  <a:schemeClr val="accent3"/>
                </a:solidFill>
                <a:latin typeface="Arial"/>
                <a:cs typeface="Arial"/>
              </a:rPr>
              <a:t>N</a:t>
            </a:r>
            <a:r>
              <a:rPr sz="1700" b="1" spc="-38" dirty="0" smtClean="0">
                <a:solidFill>
                  <a:schemeClr val="accent3"/>
                </a:solidFill>
                <a:latin typeface="Arial"/>
                <a:cs typeface="Arial"/>
              </a:rPr>
              <a:t>C</a:t>
            </a:r>
            <a:r>
              <a:rPr sz="1700" b="1" spc="-49" dirty="0" smtClean="0">
                <a:solidFill>
                  <a:schemeClr val="accent3"/>
                </a:solidFill>
                <a:latin typeface="Arial"/>
                <a:cs typeface="Arial"/>
              </a:rPr>
              <a:t>L</a:t>
            </a:r>
            <a:r>
              <a:rPr sz="1700" b="1" spc="-33" dirty="0" smtClean="0">
                <a:solidFill>
                  <a:schemeClr val="accent3"/>
                </a:solidFill>
                <a:latin typeface="Arial"/>
                <a:cs typeface="Arial"/>
              </a:rPr>
              <a:t>U</a:t>
            </a:r>
            <a:r>
              <a:rPr sz="1700" b="1" spc="-16" dirty="0" smtClean="0">
                <a:solidFill>
                  <a:schemeClr val="accent3"/>
                </a:solidFill>
                <a:latin typeface="Arial"/>
                <a:cs typeface="Arial"/>
              </a:rPr>
              <a:t>S</a:t>
            </a:r>
            <a:r>
              <a:rPr sz="1700" b="1" spc="-5" dirty="0" smtClean="0">
                <a:solidFill>
                  <a:schemeClr val="accent3"/>
                </a:solidFill>
                <a:latin typeface="Arial"/>
                <a:cs typeface="Arial"/>
              </a:rPr>
              <a:t>I</a:t>
            </a:r>
            <a:r>
              <a:rPr sz="1700" b="1" spc="-11" dirty="0" smtClean="0">
                <a:solidFill>
                  <a:schemeClr val="accent3"/>
                </a:solidFill>
                <a:latin typeface="Arial"/>
                <a:cs typeface="Arial"/>
              </a:rPr>
              <a:t>O</a:t>
            </a:r>
            <a:r>
              <a:rPr sz="1700" b="1" spc="-22" dirty="0" smtClean="0">
                <a:solidFill>
                  <a:schemeClr val="accent3"/>
                </a:solidFill>
                <a:latin typeface="Arial"/>
                <a:cs typeface="Arial"/>
              </a:rPr>
              <a:t>N</a:t>
            </a:r>
            <a:r>
              <a:rPr lang="en-US" sz="1700" b="1" spc="-22" dirty="0" smtClean="0">
                <a:solidFill>
                  <a:schemeClr val="accent3"/>
                </a:solidFill>
                <a:latin typeface="Arial"/>
                <a:cs typeface="Arial"/>
              </a:rPr>
              <a:t>S</a:t>
            </a:r>
          </a:p>
          <a:p>
            <a:pPr marL="13860"/>
            <a:r>
              <a:rPr lang="en-US" sz="1550" b="1" spc="-22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Overall</a:t>
            </a:r>
            <a:endParaRPr sz="1550" b="1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  <a:p>
            <a:pPr marL="13860" marR="6930">
              <a:lnSpc>
                <a:spcPct val="102600"/>
              </a:lnSpc>
              <a:spcBef>
                <a:spcPts val="229"/>
              </a:spcBef>
            </a:pPr>
            <a:r>
              <a:rPr lang="en-US" sz="1400" spc="-27" dirty="0" smtClean="0">
                <a:solidFill>
                  <a:srgbClr val="231F20"/>
                </a:solidFill>
                <a:latin typeface="Arial"/>
                <a:cs typeface="Arial"/>
              </a:rPr>
              <a:t>The amount of co-enrollment overall is a respectable number but the actual year by year amount is very small. Though the amount of co-enrollment is increasing in recent years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0"/>
          <a:srcRect t="33724" b="26990"/>
          <a:stretch/>
        </p:blipFill>
        <p:spPr>
          <a:xfrm>
            <a:off x="16579848" y="12853387"/>
            <a:ext cx="4579513" cy="13198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1483</TotalTime>
  <Words>546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Co-Enrollment in Workforce Programs:    An Exploratory Study James Schiering, Daniel Rizo-Patron, Ohio Department of Jobs and Family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Research Study Presenter name, Associates and Collaborators</dc:title>
  <dc:creator>Sunny Munn</dc:creator>
  <cp:lastModifiedBy>James Schiering</cp:lastModifiedBy>
  <cp:revision>35</cp:revision>
  <dcterms:created xsi:type="dcterms:W3CDTF">2013-07-30T10:24:34Z</dcterms:created>
  <dcterms:modified xsi:type="dcterms:W3CDTF">2019-08-01T16:13:16Z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2013-07-30T00:00:00Z</vt:filetime>
  </property>
  <property fmtid="{D5CDD505-2E9C-101B-9397-08002B2CF9AE}" pid="3" name="LastSaved">
    <vt:filetime>2013-07-30T00:00:00Z</vt:filetime>
  </property>
</Properties>
</file>