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313" r:id="rId5"/>
    <p:sldId id="314" r:id="rId6"/>
    <p:sldId id="319" r:id="rId7"/>
    <p:sldId id="293" r:id="rId8"/>
    <p:sldId id="290" r:id="rId9"/>
    <p:sldId id="304" r:id="rId10"/>
    <p:sldId id="297" r:id="rId11"/>
    <p:sldId id="306" r:id="rId12"/>
    <p:sldId id="305" r:id="rId13"/>
    <p:sldId id="307" r:id="rId14"/>
    <p:sldId id="318" r:id="rId15"/>
    <p:sldId id="309" r:id="rId16"/>
    <p:sldId id="310" r:id="rId17"/>
    <p:sldId id="311" r:id="rId18"/>
    <p:sldId id="312" r:id="rId19"/>
    <p:sldId id="294"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FFFFFF"/>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82592" autoAdjust="0"/>
  </p:normalViewPr>
  <p:slideViewPr>
    <p:cSldViewPr snapToGrid="0">
      <p:cViewPr varScale="1">
        <p:scale>
          <a:sx n="57" d="100"/>
          <a:sy n="57" d="100"/>
        </p:scale>
        <p:origin x="940" y="32"/>
      </p:cViewPr>
      <p:guideLst/>
    </p:cSldViewPr>
  </p:slideViewPr>
  <p:outlineViewPr>
    <p:cViewPr>
      <p:scale>
        <a:sx n="33" d="100"/>
        <a:sy n="33" d="100"/>
      </p:scale>
      <p:origin x="0" y="-222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1D9EE9-D736-4411-963D-C65C2B4A0AC0}" type="datetimeFigureOut">
              <a:rPr lang="en-US" smtClean="0"/>
              <a:t>6/23/2022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F90FFD-42E2-479F-BDD4-05D61CBF920E}" type="slidenum">
              <a:rPr lang="en-US" smtClean="0"/>
              <a:t>‹#›</a:t>
            </a:fld>
            <a:endParaRPr lang="en-US"/>
          </a:p>
        </p:txBody>
      </p:sp>
    </p:spTree>
    <p:extLst>
      <p:ext uri="{BB962C8B-B14F-4D97-AF65-F5344CB8AC3E}">
        <p14:creationId xmlns:p14="http://schemas.microsoft.com/office/powerpoint/2010/main" val="2589991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548DD-AF31-45BA-A26D-7AC4939564ED}" type="datetimeFigureOut">
              <a:rPr lang="en-US" smtClean="0"/>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8C05-38F5-46EB-BECD-5394A7777BCD}" type="slidenum">
              <a:rPr lang="en-US" smtClean="0"/>
              <a:t>‹#›</a:t>
            </a:fld>
            <a:endParaRPr lang="en-US"/>
          </a:p>
        </p:txBody>
      </p:sp>
    </p:spTree>
    <p:extLst>
      <p:ext uri="{BB962C8B-B14F-4D97-AF65-F5344CB8AC3E}">
        <p14:creationId xmlns:p14="http://schemas.microsoft.com/office/powerpoint/2010/main" val="3830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B58C05-38F5-46EB-BECD-5394A7777BCD}" type="slidenum">
              <a:rPr lang="en-US" smtClean="0"/>
              <a:t>1</a:t>
            </a:fld>
            <a:endParaRPr lang="en-US"/>
          </a:p>
        </p:txBody>
      </p:sp>
    </p:spTree>
    <p:extLst>
      <p:ext uri="{BB962C8B-B14F-4D97-AF65-F5344CB8AC3E}">
        <p14:creationId xmlns:p14="http://schemas.microsoft.com/office/powerpoint/2010/main" val="148650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B58C05-38F5-46EB-BECD-5394A7777BCD}" type="slidenum">
              <a:rPr lang="en-US" smtClean="0"/>
              <a:t>10</a:t>
            </a:fld>
            <a:endParaRPr lang="en-US"/>
          </a:p>
        </p:txBody>
      </p:sp>
    </p:spTree>
    <p:extLst>
      <p:ext uri="{BB962C8B-B14F-4D97-AF65-F5344CB8AC3E}">
        <p14:creationId xmlns:p14="http://schemas.microsoft.com/office/powerpoint/2010/main" val="366904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B58C05-38F5-46EB-BECD-5394A7777BCD}" type="slidenum">
              <a:rPr lang="en-US" smtClean="0"/>
              <a:t>11</a:t>
            </a:fld>
            <a:endParaRPr lang="en-US"/>
          </a:p>
        </p:txBody>
      </p:sp>
    </p:spTree>
    <p:extLst>
      <p:ext uri="{BB962C8B-B14F-4D97-AF65-F5344CB8AC3E}">
        <p14:creationId xmlns:p14="http://schemas.microsoft.com/office/powerpoint/2010/main" val="4070607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58C05-38F5-46EB-BECD-5394A7777BCD}" type="slidenum">
              <a:rPr lang="en-US" smtClean="0"/>
              <a:t>12</a:t>
            </a:fld>
            <a:endParaRPr lang="en-US"/>
          </a:p>
        </p:txBody>
      </p:sp>
    </p:spTree>
    <p:extLst>
      <p:ext uri="{BB962C8B-B14F-4D97-AF65-F5344CB8AC3E}">
        <p14:creationId xmlns:p14="http://schemas.microsoft.com/office/powerpoint/2010/main" val="4150183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B58C05-38F5-46EB-BECD-5394A7777BCD}" type="slidenum">
              <a:rPr lang="en-US" smtClean="0"/>
              <a:t>13</a:t>
            </a:fld>
            <a:endParaRPr lang="en-US"/>
          </a:p>
        </p:txBody>
      </p:sp>
    </p:spTree>
    <p:extLst>
      <p:ext uri="{BB962C8B-B14F-4D97-AF65-F5344CB8AC3E}">
        <p14:creationId xmlns:p14="http://schemas.microsoft.com/office/powerpoint/2010/main" val="89347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B58C05-38F5-46EB-BECD-5394A7777BCD}" type="slidenum">
              <a:rPr lang="en-US" smtClean="0"/>
              <a:t>14</a:t>
            </a:fld>
            <a:endParaRPr lang="en-US"/>
          </a:p>
        </p:txBody>
      </p:sp>
    </p:spTree>
    <p:extLst>
      <p:ext uri="{BB962C8B-B14F-4D97-AF65-F5344CB8AC3E}">
        <p14:creationId xmlns:p14="http://schemas.microsoft.com/office/powerpoint/2010/main" val="291862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B58C05-38F5-46EB-BECD-5394A7777BCD}" type="slidenum">
              <a:rPr lang="en-US" smtClean="0"/>
              <a:t>15</a:t>
            </a:fld>
            <a:endParaRPr lang="en-US"/>
          </a:p>
        </p:txBody>
      </p:sp>
    </p:spTree>
    <p:extLst>
      <p:ext uri="{BB962C8B-B14F-4D97-AF65-F5344CB8AC3E}">
        <p14:creationId xmlns:p14="http://schemas.microsoft.com/office/powerpoint/2010/main" val="491838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B58C05-38F5-46EB-BECD-5394A7777BCD}" type="slidenum">
              <a:rPr lang="en-US" smtClean="0"/>
              <a:t>16</a:t>
            </a:fld>
            <a:endParaRPr lang="en-US"/>
          </a:p>
        </p:txBody>
      </p:sp>
    </p:spTree>
    <p:extLst>
      <p:ext uri="{BB962C8B-B14F-4D97-AF65-F5344CB8AC3E}">
        <p14:creationId xmlns:p14="http://schemas.microsoft.com/office/powerpoint/2010/main" val="1305147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B58C05-38F5-46EB-BECD-5394A7777BCD}" type="slidenum">
              <a:rPr lang="en-US" smtClean="0"/>
              <a:t>17</a:t>
            </a:fld>
            <a:endParaRPr lang="en-US"/>
          </a:p>
        </p:txBody>
      </p:sp>
    </p:spTree>
    <p:extLst>
      <p:ext uri="{BB962C8B-B14F-4D97-AF65-F5344CB8AC3E}">
        <p14:creationId xmlns:p14="http://schemas.microsoft.com/office/powerpoint/2010/main" val="266408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0" i="0" kern="1200" baseline="0" dirty="0">
                <a:solidFill>
                  <a:schemeClr val="tx1"/>
                </a:solidFill>
                <a:effectLst/>
                <a:latin typeface="+mn-lt"/>
                <a:ea typeface="+mn-ea"/>
                <a:cs typeface="+mn-cs"/>
              </a:rPr>
              <a:t>Summary of timeline: https://www.huschblackwell.com/ohio-state-by-state-covid-19-guidance</a:t>
            </a:r>
            <a:endParaRPr lang="en-US" sz="1050" dirty="0"/>
          </a:p>
        </p:txBody>
      </p:sp>
      <p:sp>
        <p:nvSpPr>
          <p:cNvPr id="4" name="Slide Number Placeholder 3"/>
          <p:cNvSpPr>
            <a:spLocks noGrp="1"/>
          </p:cNvSpPr>
          <p:nvPr>
            <p:ph type="sldNum" sz="quarter" idx="10"/>
          </p:nvPr>
        </p:nvSpPr>
        <p:spPr/>
        <p:txBody>
          <a:bodyPr/>
          <a:lstStyle/>
          <a:p>
            <a:fld id="{22B58C05-38F5-46EB-BECD-5394A7777BCD}" type="slidenum">
              <a:rPr lang="en-US" smtClean="0"/>
              <a:t>2</a:t>
            </a:fld>
            <a:endParaRPr lang="en-US"/>
          </a:p>
        </p:txBody>
      </p:sp>
    </p:spTree>
    <p:extLst>
      <p:ext uri="{BB962C8B-B14F-4D97-AF65-F5344CB8AC3E}">
        <p14:creationId xmlns:p14="http://schemas.microsoft.com/office/powerpoint/2010/main" val="297752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2B58C05-38F5-46EB-BECD-5394A7777BCD}" type="slidenum">
              <a:rPr lang="en-US" smtClean="0"/>
              <a:t>3</a:t>
            </a:fld>
            <a:endParaRPr lang="en-US"/>
          </a:p>
        </p:txBody>
      </p:sp>
    </p:spTree>
    <p:extLst>
      <p:ext uri="{BB962C8B-B14F-4D97-AF65-F5344CB8AC3E}">
        <p14:creationId xmlns:p14="http://schemas.microsoft.com/office/powerpoint/2010/main" val="237899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B58C05-38F5-46EB-BECD-5394A7777BCD}" type="slidenum">
              <a:rPr lang="en-US" smtClean="0"/>
              <a:t>4</a:t>
            </a:fld>
            <a:endParaRPr lang="en-US"/>
          </a:p>
        </p:txBody>
      </p:sp>
    </p:spTree>
    <p:extLst>
      <p:ext uri="{BB962C8B-B14F-4D97-AF65-F5344CB8AC3E}">
        <p14:creationId xmlns:p14="http://schemas.microsoft.com/office/powerpoint/2010/main" val="124979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2B58C05-38F5-46EB-BECD-5394A7777BCD}" type="slidenum">
              <a:rPr lang="en-US" smtClean="0"/>
              <a:t>5</a:t>
            </a:fld>
            <a:endParaRPr lang="en-US"/>
          </a:p>
        </p:txBody>
      </p:sp>
    </p:spTree>
    <p:extLst>
      <p:ext uri="{BB962C8B-B14F-4D97-AF65-F5344CB8AC3E}">
        <p14:creationId xmlns:p14="http://schemas.microsoft.com/office/powerpoint/2010/main" val="4002880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B58C05-38F5-46EB-BECD-5394A7777BCD}" type="slidenum">
              <a:rPr lang="en-US" smtClean="0"/>
              <a:t>6</a:t>
            </a:fld>
            <a:endParaRPr lang="en-US"/>
          </a:p>
        </p:txBody>
      </p:sp>
    </p:spTree>
    <p:extLst>
      <p:ext uri="{BB962C8B-B14F-4D97-AF65-F5344CB8AC3E}">
        <p14:creationId xmlns:p14="http://schemas.microsoft.com/office/powerpoint/2010/main" val="185528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58C05-38F5-46EB-BECD-5394A7777BCD}" type="slidenum">
              <a:rPr lang="en-US" smtClean="0"/>
              <a:t>7</a:t>
            </a:fld>
            <a:endParaRPr lang="en-US"/>
          </a:p>
        </p:txBody>
      </p:sp>
    </p:spTree>
    <p:extLst>
      <p:ext uri="{BB962C8B-B14F-4D97-AF65-F5344CB8AC3E}">
        <p14:creationId xmlns:p14="http://schemas.microsoft.com/office/powerpoint/2010/main" val="343948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B58C05-38F5-46EB-BECD-5394A7777BCD}" type="slidenum">
              <a:rPr lang="en-US" smtClean="0"/>
              <a:t>8</a:t>
            </a:fld>
            <a:endParaRPr lang="en-US"/>
          </a:p>
        </p:txBody>
      </p:sp>
    </p:spTree>
    <p:extLst>
      <p:ext uri="{BB962C8B-B14F-4D97-AF65-F5344CB8AC3E}">
        <p14:creationId xmlns:p14="http://schemas.microsoft.com/office/powerpoint/2010/main" val="167861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58C05-38F5-46EB-BECD-5394A7777BCD}" type="slidenum">
              <a:rPr lang="en-US" smtClean="0"/>
              <a:t>9</a:t>
            </a:fld>
            <a:endParaRPr lang="en-US"/>
          </a:p>
        </p:txBody>
      </p:sp>
    </p:spTree>
    <p:extLst>
      <p:ext uri="{BB962C8B-B14F-4D97-AF65-F5344CB8AC3E}">
        <p14:creationId xmlns:p14="http://schemas.microsoft.com/office/powerpoint/2010/main" val="1129018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Background Picture">
    <p:spTree>
      <p:nvGrpSpPr>
        <p:cNvPr id="1" name=""/>
        <p:cNvGrpSpPr/>
        <p:nvPr/>
      </p:nvGrpSpPr>
      <p:grpSpPr>
        <a:xfrm>
          <a:off x="0" y="0"/>
          <a:ext cx="0" cy="0"/>
          <a:chOff x="0" y="0"/>
          <a:chExt cx="0" cy="0"/>
        </a:xfrm>
      </p:grpSpPr>
      <p:pic>
        <p:nvPicPr>
          <p:cNvPr id="7" name="Picture Placeholder 5" descr="Seal on the Oval. Used as a background picture.">
            <a:extLst>
              <a:ext uri="{FF2B5EF4-FFF2-40B4-BE49-F238E27FC236}">
                <a16:creationId xmlns:a16="http://schemas.microsoft.com/office/drawing/2014/main" id="{C4E00CA3-028B-4946-BBB4-5C31154E32A4}"/>
              </a:ext>
            </a:extLst>
          </p:cNvPr>
          <p:cNvPicPr>
            <a:picLocks noChangeAspect="1"/>
          </p:cNvPicPr>
          <p:nvPr userDrawn="1"/>
        </p:nvPicPr>
        <p:blipFill rotWithShape="1">
          <a:blip r:embed="rId2"/>
          <a:srcRect t="11942" b="11942"/>
          <a:stretch/>
        </p:blipFill>
        <p:spPr>
          <a:xfrm>
            <a:off x="400279" y="374573"/>
            <a:ext cx="11391441" cy="5772839"/>
          </a:xfrm>
          <a:prstGeom prst="rect">
            <a:avLst/>
          </a:prstGeom>
        </p:spPr>
      </p:pic>
      <p:sp>
        <p:nvSpPr>
          <p:cNvPr id="2" name="Title 1">
            <a:extLst>
              <a:ext uri="{FF2B5EF4-FFF2-40B4-BE49-F238E27FC236}">
                <a16:creationId xmlns:a16="http://schemas.microsoft.com/office/drawing/2014/main" id="{7E9F839D-17A6-464E-BE22-E9B747DF33B1}"/>
              </a:ext>
            </a:extLst>
          </p:cNvPr>
          <p:cNvSpPr>
            <a:spLocks noGrp="1"/>
          </p:cNvSpPr>
          <p:nvPr>
            <p:ph type="ctrTitle"/>
          </p:nvPr>
        </p:nvSpPr>
        <p:spPr>
          <a:xfrm>
            <a:off x="400279" y="1912072"/>
            <a:ext cx="11390045" cy="2387600"/>
          </a:xfrm>
          <a:solidFill>
            <a:srgbClr val="FFFFFF">
              <a:alpha val="69804"/>
            </a:srgbClr>
          </a:solidFill>
        </p:spPr>
        <p:txBody>
          <a:bodyPr lIns="365760" anchor="ctr">
            <a:normAutofit/>
          </a:bodyPr>
          <a:lstStyle>
            <a:lvl1pPr algn="l">
              <a:defRPr sz="5500"/>
            </a:lvl1pPr>
          </a:lstStyle>
          <a:p>
            <a:r>
              <a:rPr lang="en-US" dirty="0"/>
              <a:t>Click to edit Master title style</a:t>
            </a:r>
          </a:p>
        </p:txBody>
      </p:sp>
      <p:sp>
        <p:nvSpPr>
          <p:cNvPr id="5" name="Footer Placeholder 4">
            <a:extLst>
              <a:ext uri="{FF2B5EF4-FFF2-40B4-BE49-F238E27FC236}">
                <a16:creationId xmlns:a16="http://schemas.microsoft.com/office/drawing/2014/main" id="{7D148FA3-A642-4E78-8E7B-809942D8C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71CDF-2BA0-4B12-BAB3-F078D4D10D74}"/>
              </a:ext>
            </a:extLst>
          </p:cNvPr>
          <p:cNvSpPr>
            <a:spLocks noGrp="1"/>
          </p:cNvSpPr>
          <p:nvPr>
            <p:ph type="sldNum" sz="quarter" idx="12"/>
          </p:nvPr>
        </p:nvSpPr>
        <p:spPr/>
        <p:txBody>
          <a:bodyPr/>
          <a:lstStyle>
            <a:lvl1pPr>
              <a:defRPr/>
            </a:lvl1pPr>
          </a:lstStyle>
          <a:p>
            <a:fld id="{8C702ADA-344D-4C5C-97AD-978608FF7B5A}" type="slidenum">
              <a:rPr lang="en-US" smtClean="0"/>
              <a:pPr/>
              <a:t>‹#›</a:t>
            </a:fld>
            <a:endParaRPr lang="en-US" dirty="0"/>
          </a:p>
        </p:txBody>
      </p:sp>
    </p:spTree>
    <p:extLst>
      <p:ext uri="{BB962C8B-B14F-4D97-AF65-F5344CB8AC3E}">
        <p14:creationId xmlns:p14="http://schemas.microsoft.com/office/powerpoint/2010/main" val="261481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cts and Figures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CF42-CFB0-4813-AFA8-72E0DF893747}"/>
              </a:ext>
            </a:extLst>
          </p:cNvPr>
          <p:cNvSpPr>
            <a:spLocks noGrp="1"/>
          </p:cNvSpPr>
          <p:nvPr>
            <p:ph type="title"/>
          </p:nvPr>
        </p:nvSpPr>
        <p:spPr>
          <a:xfrm>
            <a:off x="839789" y="2332273"/>
            <a:ext cx="3637944" cy="1325563"/>
          </a:xfrm>
        </p:spPr>
        <p:txBody>
          <a:bodyPr anchor="t"/>
          <a:lstStyle/>
          <a:p>
            <a:r>
              <a:rPr lang="en-US" dirty="0"/>
              <a:t>Click to edit Master title style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p:nvPr>
        </p:nvSpPr>
        <p:spPr>
          <a:xfrm>
            <a:off x="839789" y="3761295"/>
            <a:ext cx="3637944" cy="242836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cxnSp>
        <p:nvCxnSpPr>
          <p:cNvPr id="11" name="Straight Connector 10" descr="Title ornament - do not edit.">
            <a:extLst>
              <a:ext uri="{FF2B5EF4-FFF2-40B4-BE49-F238E27FC236}">
                <a16:creationId xmlns:a16="http://schemas.microsoft.com/office/drawing/2014/main" id="{5F33B443-BC15-456F-A843-6F23BCE2348A}"/>
              </a:ext>
            </a:extLst>
          </p:cNvPr>
          <p:cNvCxnSpPr>
            <a:cxnSpLocks/>
          </p:cNvCxnSpPr>
          <p:nvPr userDrawn="1"/>
        </p:nvCxnSpPr>
        <p:spPr>
          <a:xfrm>
            <a:off x="839789" y="2060409"/>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F9AB3712-421D-4D44-A208-FCFD9F142B33}"/>
              </a:ext>
            </a:extLst>
          </p:cNvPr>
          <p:cNvSpPr>
            <a:spLocks noGrp="1"/>
          </p:cNvSpPr>
          <p:nvPr>
            <p:ph sz="quarter" idx="15" hasCustomPrompt="1"/>
          </p:nvPr>
        </p:nvSpPr>
        <p:spPr>
          <a:xfrm>
            <a:off x="4579938" y="2332038"/>
            <a:ext cx="6608762" cy="3814762"/>
          </a:xfrm>
        </p:spPr>
        <p:txBody>
          <a:bodyPr/>
          <a:lstStyle>
            <a:lvl1pPr>
              <a:defRPr/>
            </a:lvl1pPr>
          </a:lstStyle>
          <a:p>
            <a:pPr lvl="0"/>
            <a:r>
              <a:rPr lang="en-US" dirty="0"/>
              <a:t>Click to add a chart or table</a:t>
            </a:r>
          </a:p>
        </p:txBody>
      </p:sp>
    </p:spTree>
    <p:extLst>
      <p:ext uri="{BB962C8B-B14F-4D97-AF65-F5344CB8AC3E}">
        <p14:creationId xmlns:p14="http://schemas.microsoft.com/office/powerpoint/2010/main" val="375593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p:nvPr>
        </p:nvSpPr>
        <p:spPr>
          <a:xfrm>
            <a:off x="5856551" y="3242821"/>
            <a:ext cx="5441197" cy="242836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7BC3CEE6-576D-4A25-8B6C-C2373DA1C88A}"/>
              </a:ext>
            </a:extLst>
          </p:cNvPr>
          <p:cNvCxnSpPr>
            <a:cxnSpLocks/>
          </p:cNvCxnSpPr>
          <p:nvPr userDrawn="1"/>
        </p:nvCxnSpPr>
        <p:spPr>
          <a:xfrm>
            <a:off x="5856552" y="1541935"/>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385763" y="403767"/>
            <a:ext cx="4629150" cy="5743645"/>
          </a:xfrm>
        </p:spPr>
        <p:txBody>
          <a:bodyPr/>
          <a:lstStyle/>
          <a:p>
            <a:endParaRPr lang="en-US" dirty="0"/>
          </a:p>
        </p:txBody>
      </p:sp>
      <p:sp>
        <p:nvSpPr>
          <p:cNvPr id="15" name="Title 1">
            <a:extLst>
              <a:ext uri="{FF2B5EF4-FFF2-40B4-BE49-F238E27FC236}">
                <a16:creationId xmlns:a16="http://schemas.microsoft.com/office/drawing/2014/main" id="{778E9976-AB2A-4D33-BDD3-3DD81964854A}"/>
              </a:ext>
            </a:extLst>
          </p:cNvPr>
          <p:cNvSpPr>
            <a:spLocks noGrp="1"/>
          </p:cNvSpPr>
          <p:nvPr>
            <p:ph type="title"/>
          </p:nvPr>
        </p:nvSpPr>
        <p:spPr>
          <a:xfrm>
            <a:off x="5856551" y="1806160"/>
            <a:ext cx="5441196" cy="1325563"/>
          </a:xfrm>
        </p:spPr>
        <p:txBody>
          <a:bodyPr anchor="t"/>
          <a:lstStyle/>
          <a:p>
            <a:r>
              <a:rPr lang="en-US" dirty="0"/>
              <a:t>Click to edit Master title style</a:t>
            </a:r>
          </a:p>
        </p:txBody>
      </p:sp>
    </p:spTree>
    <p:extLst>
      <p:ext uri="{BB962C8B-B14F-4D97-AF65-F5344CB8AC3E}">
        <p14:creationId xmlns:p14="http://schemas.microsoft.com/office/powerpoint/2010/main" val="363674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3 Pictur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p:nvPr>
        </p:nvSpPr>
        <p:spPr>
          <a:xfrm>
            <a:off x="5856551" y="3242821"/>
            <a:ext cx="5441197" cy="242836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7BC3CEE6-576D-4A25-8B6C-C2373DA1C88A}"/>
              </a:ext>
            </a:extLst>
          </p:cNvPr>
          <p:cNvCxnSpPr>
            <a:cxnSpLocks/>
          </p:cNvCxnSpPr>
          <p:nvPr userDrawn="1"/>
        </p:nvCxnSpPr>
        <p:spPr>
          <a:xfrm>
            <a:off x="5856552" y="1541935"/>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396873" y="427519"/>
            <a:ext cx="4572000" cy="2961495"/>
          </a:xfrm>
        </p:spPr>
        <p:txBody>
          <a:bodyPr/>
          <a:lstStyle/>
          <a:p>
            <a:endParaRPr lang="en-US"/>
          </a:p>
        </p:txBody>
      </p:sp>
      <p:sp>
        <p:nvSpPr>
          <p:cNvPr id="10" name="Picture Placeholder 4">
            <a:extLst>
              <a:ext uri="{FF2B5EF4-FFF2-40B4-BE49-F238E27FC236}">
                <a16:creationId xmlns:a16="http://schemas.microsoft.com/office/drawing/2014/main" id="{6F2A46D0-0103-4ABC-91D6-429E06561590}"/>
              </a:ext>
            </a:extLst>
          </p:cNvPr>
          <p:cNvSpPr>
            <a:spLocks noGrp="1"/>
          </p:cNvSpPr>
          <p:nvPr>
            <p:ph type="pic" sz="quarter" idx="15"/>
          </p:nvPr>
        </p:nvSpPr>
        <p:spPr>
          <a:xfrm>
            <a:off x="396873" y="3389014"/>
            <a:ext cx="2286000" cy="2743200"/>
          </a:xfrm>
        </p:spPr>
        <p:txBody>
          <a:bodyPr/>
          <a:lstStyle/>
          <a:p>
            <a:endParaRPr lang="en-US"/>
          </a:p>
        </p:txBody>
      </p:sp>
      <p:sp>
        <p:nvSpPr>
          <p:cNvPr id="11" name="Picture Placeholder 4">
            <a:extLst>
              <a:ext uri="{FF2B5EF4-FFF2-40B4-BE49-F238E27FC236}">
                <a16:creationId xmlns:a16="http://schemas.microsoft.com/office/drawing/2014/main" id="{BFAFE350-DAC2-4FA1-8058-2BB689DE6DEA}"/>
              </a:ext>
            </a:extLst>
          </p:cNvPr>
          <p:cNvSpPr>
            <a:spLocks noGrp="1"/>
          </p:cNvSpPr>
          <p:nvPr>
            <p:ph type="pic" sz="quarter" idx="16"/>
          </p:nvPr>
        </p:nvSpPr>
        <p:spPr>
          <a:xfrm>
            <a:off x="2682873" y="3389014"/>
            <a:ext cx="2286000" cy="2743200"/>
          </a:xfrm>
        </p:spPr>
        <p:txBody>
          <a:bodyPr/>
          <a:lstStyle/>
          <a:p>
            <a:endParaRPr lang="en-US"/>
          </a:p>
        </p:txBody>
      </p:sp>
      <p:sp>
        <p:nvSpPr>
          <p:cNvPr id="15" name="Title 1">
            <a:extLst>
              <a:ext uri="{FF2B5EF4-FFF2-40B4-BE49-F238E27FC236}">
                <a16:creationId xmlns:a16="http://schemas.microsoft.com/office/drawing/2014/main" id="{E79F3245-5C19-491B-A3C7-0953BE94EC53}"/>
              </a:ext>
            </a:extLst>
          </p:cNvPr>
          <p:cNvSpPr>
            <a:spLocks noGrp="1"/>
          </p:cNvSpPr>
          <p:nvPr>
            <p:ph type="title"/>
          </p:nvPr>
        </p:nvSpPr>
        <p:spPr>
          <a:xfrm>
            <a:off x="5856551" y="1806160"/>
            <a:ext cx="5441196" cy="1325563"/>
          </a:xfrm>
        </p:spPr>
        <p:txBody>
          <a:bodyPr anchor="t"/>
          <a:lstStyle/>
          <a:p>
            <a:r>
              <a:rPr lang="en-US" dirty="0"/>
              <a:t>Click to edit Master title style</a:t>
            </a:r>
          </a:p>
        </p:txBody>
      </p:sp>
    </p:spTree>
    <p:extLst>
      <p:ext uri="{BB962C8B-B14F-4D97-AF65-F5344CB8AC3E}">
        <p14:creationId xmlns:p14="http://schemas.microsoft.com/office/powerpoint/2010/main" val="165897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Tea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CF42-CFB0-4813-AFA8-72E0DF893747}"/>
              </a:ext>
            </a:extLst>
          </p:cNvPr>
          <p:cNvSpPr>
            <a:spLocks noGrp="1"/>
          </p:cNvSpPr>
          <p:nvPr>
            <p:ph type="title"/>
          </p:nvPr>
        </p:nvSpPr>
        <p:spPr>
          <a:xfrm>
            <a:off x="839789" y="2332273"/>
            <a:ext cx="3637944" cy="1325563"/>
          </a:xfrm>
        </p:spPr>
        <p:txBody>
          <a:bodyPr anchor="t"/>
          <a:lstStyle/>
          <a:p>
            <a:r>
              <a:rPr lang="en-US" dirty="0"/>
              <a:t>Click to edit Master title style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p:nvPr>
        </p:nvSpPr>
        <p:spPr>
          <a:xfrm>
            <a:off x="839789" y="3761295"/>
            <a:ext cx="3637944" cy="1055802"/>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cxnSp>
        <p:nvCxnSpPr>
          <p:cNvPr id="11" name="Straight Connector 10">
            <a:extLst>
              <a:ext uri="{FF2B5EF4-FFF2-40B4-BE49-F238E27FC236}">
                <a16:creationId xmlns:a16="http://schemas.microsoft.com/office/drawing/2014/main" id="{5F33B443-BC15-456F-A843-6F23BCE2348A}"/>
              </a:ext>
            </a:extLst>
          </p:cNvPr>
          <p:cNvCxnSpPr>
            <a:cxnSpLocks/>
          </p:cNvCxnSpPr>
          <p:nvPr userDrawn="1"/>
        </p:nvCxnSpPr>
        <p:spPr>
          <a:xfrm>
            <a:off x="839789" y="2060409"/>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5057203" y="696457"/>
            <a:ext cx="2077591" cy="1676742"/>
          </a:xfrm>
        </p:spPr>
        <p:txBody>
          <a:bodyPr/>
          <a:lstStyle/>
          <a:p>
            <a:endParaRPr lang="en-US" dirty="0"/>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5057204" y="2453541"/>
            <a:ext cx="2077592"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p:nvPr>
        </p:nvSpPr>
        <p:spPr>
          <a:xfrm>
            <a:off x="5057204" y="2763582"/>
            <a:ext cx="2077592" cy="30175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16" name="Picture Placeholder 4">
            <a:extLst>
              <a:ext uri="{FF2B5EF4-FFF2-40B4-BE49-F238E27FC236}">
                <a16:creationId xmlns:a16="http://schemas.microsoft.com/office/drawing/2014/main" id="{11ED6439-33AD-49C2-871A-58168B09AD82}"/>
              </a:ext>
            </a:extLst>
          </p:cNvPr>
          <p:cNvSpPr>
            <a:spLocks noGrp="1"/>
          </p:cNvSpPr>
          <p:nvPr>
            <p:ph type="pic" sz="quarter" idx="20"/>
          </p:nvPr>
        </p:nvSpPr>
        <p:spPr>
          <a:xfrm>
            <a:off x="7374140" y="696457"/>
            <a:ext cx="2077591" cy="1676742"/>
          </a:xfrm>
        </p:spPr>
        <p:txBody>
          <a:bodyPr/>
          <a:lstStyle/>
          <a:p>
            <a:endParaRPr lang="en-US" dirty="0"/>
          </a:p>
        </p:txBody>
      </p:sp>
      <p:sp>
        <p:nvSpPr>
          <p:cNvPr id="17" name="Text Placeholder 4">
            <a:extLst>
              <a:ext uri="{FF2B5EF4-FFF2-40B4-BE49-F238E27FC236}">
                <a16:creationId xmlns:a16="http://schemas.microsoft.com/office/drawing/2014/main" id="{D724A983-E2D4-411D-8E9C-28DDCC5FAF65}"/>
              </a:ext>
            </a:extLst>
          </p:cNvPr>
          <p:cNvSpPr>
            <a:spLocks noGrp="1"/>
          </p:cNvSpPr>
          <p:nvPr>
            <p:ph type="body" sz="quarter" idx="21" hasCustomPrompt="1"/>
          </p:nvPr>
        </p:nvSpPr>
        <p:spPr>
          <a:xfrm>
            <a:off x="7374141" y="2453541"/>
            <a:ext cx="2077592"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a:extLst>
              <a:ext uri="{FF2B5EF4-FFF2-40B4-BE49-F238E27FC236}">
                <a16:creationId xmlns:a16="http://schemas.microsoft.com/office/drawing/2014/main" id="{42A31C1D-8F1D-4CB6-9F05-8D8BB079EB90}"/>
              </a:ext>
            </a:extLst>
          </p:cNvPr>
          <p:cNvSpPr>
            <a:spLocks noGrp="1"/>
          </p:cNvSpPr>
          <p:nvPr>
            <p:ph sz="half" idx="22"/>
          </p:nvPr>
        </p:nvSpPr>
        <p:spPr>
          <a:xfrm>
            <a:off x="7374141" y="2763582"/>
            <a:ext cx="2077592" cy="30175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20" name="Picture Placeholder 4">
            <a:extLst>
              <a:ext uri="{FF2B5EF4-FFF2-40B4-BE49-F238E27FC236}">
                <a16:creationId xmlns:a16="http://schemas.microsoft.com/office/drawing/2014/main" id="{E32EFC8D-798E-4678-A87B-C90DCCB5A996}"/>
              </a:ext>
            </a:extLst>
          </p:cNvPr>
          <p:cNvSpPr>
            <a:spLocks noGrp="1"/>
          </p:cNvSpPr>
          <p:nvPr>
            <p:ph type="pic" sz="quarter" idx="23"/>
          </p:nvPr>
        </p:nvSpPr>
        <p:spPr>
          <a:xfrm>
            <a:off x="9691076" y="696457"/>
            <a:ext cx="2077591" cy="1676742"/>
          </a:xfrm>
        </p:spPr>
        <p:txBody>
          <a:bodyPr/>
          <a:lstStyle/>
          <a:p>
            <a:endParaRPr lang="en-US" dirty="0"/>
          </a:p>
        </p:txBody>
      </p:sp>
      <p:sp>
        <p:nvSpPr>
          <p:cNvPr id="21" name="Text Placeholder 4">
            <a:extLst>
              <a:ext uri="{FF2B5EF4-FFF2-40B4-BE49-F238E27FC236}">
                <a16:creationId xmlns:a16="http://schemas.microsoft.com/office/drawing/2014/main" id="{8B1DD5E6-B902-4C2D-9D16-3F59B4BCBA19}"/>
              </a:ext>
            </a:extLst>
          </p:cNvPr>
          <p:cNvSpPr>
            <a:spLocks noGrp="1"/>
          </p:cNvSpPr>
          <p:nvPr>
            <p:ph type="body" sz="quarter" idx="24" hasCustomPrompt="1"/>
          </p:nvPr>
        </p:nvSpPr>
        <p:spPr>
          <a:xfrm>
            <a:off x="9691077" y="2453541"/>
            <a:ext cx="2077592"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3">
            <a:extLst>
              <a:ext uri="{FF2B5EF4-FFF2-40B4-BE49-F238E27FC236}">
                <a16:creationId xmlns:a16="http://schemas.microsoft.com/office/drawing/2014/main" id="{52D6015B-E243-493B-AEF7-C9745236520A}"/>
              </a:ext>
            </a:extLst>
          </p:cNvPr>
          <p:cNvSpPr>
            <a:spLocks noGrp="1"/>
          </p:cNvSpPr>
          <p:nvPr>
            <p:ph sz="half" idx="25"/>
          </p:nvPr>
        </p:nvSpPr>
        <p:spPr>
          <a:xfrm>
            <a:off x="9691077" y="2763582"/>
            <a:ext cx="2077592" cy="30175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23" name="Picture Placeholder 4">
            <a:extLst>
              <a:ext uri="{FF2B5EF4-FFF2-40B4-BE49-F238E27FC236}">
                <a16:creationId xmlns:a16="http://schemas.microsoft.com/office/drawing/2014/main" id="{A5B97012-2868-43C2-9206-9E4FE0F4F61C}"/>
              </a:ext>
            </a:extLst>
          </p:cNvPr>
          <p:cNvSpPr>
            <a:spLocks noGrp="1"/>
          </p:cNvSpPr>
          <p:nvPr>
            <p:ph type="pic" sz="quarter" idx="26"/>
          </p:nvPr>
        </p:nvSpPr>
        <p:spPr>
          <a:xfrm>
            <a:off x="5078858" y="3386275"/>
            <a:ext cx="2077591" cy="1676742"/>
          </a:xfrm>
        </p:spPr>
        <p:txBody>
          <a:bodyPr/>
          <a:lstStyle/>
          <a:p>
            <a:endParaRPr lang="en-US" dirty="0"/>
          </a:p>
        </p:txBody>
      </p:sp>
      <p:sp>
        <p:nvSpPr>
          <p:cNvPr id="24" name="Text Placeholder 4">
            <a:extLst>
              <a:ext uri="{FF2B5EF4-FFF2-40B4-BE49-F238E27FC236}">
                <a16:creationId xmlns:a16="http://schemas.microsoft.com/office/drawing/2014/main" id="{48454760-D7F3-475D-A20B-0C0BCB057E7F}"/>
              </a:ext>
            </a:extLst>
          </p:cNvPr>
          <p:cNvSpPr>
            <a:spLocks noGrp="1"/>
          </p:cNvSpPr>
          <p:nvPr>
            <p:ph type="body" sz="quarter" idx="27" hasCustomPrompt="1"/>
          </p:nvPr>
        </p:nvSpPr>
        <p:spPr>
          <a:xfrm>
            <a:off x="5078859" y="5143359"/>
            <a:ext cx="2077592"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3">
            <a:extLst>
              <a:ext uri="{FF2B5EF4-FFF2-40B4-BE49-F238E27FC236}">
                <a16:creationId xmlns:a16="http://schemas.microsoft.com/office/drawing/2014/main" id="{6D393514-D249-454A-BB12-08A04E74C5AB}"/>
              </a:ext>
            </a:extLst>
          </p:cNvPr>
          <p:cNvSpPr>
            <a:spLocks noGrp="1"/>
          </p:cNvSpPr>
          <p:nvPr>
            <p:ph sz="half" idx="28"/>
          </p:nvPr>
        </p:nvSpPr>
        <p:spPr>
          <a:xfrm>
            <a:off x="5078859" y="5453400"/>
            <a:ext cx="2077592" cy="30175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26" name="Picture Placeholder 4">
            <a:extLst>
              <a:ext uri="{FF2B5EF4-FFF2-40B4-BE49-F238E27FC236}">
                <a16:creationId xmlns:a16="http://schemas.microsoft.com/office/drawing/2014/main" id="{D278255C-18BA-474E-96F6-62A50AF41CA1}"/>
              </a:ext>
            </a:extLst>
          </p:cNvPr>
          <p:cNvSpPr>
            <a:spLocks noGrp="1"/>
          </p:cNvSpPr>
          <p:nvPr>
            <p:ph type="pic" sz="quarter" idx="29"/>
          </p:nvPr>
        </p:nvSpPr>
        <p:spPr>
          <a:xfrm>
            <a:off x="7395795" y="3386275"/>
            <a:ext cx="2077591" cy="1676742"/>
          </a:xfrm>
        </p:spPr>
        <p:txBody>
          <a:bodyPr/>
          <a:lstStyle/>
          <a:p>
            <a:endParaRPr lang="en-US" dirty="0"/>
          </a:p>
        </p:txBody>
      </p:sp>
      <p:sp>
        <p:nvSpPr>
          <p:cNvPr id="33" name="Text Placeholder 4">
            <a:extLst>
              <a:ext uri="{FF2B5EF4-FFF2-40B4-BE49-F238E27FC236}">
                <a16:creationId xmlns:a16="http://schemas.microsoft.com/office/drawing/2014/main" id="{A4F57BC1-C0AE-424B-9367-C3705C88E571}"/>
              </a:ext>
            </a:extLst>
          </p:cNvPr>
          <p:cNvSpPr>
            <a:spLocks noGrp="1"/>
          </p:cNvSpPr>
          <p:nvPr>
            <p:ph type="body" sz="quarter" idx="30" hasCustomPrompt="1"/>
          </p:nvPr>
        </p:nvSpPr>
        <p:spPr>
          <a:xfrm>
            <a:off x="7395796" y="5143359"/>
            <a:ext cx="2077592"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4" name="Content Placeholder 3">
            <a:extLst>
              <a:ext uri="{FF2B5EF4-FFF2-40B4-BE49-F238E27FC236}">
                <a16:creationId xmlns:a16="http://schemas.microsoft.com/office/drawing/2014/main" id="{B8CE1909-D1B0-4CED-A8A6-86452D796376}"/>
              </a:ext>
            </a:extLst>
          </p:cNvPr>
          <p:cNvSpPr>
            <a:spLocks noGrp="1"/>
          </p:cNvSpPr>
          <p:nvPr>
            <p:ph sz="half" idx="31"/>
          </p:nvPr>
        </p:nvSpPr>
        <p:spPr>
          <a:xfrm>
            <a:off x="7395796" y="5453400"/>
            <a:ext cx="2077592" cy="30175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35" name="Picture Placeholder 4">
            <a:extLst>
              <a:ext uri="{FF2B5EF4-FFF2-40B4-BE49-F238E27FC236}">
                <a16:creationId xmlns:a16="http://schemas.microsoft.com/office/drawing/2014/main" id="{7844A874-C4B9-4320-AE76-AA222CA8567D}"/>
              </a:ext>
            </a:extLst>
          </p:cNvPr>
          <p:cNvSpPr>
            <a:spLocks noGrp="1"/>
          </p:cNvSpPr>
          <p:nvPr>
            <p:ph type="pic" sz="quarter" idx="32"/>
          </p:nvPr>
        </p:nvSpPr>
        <p:spPr>
          <a:xfrm>
            <a:off x="9712731" y="3386275"/>
            <a:ext cx="2077591" cy="1676742"/>
          </a:xfrm>
        </p:spPr>
        <p:txBody>
          <a:bodyPr/>
          <a:lstStyle/>
          <a:p>
            <a:endParaRPr lang="en-US" dirty="0"/>
          </a:p>
        </p:txBody>
      </p:sp>
      <p:sp>
        <p:nvSpPr>
          <p:cNvPr id="36" name="Text Placeholder 4">
            <a:extLst>
              <a:ext uri="{FF2B5EF4-FFF2-40B4-BE49-F238E27FC236}">
                <a16:creationId xmlns:a16="http://schemas.microsoft.com/office/drawing/2014/main" id="{FCF80027-C4C4-4FAC-8656-046DDF8D9C84}"/>
              </a:ext>
            </a:extLst>
          </p:cNvPr>
          <p:cNvSpPr>
            <a:spLocks noGrp="1"/>
          </p:cNvSpPr>
          <p:nvPr>
            <p:ph type="body" sz="quarter" idx="33" hasCustomPrompt="1"/>
          </p:nvPr>
        </p:nvSpPr>
        <p:spPr>
          <a:xfrm>
            <a:off x="9712732" y="5143359"/>
            <a:ext cx="2077592"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Content Placeholder 3">
            <a:extLst>
              <a:ext uri="{FF2B5EF4-FFF2-40B4-BE49-F238E27FC236}">
                <a16:creationId xmlns:a16="http://schemas.microsoft.com/office/drawing/2014/main" id="{5AC34476-3C87-41CC-8284-D6A31C7F741D}"/>
              </a:ext>
            </a:extLst>
          </p:cNvPr>
          <p:cNvSpPr>
            <a:spLocks noGrp="1"/>
          </p:cNvSpPr>
          <p:nvPr>
            <p:ph sz="half" idx="34"/>
          </p:nvPr>
        </p:nvSpPr>
        <p:spPr>
          <a:xfrm>
            <a:off x="9712732" y="5453400"/>
            <a:ext cx="2077592" cy="30175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Tree>
    <p:extLst>
      <p:ext uri="{BB962C8B-B14F-4D97-AF65-F5344CB8AC3E}">
        <p14:creationId xmlns:p14="http://schemas.microsoft.com/office/powerpoint/2010/main" val="2159167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8A03F2-9CC5-4C7D-98F8-9957C80923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1A53CF-A8C8-4BBA-B9A9-B09B86593D59}"/>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6" name="Title 1">
            <a:extLst>
              <a:ext uri="{FF2B5EF4-FFF2-40B4-BE49-F238E27FC236}">
                <a16:creationId xmlns:a16="http://schemas.microsoft.com/office/drawing/2014/main" id="{7BF50D38-5438-F344-9475-34794C400424}"/>
              </a:ext>
            </a:extLst>
          </p:cNvPr>
          <p:cNvSpPr>
            <a:spLocks noGrp="1"/>
          </p:cNvSpPr>
          <p:nvPr>
            <p:ph type="title"/>
          </p:nvPr>
        </p:nvSpPr>
        <p:spPr>
          <a:xfrm>
            <a:off x="838200" y="986042"/>
            <a:ext cx="10515600" cy="838854"/>
          </a:xfrm>
        </p:spPr>
        <p:txBody>
          <a:bodyPr anchor="t"/>
          <a:lstStyle/>
          <a:p>
            <a:r>
              <a:rPr lang="en-US" dirty="0"/>
              <a:t>Click to edit Master title style</a:t>
            </a:r>
          </a:p>
        </p:txBody>
      </p:sp>
      <p:cxnSp>
        <p:nvCxnSpPr>
          <p:cNvPr id="7" name="Straight Connector 6">
            <a:extLst>
              <a:ext uri="{FF2B5EF4-FFF2-40B4-BE49-F238E27FC236}">
                <a16:creationId xmlns:a16="http://schemas.microsoft.com/office/drawing/2014/main" id="{4A08DB35-EBE4-7D47-B3CA-C94ADD2F76D2}"/>
              </a:ext>
            </a:extLst>
          </p:cNvPr>
          <p:cNvCxnSpPr>
            <a:cxnSpLocks/>
          </p:cNvCxnSpPr>
          <p:nvPr userDrawn="1"/>
        </p:nvCxnSpPr>
        <p:spPr>
          <a:xfrm>
            <a:off x="838200" y="801837"/>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215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3F5652-5F8D-4F3B-BE45-6F2FE0F564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FDEF2A-FDC4-461B-A64A-242E9A04A071}"/>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229764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001C-171D-4E3E-B5D6-BCADE39B691A}"/>
              </a:ext>
            </a:extLst>
          </p:cNvPr>
          <p:cNvSpPr>
            <a:spLocks noGrp="1"/>
          </p:cNvSpPr>
          <p:nvPr>
            <p:ph type="title"/>
          </p:nvPr>
        </p:nvSpPr>
        <p:spPr>
          <a:xfrm>
            <a:off x="831850" y="2609603"/>
            <a:ext cx="10515600" cy="819397"/>
          </a:xfrm>
        </p:spPr>
        <p:txBody>
          <a:bodyPr anchor="t">
            <a:normAutofit/>
          </a:bodyPr>
          <a:lstStyle>
            <a:lvl1pPr>
              <a:defRPr sz="5500"/>
            </a:lvl1pPr>
          </a:lstStyle>
          <a:p>
            <a:r>
              <a:rPr lang="en-US" dirty="0"/>
              <a:t>Click to edit Master title style</a:t>
            </a:r>
          </a:p>
        </p:txBody>
      </p:sp>
      <p:sp>
        <p:nvSpPr>
          <p:cNvPr id="3" name="Text Placeholder 2">
            <a:extLst>
              <a:ext uri="{FF2B5EF4-FFF2-40B4-BE49-F238E27FC236}">
                <a16:creationId xmlns:a16="http://schemas.microsoft.com/office/drawing/2014/main" id="{21934708-1F7D-4A7D-990D-4B0285713075}"/>
              </a:ext>
            </a:extLst>
          </p:cNvPr>
          <p:cNvSpPr>
            <a:spLocks noGrp="1"/>
          </p:cNvSpPr>
          <p:nvPr>
            <p:ph type="body" idx="1"/>
          </p:nvPr>
        </p:nvSpPr>
        <p:spPr>
          <a:xfrm>
            <a:off x="831850" y="3457508"/>
            <a:ext cx="10515600" cy="496976"/>
          </a:xfrm>
        </p:spPr>
        <p:txBody>
          <a:bodyPr>
            <a:normAutofit/>
          </a:bodyPr>
          <a:lstStyle>
            <a:lvl1pPr marL="0" indent="0">
              <a:buNone/>
              <a:defRPr sz="2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Tree>
    <p:extLst>
      <p:ext uri="{BB962C8B-B14F-4D97-AF65-F5344CB8AC3E}">
        <p14:creationId xmlns:p14="http://schemas.microsoft.com/office/powerpoint/2010/main" val="181669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Red Background">
    <p:spTree>
      <p:nvGrpSpPr>
        <p:cNvPr id="1" name=""/>
        <p:cNvGrpSpPr/>
        <p:nvPr/>
      </p:nvGrpSpPr>
      <p:grpSpPr>
        <a:xfrm>
          <a:off x="0" y="0"/>
          <a:ext cx="0" cy="0"/>
          <a:chOff x="0" y="0"/>
          <a:chExt cx="0" cy="0"/>
        </a:xfrm>
      </p:grpSpPr>
      <p:sp>
        <p:nvSpPr>
          <p:cNvPr id="7" name="Freeform 6" descr="Red background with notch.">
            <a:extLst>
              <a:ext uri="{FF2B5EF4-FFF2-40B4-BE49-F238E27FC236}">
                <a16:creationId xmlns:a16="http://schemas.microsoft.com/office/drawing/2014/main" id="{221065E6-A38E-4F0C-8A91-83E3ADB9FE2D}"/>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p:nvPr>
        </p:nvSpPr>
        <p:spPr>
          <a:xfrm>
            <a:off x="831850" y="2609603"/>
            <a:ext cx="10515600" cy="819397"/>
          </a:xfrm>
        </p:spPr>
        <p:txBody>
          <a:bodyPr anchor="t">
            <a:normAutofit/>
          </a:bodyPr>
          <a:lstStyle>
            <a:lvl1pPr>
              <a:defRPr sz="5500">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p:nvPr>
        </p:nvSpPr>
        <p:spPr>
          <a:xfrm>
            <a:off x="831850" y="3457508"/>
            <a:ext cx="10515600" cy="496976"/>
          </a:xfrm>
        </p:spPr>
        <p:txBody>
          <a:bodyPr>
            <a:normAutofit/>
          </a:bodyPr>
          <a:lstStyle>
            <a:lvl1pPr marL="0" indent="0">
              <a:buNone/>
              <a:defRPr sz="2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8465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Gray Backgroun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A2A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7994FE8C-BFE3-EA46-9F67-FCF68481C5B4}"/>
              </a:ext>
            </a:extLst>
          </p:cNvPr>
          <p:cNvSpPr>
            <a:spLocks noGrp="1"/>
          </p:cNvSpPr>
          <p:nvPr>
            <p:ph type="title"/>
          </p:nvPr>
        </p:nvSpPr>
        <p:spPr>
          <a:xfrm>
            <a:off x="831850" y="2609603"/>
            <a:ext cx="10515600" cy="819397"/>
          </a:xfrm>
        </p:spPr>
        <p:txBody>
          <a:bodyPr anchor="t">
            <a:normAutofit/>
          </a:bodyPr>
          <a:lstStyle>
            <a:lvl1pPr>
              <a:defRPr sz="5500">
                <a:solidFill>
                  <a:schemeClr val="bg1"/>
                </a:solidFill>
              </a:defRPr>
            </a:lvl1pPr>
          </a:lstStyle>
          <a:p>
            <a:r>
              <a:rPr lang="en-US" dirty="0"/>
              <a:t>Click to edit Master title style</a:t>
            </a:r>
          </a:p>
        </p:txBody>
      </p:sp>
      <p:sp>
        <p:nvSpPr>
          <p:cNvPr id="9" name="Text Placeholder 2">
            <a:extLst>
              <a:ext uri="{FF2B5EF4-FFF2-40B4-BE49-F238E27FC236}">
                <a16:creationId xmlns:a16="http://schemas.microsoft.com/office/drawing/2014/main" id="{668173B2-180C-2442-AB23-1F3D56096CF6}"/>
              </a:ext>
            </a:extLst>
          </p:cNvPr>
          <p:cNvSpPr>
            <a:spLocks noGrp="1"/>
          </p:cNvSpPr>
          <p:nvPr>
            <p:ph type="body" idx="1"/>
          </p:nvPr>
        </p:nvSpPr>
        <p:spPr>
          <a:xfrm>
            <a:off x="831850" y="3457508"/>
            <a:ext cx="10515600" cy="496976"/>
          </a:xfrm>
        </p:spPr>
        <p:txBody>
          <a:bodyPr>
            <a:normAutofit/>
          </a:bodyPr>
          <a:lstStyle>
            <a:lvl1pPr marL="0" indent="0">
              <a:buNone/>
              <a:defRPr sz="2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8475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7" name="Title 1">
            <a:extLst>
              <a:ext uri="{FF2B5EF4-FFF2-40B4-BE49-F238E27FC236}">
                <a16:creationId xmlns:a16="http://schemas.microsoft.com/office/drawing/2014/main" id="{8D4E7D8D-3CE6-BC4E-BA91-C825C3B79A33}"/>
              </a:ext>
            </a:extLst>
          </p:cNvPr>
          <p:cNvSpPr>
            <a:spLocks noGrp="1"/>
          </p:cNvSpPr>
          <p:nvPr>
            <p:ph type="title"/>
          </p:nvPr>
        </p:nvSpPr>
        <p:spPr>
          <a:xfrm>
            <a:off x="831850" y="2609603"/>
            <a:ext cx="10515600" cy="819397"/>
          </a:xfrm>
        </p:spPr>
        <p:txBody>
          <a:bodyPr anchor="t">
            <a:normAutofit/>
          </a:bodyPr>
          <a:lstStyle>
            <a:lvl1pPr>
              <a:defRPr sz="5500"/>
            </a:lvl1pPr>
          </a:lstStyle>
          <a:p>
            <a:r>
              <a:rPr lang="en-US" dirty="0"/>
              <a:t>Click to edit Master title style</a:t>
            </a:r>
          </a:p>
        </p:txBody>
      </p:sp>
      <p:sp>
        <p:nvSpPr>
          <p:cNvPr id="8" name="Text Placeholder 2">
            <a:extLst>
              <a:ext uri="{FF2B5EF4-FFF2-40B4-BE49-F238E27FC236}">
                <a16:creationId xmlns:a16="http://schemas.microsoft.com/office/drawing/2014/main" id="{19BB5AB9-FC6F-7F4D-885C-DFDA822904D4}"/>
              </a:ext>
            </a:extLst>
          </p:cNvPr>
          <p:cNvSpPr>
            <a:spLocks noGrp="1"/>
          </p:cNvSpPr>
          <p:nvPr>
            <p:ph type="body" idx="1"/>
          </p:nvPr>
        </p:nvSpPr>
        <p:spPr>
          <a:xfrm>
            <a:off x="831850" y="3457508"/>
            <a:ext cx="10515600" cy="496976"/>
          </a:xfrm>
        </p:spPr>
        <p:txBody>
          <a:bodyPr>
            <a:normAutofit/>
          </a:bodyPr>
          <a:lstStyle>
            <a:lvl1pPr marL="0" indent="0">
              <a:buNone/>
              <a:defRPr sz="2600" b="1" i="0">
                <a:solidFill>
                  <a:schemeClr val="tx1"/>
                </a:solidFill>
                <a:latin typeface="Buckeye Sa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8004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AA6A-DE3E-452A-8765-F4A9FE447D22}"/>
              </a:ext>
            </a:extLst>
          </p:cNvPr>
          <p:cNvSpPr>
            <a:spLocks noGrp="1"/>
          </p:cNvSpPr>
          <p:nvPr>
            <p:ph type="title"/>
          </p:nvPr>
        </p:nvSpPr>
        <p:spPr>
          <a:xfrm>
            <a:off x="838200" y="986042"/>
            <a:ext cx="10515600" cy="838854"/>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65092BB6-0EC3-47A0-964A-91B4EAB22C4B}"/>
              </a:ext>
            </a:extLst>
          </p:cNvPr>
          <p:cNvSpPr>
            <a:spLocks noGrp="1"/>
          </p:cNvSpPr>
          <p:nvPr>
            <p:ph idx="1"/>
          </p:nvPr>
        </p:nvSpPr>
        <p:spPr>
          <a:xfrm>
            <a:off x="838200" y="2161509"/>
            <a:ext cx="10515600" cy="40154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cxnSp>
        <p:nvCxnSpPr>
          <p:cNvPr id="7" name="Straight Connector 6">
            <a:extLst>
              <a:ext uri="{FF2B5EF4-FFF2-40B4-BE49-F238E27FC236}">
                <a16:creationId xmlns:a16="http://schemas.microsoft.com/office/drawing/2014/main" id="{07748A89-EDD3-4E47-AFE7-62C61C34960B}"/>
              </a:ext>
            </a:extLst>
          </p:cNvPr>
          <p:cNvCxnSpPr>
            <a:cxnSpLocks/>
          </p:cNvCxnSpPr>
          <p:nvPr userDrawn="1"/>
        </p:nvCxnSpPr>
        <p:spPr>
          <a:xfrm>
            <a:off x="838200" y="801837"/>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45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110778-4DA8-45B3-97ED-ECBE5C60858E}"/>
              </a:ext>
            </a:extLst>
          </p:cNvPr>
          <p:cNvSpPr>
            <a:spLocks noGrp="1"/>
          </p:cNvSpPr>
          <p:nvPr>
            <p:ph type="body" idx="1"/>
          </p:nvPr>
        </p:nvSpPr>
        <p:spPr>
          <a:xfrm>
            <a:off x="839788" y="1883038"/>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p:nvPr>
        </p:nvSpPr>
        <p:spPr>
          <a:xfrm>
            <a:off x="839788" y="2706950"/>
            <a:ext cx="3200400" cy="306072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0" name="Text Placeholder 4">
            <a:extLst>
              <a:ext uri="{FF2B5EF4-FFF2-40B4-BE49-F238E27FC236}">
                <a16:creationId xmlns:a16="http://schemas.microsoft.com/office/drawing/2014/main" id="{44800EDF-F600-4ABA-9A26-740C4D40C653}"/>
              </a:ext>
            </a:extLst>
          </p:cNvPr>
          <p:cNvSpPr>
            <a:spLocks noGrp="1"/>
          </p:cNvSpPr>
          <p:nvPr>
            <p:ph type="body" sz="quarter" idx="13"/>
          </p:nvPr>
        </p:nvSpPr>
        <p:spPr>
          <a:xfrm>
            <a:off x="8151812" y="1883038"/>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id="{15DC47ED-65AF-468C-B064-C602467FDF9F}"/>
              </a:ext>
            </a:extLst>
          </p:cNvPr>
          <p:cNvSpPr>
            <a:spLocks noGrp="1"/>
          </p:cNvSpPr>
          <p:nvPr>
            <p:ph sz="quarter" idx="14"/>
          </p:nvPr>
        </p:nvSpPr>
        <p:spPr>
          <a:xfrm>
            <a:off x="8151812" y="2706950"/>
            <a:ext cx="3200400" cy="306072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1A0CF29B-96BC-43D9-8AB6-6FADA9A92878}"/>
              </a:ext>
            </a:extLst>
          </p:cNvPr>
          <p:cNvSpPr>
            <a:spLocks noGrp="1"/>
          </p:cNvSpPr>
          <p:nvPr>
            <p:ph type="body" sz="quarter" idx="15"/>
          </p:nvPr>
        </p:nvSpPr>
        <p:spPr>
          <a:xfrm>
            <a:off x="4475124" y="1894991"/>
            <a:ext cx="3200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F19B7547-6851-4E06-A147-72DEB3E25657}"/>
              </a:ext>
            </a:extLst>
          </p:cNvPr>
          <p:cNvSpPr>
            <a:spLocks noGrp="1"/>
          </p:cNvSpPr>
          <p:nvPr>
            <p:ph sz="quarter" idx="16"/>
          </p:nvPr>
        </p:nvSpPr>
        <p:spPr>
          <a:xfrm>
            <a:off x="4475124" y="2718903"/>
            <a:ext cx="3200400" cy="306072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6240F89D-2F52-4A06-A26B-F81A4CCA049C}"/>
              </a:ext>
            </a:extLst>
          </p:cNvPr>
          <p:cNvCxnSpPr>
            <a:cxnSpLocks/>
          </p:cNvCxnSpPr>
          <p:nvPr userDrawn="1"/>
        </p:nvCxnSpPr>
        <p:spPr>
          <a:xfrm flipV="1">
            <a:off x="4246764" y="2377658"/>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615C9D-EE6C-4B25-8C7B-BD41495EDEDC}"/>
              </a:ext>
            </a:extLst>
          </p:cNvPr>
          <p:cNvCxnSpPr>
            <a:cxnSpLocks/>
          </p:cNvCxnSpPr>
          <p:nvPr userDrawn="1"/>
        </p:nvCxnSpPr>
        <p:spPr>
          <a:xfrm flipV="1">
            <a:off x="7915362" y="2377658"/>
            <a:ext cx="0" cy="340197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670F325A-C820-6347-A10B-9DD63E3B7F2B}"/>
              </a:ext>
            </a:extLst>
          </p:cNvPr>
          <p:cNvSpPr>
            <a:spLocks noGrp="1"/>
          </p:cNvSpPr>
          <p:nvPr>
            <p:ph type="title"/>
          </p:nvPr>
        </p:nvSpPr>
        <p:spPr>
          <a:xfrm>
            <a:off x="838200" y="986042"/>
            <a:ext cx="10515600" cy="838854"/>
          </a:xfrm>
        </p:spPr>
        <p:txBody>
          <a:bodyPr anchor="t"/>
          <a:lstStyle/>
          <a:p>
            <a:r>
              <a:rPr lang="en-US" dirty="0"/>
              <a:t>Click to edit Master title style</a:t>
            </a:r>
          </a:p>
        </p:txBody>
      </p:sp>
      <p:cxnSp>
        <p:nvCxnSpPr>
          <p:cNvPr id="17" name="Straight Connector 16">
            <a:extLst>
              <a:ext uri="{FF2B5EF4-FFF2-40B4-BE49-F238E27FC236}">
                <a16:creationId xmlns:a16="http://schemas.microsoft.com/office/drawing/2014/main" id="{74D95B3B-5BE2-F245-A653-7ABF52BA55BB}"/>
              </a:ext>
            </a:extLst>
          </p:cNvPr>
          <p:cNvCxnSpPr>
            <a:cxnSpLocks/>
          </p:cNvCxnSpPr>
          <p:nvPr userDrawn="1"/>
        </p:nvCxnSpPr>
        <p:spPr>
          <a:xfrm>
            <a:off x="838200" y="801837"/>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28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CF42-CFB0-4813-AFA8-72E0DF893747}"/>
              </a:ext>
            </a:extLst>
          </p:cNvPr>
          <p:cNvSpPr>
            <a:spLocks noGrp="1"/>
          </p:cNvSpPr>
          <p:nvPr>
            <p:ph type="title"/>
          </p:nvPr>
        </p:nvSpPr>
        <p:spPr>
          <a:xfrm>
            <a:off x="839789" y="2332273"/>
            <a:ext cx="3637944" cy="1325563"/>
          </a:xfrm>
        </p:spPr>
        <p:txBody>
          <a:bodyPr anchor="t"/>
          <a:lstStyle/>
          <a:p>
            <a:r>
              <a:rPr lang="en-US" dirty="0"/>
              <a:t>Click to edit Master title style</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p:nvPr>
        </p:nvSpPr>
        <p:spPr>
          <a:xfrm>
            <a:off x="839789" y="3761295"/>
            <a:ext cx="3637944" cy="1055802"/>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cxnSp>
        <p:nvCxnSpPr>
          <p:cNvPr id="11" name="Straight Connector 10">
            <a:extLst>
              <a:ext uri="{FF2B5EF4-FFF2-40B4-BE49-F238E27FC236}">
                <a16:creationId xmlns:a16="http://schemas.microsoft.com/office/drawing/2014/main" id="{5F33B443-BC15-456F-A843-6F23BCE2348A}"/>
              </a:ext>
            </a:extLst>
          </p:cNvPr>
          <p:cNvCxnSpPr>
            <a:cxnSpLocks/>
          </p:cNvCxnSpPr>
          <p:nvPr userDrawn="1"/>
        </p:nvCxnSpPr>
        <p:spPr>
          <a:xfrm>
            <a:off x="839789" y="2060409"/>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233CD8-5E31-4581-814D-DA09D49C1F86}"/>
              </a:ext>
            </a:extLst>
          </p:cNvPr>
          <p:cNvCxnSpPr>
            <a:cxnSpLocks/>
          </p:cNvCxnSpPr>
          <p:nvPr userDrawn="1"/>
        </p:nvCxnSpPr>
        <p:spPr>
          <a:xfrm flipV="1">
            <a:off x="4982055" y="1355651"/>
            <a:ext cx="0" cy="4705784"/>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5495829" y="1186651"/>
            <a:ext cx="914400" cy="914400"/>
          </a:xfrm>
        </p:spPr>
        <p:txBody>
          <a:bodyPr/>
          <a:lstStyle/>
          <a:p>
            <a:endParaRPr lang="en-US" dirty="0"/>
          </a:p>
        </p:txBody>
      </p:sp>
      <p:sp>
        <p:nvSpPr>
          <p:cNvPr id="15" name="Text Placeholder 4">
            <a:extLst>
              <a:ext uri="{FF2B5EF4-FFF2-40B4-BE49-F238E27FC236}">
                <a16:creationId xmlns:a16="http://schemas.microsoft.com/office/drawing/2014/main" id="{5B9DF506-FA73-4B69-BFF8-9508CCD1B341}"/>
              </a:ext>
            </a:extLst>
          </p:cNvPr>
          <p:cNvSpPr>
            <a:spLocks noGrp="1"/>
          </p:cNvSpPr>
          <p:nvPr>
            <p:ph type="body" sz="quarter" idx="16" hasCustomPrompt="1"/>
          </p:nvPr>
        </p:nvSpPr>
        <p:spPr>
          <a:xfrm>
            <a:off x="6561823" y="1197473"/>
            <a:ext cx="4524097"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p:nvPr>
        </p:nvSpPr>
        <p:spPr>
          <a:xfrm>
            <a:off x="6561816" y="1494459"/>
            <a:ext cx="4524097"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19" name="Picture Placeholder 4">
            <a:extLst>
              <a:ext uri="{FF2B5EF4-FFF2-40B4-BE49-F238E27FC236}">
                <a16:creationId xmlns:a16="http://schemas.microsoft.com/office/drawing/2014/main" id="{3B784B6F-C536-4BE2-9F68-EFD22C48A77E}"/>
              </a:ext>
            </a:extLst>
          </p:cNvPr>
          <p:cNvSpPr>
            <a:spLocks noGrp="1"/>
          </p:cNvSpPr>
          <p:nvPr>
            <p:ph type="pic" sz="quarter" idx="20"/>
          </p:nvPr>
        </p:nvSpPr>
        <p:spPr>
          <a:xfrm>
            <a:off x="5495822" y="2625206"/>
            <a:ext cx="914400" cy="914400"/>
          </a:xfrm>
        </p:spPr>
        <p:txBody>
          <a:bodyPr/>
          <a:lstStyle/>
          <a:p>
            <a:endParaRPr lang="en-US" dirty="0"/>
          </a:p>
        </p:txBody>
      </p:sp>
      <p:sp>
        <p:nvSpPr>
          <p:cNvPr id="20" name="Text Placeholder 4">
            <a:extLst>
              <a:ext uri="{FF2B5EF4-FFF2-40B4-BE49-F238E27FC236}">
                <a16:creationId xmlns:a16="http://schemas.microsoft.com/office/drawing/2014/main" id="{98CA5EED-CA8D-41CE-A9A2-2D0FD1FFEA2F}"/>
              </a:ext>
            </a:extLst>
          </p:cNvPr>
          <p:cNvSpPr>
            <a:spLocks noGrp="1"/>
          </p:cNvSpPr>
          <p:nvPr>
            <p:ph type="body" sz="quarter" idx="21" hasCustomPrompt="1"/>
          </p:nvPr>
        </p:nvSpPr>
        <p:spPr>
          <a:xfrm>
            <a:off x="6561816" y="2636028"/>
            <a:ext cx="4524097"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a:extLst>
              <a:ext uri="{FF2B5EF4-FFF2-40B4-BE49-F238E27FC236}">
                <a16:creationId xmlns:a16="http://schemas.microsoft.com/office/drawing/2014/main" id="{6A62EE4C-12CF-4CD9-A03E-75610F65D462}"/>
              </a:ext>
            </a:extLst>
          </p:cNvPr>
          <p:cNvSpPr>
            <a:spLocks noGrp="1"/>
          </p:cNvSpPr>
          <p:nvPr>
            <p:ph sz="half" idx="22"/>
          </p:nvPr>
        </p:nvSpPr>
        <p:spPr>
          <a:xfrm>
            <a:off x="6561809" y="2933014"/>
            <a:ext cx="4524097"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
        <p:nvSpPr>
          <p:cNvPr id="22" name="Picture Placeholder 4">
            <a:extLst>
              <a:ext uri="{FF2B5EF4-FFF2-40B4-BE49-F238E27FC236}">
                <a16:creationId xmlns:a16="http://schemas.microsoft.com/office/drawing/2014/main" id="{1EDC020B-92DF-44EE-8F61-D1F571593823}"/>
              </a:ext>
            </a:extLst>
          </p:cNvPr>
          <p:cNvSpPr>
            <a:spLocks noGrp="1"/>
          </p:cNvSpPr>
          <p:nvPr>
            <p:ph type="pic" sz="quarter" idx="23"/>
          </p:nvPr>
        </p:nvSpPr>
        <p:spPr>
          <a:xfrm>
            <a:off x="5495822" y="3984098"/>
            <a:ext cx="914400" cy="914400"/>
          </a:xfrm>
        </p:spPr>
        <p:txBody>
          <a:bodyPr/>
          <a:lstStyle/>
          <a:p>
            <a:endParaRPr lang="en-US" dirty="0"/>
          </a:p>
        </p:txBody>
      </p:sp>
      <p:sp>
        <p:nvSpPr>
          <p:cNvPr id="23" name="Text Placeholder 4">
            <a:extLst>
              <a:ext uri="{FF2B5EF4-FFF2-40B4-BE49-F238E27FC236}">
                <a16:creationId xmlns:a16="http://schemas.microsoft.com/office/drawing/2014/main" id="{6EC31054-F323-447E-A250-00C70D033246}"/>
              </a:ext>
            </a:extLst>
          </p:cNvPr>
          <p:cNvSpPr>
            <a:spLocks noGrp="1"/>
          </p:cNvSpPr>
          <p:nvPr>
            <p:ph type="body" sz="quarter" idx="24" hasCustomPrompt="1"/>
          </p:nvPr>
        </p:nvSpPr>
        <p:spPr>
          <a:xfrm>
            <a:off x="6561816" y="3994920"/>
            <a:ext cx="4524097" cy="296986"/>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3">
            <a:extLst>
              <a:ext uri="{FF2B5EF4-FFF2-40B4-BE49-F238E27FC236}">
                <a16:creationId xmlns:a16="http://schemas.microsoft.com/office/drawing/2014/main" id="{2A0E534F-F82F-491F-A155-625F7F13DD81}"/>
              </a:ext>
            </a:extLst>
          </p:cNvPr>
          <p:cNvSpPr>
            <a:spLocks noGrp="1"/>
          </p:cNvSpPr>
          <p:nvPr>
            <p:ph sz="half" idx="25"/>
          </p:nvPr>
        </p:nvSpPr>
        <p:spPr>
          <a:xfrm>
            <a:off x="6561809" y="4291906"/>
            <a:ext cx="4524097" cy="7547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4"/>
            <a:endParaRPr lang="en-US" dirty="0"/>
          </a:p>
        </p:txBody>
      </p:sp>
    </p:spTree>
    <p:extLst>
      <p:ext uri="{BB962C8B-B14F-4D97-AF65-F5344CB8AC3E}">
        <p14:creationId xmlns:p14="http://schemas.microsoft.com/office/powerpoint/2010/main" val="331563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istics with Tex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507D5D7-B1FE-44D4-9552-B7681E39C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99665-9022-4763-9F34-BC62AC635B9F}"/>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ext Placeholder 7">
            <a:extLst>
              <a:ext uri="{FF2B5EF4-FFF2-40B4-BE49-F238E27FC236}">
                <a16:creationId xmlns:a16="http://schemas.microsoft.com/office/drawing/2014/main" id="{95C1AF12-65D7-4CCC-B876-272178DEF7BB}"/>
              </a:ext>
            </a:extLst>
          </p:cNvPr>
          <p:cNvSpPr>
            <a:spLocks noGrp="1"/>
          </p:cNvSpPr>
          <p:nvPr>
            <p:ph type="body" sz="quarter" idx="13" hasCustomPrompt="1"/>
          </p:nvPr>
        </p:nvSpPr>
        <p:spPr>
          <a:xfrm>
            <a:off x="815975" y="2178050"/>
            <a:ext cx="3200400" cy="1555750"/>
          </a:xfrm>
        </p:spPr>
        <p:txBody>
          <a:bodyPr anchor="ctr" anchorCtr="0">
            <a:noAutofit/>
          </a:bodyPr>
          <a:lstStyle>
            <a:lvl1pPr marL="0" indent="0" algn="ctr">
              <a:buNone/>
              <a:defRPr sz="7500">
                <a:latin typeface="+mj-lt"/>
              </a:defRPr>
            </a:lvl1pPr>
          </a:lstStyle>
          <a:p>
            <a:pPr lvl="0"/>
            <a:r>
              <a:rPr lang="en-US" dirty="0"/>
              <a:t>00</a:t>
            </a:r>
          </a:p>
        </p:txBody>
      </p:sp>
      <p:cxnSp>
        <p:nvCxnSpPr>
          <p:cNvPr id="11" name="Straight Connector 10">
            <a:extLst>
              <a:ext uri="{FF2B5EF4-FFF2-40B4-BE49-F238E27FC236}">
                <a16:creationId xmlns:a16="http://schemas.microsoft.com/office/drawing/2014/main" id="{F978A9C5-0FEF-4CDF-8E0D-77B2B3787EB1}"/>
              </a:ext>
            </a:extLst>
          </p:cNvPr>
          <p:cNvCxnSpPr>
            <a:cxnSpLocks/>
          </p:cNvCxnSpPr>
          <p:nvPr userDrawn="1"/>
        </p:nvCxnSpPr>
        <p:spPr>
          <a:xfrm>
            <a:off x="2117969" y="3771508"/>
            <a:ext cx="548640" cy="0"/>
          </a:xfrm>
          <a:prstGeom prst="line">
            <a:avLst/>
          </a:prstGeom>
          <a:ln w="79375">
            <a:solidFill>
              <a:srgbClr val="BA0C2F"/>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A31E8251-4870-40ED-8F84-F3F4065F8BED}"/>
              </a:ext>
            </a:extLst>
          </p:cNvPr>
          <p:cNvSpPr>
            <a:spLocks noGrp="1"/>
          </p:cNvSpPr>
          <p:nvPr>
            <p:ph type="body" sz="quarter" idx="21" hasCustomPrompt="1"/>
          </p:nvPr>
        </p:nvSpPr>
        <p:spPr>
          <a:xfrm>
            <a:off x="815983" y="4133426"/>
            <a:ext cx="3200400" cy="296986"/>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C921F103-A52D-4BF8-A426-261D45BC06E9}"/>
              </a:ext>
            </a:extLst>
          </p:cNvPr>
          <p:cNvSpPr>
            <a:spLocks noGrp="1"/>
          </p:cNvSpPr>
          <p:nvPr>
            <p:ph sz="half" idx="22"/>
          </p:nvPr>
        </p:nvSpPr>
        <p:spPr>
          <a:xfrm>
            <a:off x="815976" y="4430412"/>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dirty="0"/>
              <a:t>Click to edit Master text styles</a:t>
            </a:r>
          </a:p>
          <a:p>
            <a:pPr lvl="4"/>
            <a:endParaRPr lang="en-US" dirty="0"/>
          </a:p>
        </p:txBody>
      </p:sp>
      <p:sp>
        <p:nvSpPr>
          <p:cNvPr id="17" name="Text Placeholder 7">
            <a:extLst>
              <a:ext uri="{FF2B5EF4-FFF2-40B4-BE49-F238E27FC236}">
                <a16:creationId xmlns:a16="http://schemas.microsoft.com/office/drawing/2014/main" id="{47B445D7-04D9-4518-A91A-395D959AA54D}"/>
              </a:ext>
            </a:extLst>
          </p:cNvPr>
          <p:cNvSpPr>
            <a:spLocks noGrp="1"/>
          </p:cNvSpPr>
          <p:nvPr>
            <p:ph type="body" sz="quarter" idx="23" hasCustomPrompt="1"/>
          </p:nvPr>
        </p:nvSpPr>
        <p:spPr>
          <a:xfrm>
            <a:off x="4362024" y="2178050"/>
            <a:ext cx="3200400" cy="1555750"/>
          </a:xfrm>
        </p:spPr>
        <p:txBody>
          <a:bodyPr anchor="ctr" anchorCtr="0">
            <a:noAutofit/>
          </a:bodyPr>
          <a:lstStyle>
            <a:lvl1pPr marL="0" indent="0" algn="ctr">
              <a:buNone/>
              <a:defRPr sz="7500">
                <a:latin typeface="+mj-lt"/>
              </a:defRPr>
            </a:lvl1pPr>
          </a:lstStyle>
          <a:p>
            <a:pPr lvl="0"/>
            <a:r>
              <a:rPr lang="en-US" dirty="0"/>
              <a:t>00</a:t>
            </a:r>
          </a:p>
        </p:txBody>
      </p:sp>
      <p:cxnSp>
        <p:nvCxnSpPr>
          <p:cNvPr id="18" name="Straight Connector 17">
            <a:extLst>
              <a:ext uri="{FF2B5EF4-FFF2-40B4-BE49-F238E27FC236}">
                <a16:creationId xmlns:a16="http://schemas.microsoft.com/office/drawing/2014/main" id="{5F2A72AE-B0BA-451A-A298-6F08D46BE149}"/>
              </a:ext>
            </a:extLst>
          </p:cNvPr>
          <p:cNvCxnSpPr>
            <a:cxnSpLocks/>
          </p:cNvCxnSpPr>
          <p:nvPr userDrawn="1"/>
        </p:nvCxnSpPr>
        <p:spPr>
          <a:xfrm>
            <a:off x="5720579" y="3771508"/>
            <a:ext cx="548640" cy="0"/>
          </a:xfrm>
          <a:prstGeom prst="line">
            <a:avLst/>
          </a:prstGeom>
          <a:ln w="79375">
            <a:solidFill>
              <a:srgbClr val="BA0C2F"/>
            </a:solidFill>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544B66B5-8A11-414B-BD6A-3CA8D49CDAC9}"/>
              </a:ext>
            </a:extLst>
          </p:cNvPr>
          <p:cNvSpPr>
            <a:spLocks noGrp="1"/>
          </p:cNvSpPr>
          <p:nvPr>
            <p:ph type="body" sz="quarter" idx="24" hasCustomPrompt="1"/>
          </p:nvPr>
        </p:nvSpPr>
        <p:spPr>
          <a:xfrm>
            <a:off x="4362032" y="4133426"/>
            <a:ext cx="3200400" cy="296986"/>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a:extLst>
              <a:ext uri="{FF2B5EF4-FFF2-40B4-BE49-F238E27FC236}">
                <a16:creationId xmlns:a16="http://schemas.microsoft.com/office/drawing/2014/main" id="{9B83ED64-7985-4721-920B-54BC42A5E1D7}"/>
              </a:ext>
            </a:extLst>
          </p:cNvPr>
          <p:cNvSpPr>
            <a:spLocks noGrp="1"/>
          </p:cNvSpPr>
          <p:nvPr>
            <p:ph sz="half" idx="25"/>
          </p:nvPr>
        </p:nvSpPr>
        <p:spPr>
          <a:xfrm>
            <a:off x="4362025" y="4430412"/>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dirty="0"/>
              <a:t>Click to edit Master text styles</a:t>
            </a:r>
          </a:p>
          <a:p>
            <a:pPr lvl="4"/>
            <a:endParaRPr lang="en-US" dirty="0"/>
          </a:p>
        </p:txBody>
      </p:sp>
      <p:sp>
        <p:nvSpPr>
          <p:cNvPr id="21" name="Text Placeholder 7">
            <a:extLst>
              <a:ext uri="{FF2B5EF4-FFF2-40B4-BE49-F238E27FC236}">
                <a16:creationId xmlns:a16="http://schemas.microsoft.com/office/drawing/2014/main" id="{48CFB95A-0D9D-453A-9CB2-BF05EF3E7A0C}"/>
              </a:ext>
            </a:extLst>
          </p:cNvPr>
          <p:cNvSpPr>
            <a:spLocks noGrp="1"/>
          </p:cNvSpPr>
          <p:nvPr>
            <p:ph type="body" sz="quarter" idx="26" hasCustomPrompt="1"/>
          </p:nvPr>
        </p:nvSpPr>
        <p:spPr>
          <a:xfrm>
            <a:off x="7908066" y="2178050"/>
            <a:ext cx="3200400" cy="1555750"/>
          </a:xfrm>
        </p:spPr>
        <p:txBody>
          <a:bodyPr anchor="ctr" anchorCtr="0">
            <a:noAutofit/>
          </a:bodyPr>
          <a:lstStyle>
            <a:lvl1pPr marL="0" indent="0" algn="ctr">
              <a:buNone/>
              <a:defRPr sz="7500">
                <a:latin typeface="+mj-lt"/>
              </a:defRPr>
            </a:lvl1pPr>
          </a:lstStyle>
          <a:p>
            <a:pPr lvl="0"/>
            <a:r>
              <a:rPr lang="en-US" dirty="0"/>
              <a:t>00</a:t>
            </a:r>
          </a:p>
        </p:txBody>
      </p:sp>
      <p:cxnSp>
        <p:nvCxnSpPr>
          <p:cNvPr id="22" name="Straight Connector 21">
            <a:extLst>
              <a:ext uri="{FF2B5EF4-FFF2-40B4-BE49-F238E27FC236}">
                <a16:creationId xmlns:a16="http://schemas.microsoft.com/office/drawing/2014/main" id="{6F95B02B-287E-4902-9AF6-04C885FA6DD1}"/>
              </a:ext>
            </a:extLst>
          </p:cNvPr>
          <p:cNvCxnSpPr>
            <a:cxnSpLocks/>
          </p:cNvCxnSpPr>
          <p:nvPr userDrawn="1"/>
        </p:nvCxnSpPr>
        <p:spPr>
          <a:xfrm>
            <a:off x="9276048" y="3771508"/>
            <a:ext cx="548640" cy="0"/>
          </a:xfrm>
          <a:prstGeom prst="line">
            <a:avLst/>
          </a:prstGeom>
          <a:ln w="79375">
            <a:solidFill>
              <a:srgbClr val="BA0C2F"/>
            </a:solidFill>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D79EC675-E9A3-4C03-B61F-A49031FA5008}"/>
              </a:ext>
            </a:extLst>
          </p:cNvPr>
          <p:cNvSpPr>
            <a:spLocks noGrp="1"/>
          </p:cNvSpPr>
          <p:nvPr>
            <p:ph type="body" sz="quarter" idx="27" hasCustomPrompt="1"/>
          </p:nvPr>
        </p:nvSpPr>
        <p:spPr>
          <a:xfrm>
            <a:off x="7908074" y="4133426"/>
            <a:ext cx="3200400" cy="296986"/>
          </a:xfrm>
        </p:spPr>
        <p:txBody>
          <a:bodyPr anchor="b">
            <a:normAutofit/>
          </a:bodyPr>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3">
            <a:extLst>
              <a:ext uri="{FF2B5EF4-FFF2-40B4-BE49-F238E27FC236}">
                <a16:creationId xmlns:a16="http://schemas.microsoft.com/office/drawing/2014/main" id="{B8429F79-518E-407C-8FF2-83D7C7D801FD}"/>
              </a:ext>
            </a:extLst>
          </p:cNvPr>
          <p:cNvSpPr>
            <a:spLocks noGrp="1"/>
          </p:cNvSpPr>
          <p:nvPr>
            <p:ph sz="half" idx="28"/>
          </p:nvPr>
        </p:nvSpPr>
        <p:spPr>
          <a:xfrm>
            <a:off x="7908067" y="4430412"/>
            <a:ext cx="3200400" cy="754756"/>
          </a:xfrm>
        </p:spPr>
        <p:txBody>
          <a:bodyPr>
            <a:noAutofit/>
          </a:bodyPr>
          <a:lstStyle>
            <a:lvl1pPr marL="0" indent="0" algn="ctr">
              <a:buNone/>
              <a:defRPr sz="1600"/>
            </a:lvl1pPr>
            <a:lvl2pPr marL="457200" indent="0">
              <a:buNone/>
              <a:defRPr sz="1400"/>
            </a:lvl2pPr>
            <a:lvl3pPr marL="914400" indent="0">
              <a:buNone/>
              <a:defRPr sz="1200"/>
            </a:lvl3pPr>
            <a:lvl4pPr marL="1371600" indent="0">
              <a:buNone/>
              <a:defRPr sz="1100"/>
            </a:lvl4pPr>
            <a:lvl5pPr marL="1828800" indent="0" algn="ctr">
              <a:buNone/>
              <a:defRPr sz="1100"/>
            </a:lvl5pPr>
          </a:lstStyle>
          <a:p>
            <a:pPr lvl="0"/>
            <a:r>
              <a:rPr lang="en-US" dirty="0"/>
              <a:t>Click to edit Master text styles</a:t>
            </a:r>
          </a:p>
          <a:p>
            <a:pPr lvl="4"/>
            <a:endParaRPr lang="en-US" dirty="0"/>
          </a:p>
        </p:txBody>
      </p:sp>
      <p:sp>
        <p:nvSpPr>
          <p:cNvPr id="25" name="Title 1">
            <a:extLst>
              <a:ext uri="{FF2B5EF4-FFF2-40B4-BE49-F238E27FC236}">
                <a16:creationId xmlns:a16="http://schemas.microsoft.com/office/drawing/2014/main" id="{784EC54A-1238-054A-B123-4E089148A05A}"/>
              </a:ext>
            </a:extLst>
          </p:cNvPr>
          <p:cNvSpPr>
            <a:spLocks noGrp="1"/>
          </p:cNvSpPr>
          <p:nvPr>
            <p:ph type="title"/>
          </p:nvPr>
        </p:nvSpPr>
        <p:spPr>
          <a:xfrm>
            <a:off x="838200" y="986042"/>
            <a:ext cx="10515600" cy="838854"/>
          </a:xfrm>
        </p:spPr>
        <p:txBody>
          <a:bodyPr anchor="t"/>
          <a:lstStyle/>
          <a:p>
            <a:r>
              <a:rPr lang="en-US" dirty="0"/>
              <a:t>Click to edit Master title style</a:t>
            </a:r>
          </a:p>
        </p:txBody>
      </p:sp>
      <p:cxnSp>
        <p:nvCxnSpPr>
          <p:cNvPr id="26" name="Straight Connector 25">
            <a:extLst>
              <a:ext uri="{FF2B5EF4-FFF2-40B4-BE49-F238E27FC236}">
                <a16:creationId xmlns:a16="http://schemas.microsoft.com/office/drawing/2014/main" id="{2FB88219-839E-554B-B72F-F7177AF5404C}"/>
              </a:ext>
            </a:extLst>
          </p:cNvPr>
          <p:cNvCxnSpPr>
            <a:cxnSpLocks/>
          </p:cNvCxnSpPr>
          <p:nvPr userDrawn="1"/>
        </p:nvCxnSpPr>
        <p:spPr>
          <a:xfrm>
            <a:off x="838200" y="801837"/>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29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EA513-5076-4D62-8F85-69A918D7EFA4}"/>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BB1855A3-A75E-4A34-A5A1-1B324FA10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The Ohio State University word logo with Block O">
            <a:extLst>
              <a:ext uri="{FF2B5EF4-FFF2-40B4-BE49-F238E27FC236}">
                <a16:creationId xmlns:a16="http://schemas.microsoft.com/office/drawing/2014/main" id="{F4663FBE-A0D1-4371-8BE2-6E00A4B835A4}"/>
              </a:ext>
            </a:extLst>
          </p:cNvPr>
          <p:cNvPicPr>
            <a:picLocks noChangeAspect="1"/>
          </p:cNvPicPr>
          <p:nvPr userDrawn="1"/>
        </p:nvPicPr>
        <p:blipFill>
          <a:blip r:embed="rId17"/>
          <a:stretch>
            <a:fillRect/>
          </a:stretch>
        </p:blipFill>
        <p:spPr>
          <a:xfrm>
            <a:off x="401676" y="6331563"/>
            <a:ext cx="2382828" cy="341656"/>
          </a:xfrm>
          <a:prstGeom prst="rect">
            <a:avLst/>
          </a:prstGeom>
        </p:spPr>
      </p:pic>
      <p:sp>
        <p:nvSpPr>
          <p:cNvPr id="6" name="Slide Number Placeholder 5">
            <a:extLst>
              <a:ext uri="{FF2B5EF4-FFF2-40B4-BE49-F238E27FC236}">
                <a16:creationId xmlns:a16="http://schemas.microsoft.com/office/drawing/2014/main" id="{A888F603-DAEE-420E-95E6-F502567586B3}"/>
              </a:ext>
            </a:extLst>
          </p:cNvPr>
          <p:cNvSpPr>
            <a:spLocks noGrp="1"/>
          </p:cNvSpPr>
          <p:nvPr>
            <p:ph type="sldNum" sz="quarter" idx="4"/>
          </p:nvPr>
        </p:nvSpPr>
        <p:spPr>
          <a:xfrm>
            <a:off x="11297749" y="5782287"/>
            <a:ext cx="497378" cy="365125"/>
          </a:xfrm>
          <a:prstGeom prst="rect">
            <a:avLst/>
          </a:prstGeom>
        </p:spPr>
        <p:txBody>
          <a:bodyPr vert="horz" lIns="91440" tIns="45720" rIns="91440" bIns="45720" rtlCol="0" anchor="ctr"/>
          <a:lstStyle>
            <a:lvl1pPr algn="r">
              <a:defRPr sz="800">
                <a:solidFill>
                  <a:schemeClr val="tx1"/>
                </a:solidFill>
              </a:defRPr>
            </a:lvl1pPr>
          </a:lstStyle>
          <a:p>
            <a:fld id="{DFA4CD3D-26C8-47FF-8D13-9B32BAAB4735}" type="slidenum">
              <a:rPr lang="en-US" smtClean="0"/>
              <a:pPr/>
              <a:t>‹#›</a:t>
            </a:fld>
            <a:endParaRPr lang="en-US" dirty="0"/>
          </a:p>
        </p:txBody>
      </p:sp>
      <p:sp>
        <p:nvSpPr>
          <p:cNvPr id="5" name="Footer Placeholder 4">
            <a:extLst>
              <a:ext uri="{FF2B5EF4-FFF2-40B4-BE49-F238E27FC236}">
                <a16:creationId xmlns:a16="http://schemas.microsoft.com/office/drawing/2014/main" id="{A5A501DD-FBD8-4A19-BD71-AB3CFFDE4DF5}"/>
              </a:ext>
            </a:extLst>
          </p:cNvPr>
          <p:cNvSpPr>
            <a:spLocks noGrp="1"/>
          </p:cNvSpPr>
          <p:nvPr>
            <p:ph type="ftr" sz="quarter" idx="3"/>
          </p:nvPr>
        </p:nvSpPr>
        <p:spPr>
          <a:xfrm>
            <a:off x="7675524" y="6296411"/>
            <a:ext cx="4114800" cy="365125"/>
          </a:xfrm>
          <a:prstGeom prst="rect">
            <a:avLst/>
          </a:prstGeom>
        </p:spPr>
        <p:txBody>
          <a:bodyPr vert="horz" lIns="91440" tIns="45720" rIns="91440" bIns="45720" rtlCol="0" anchor="ctr"/>
          <a:lstStyle>
            <a:lvl1pPr algn="r">
              <a:defRPr sz="800">
                <a:solidFill>
                  <a:schemeClr val="tx1"/>
                </a:solidFill>
              </a:defRPr>
            </a:lvl1pPr>
          </a:lstStyle>
          <a:p>
            <a:endParaRPr lang="en-US" dirty="0"/>
          </a:p>
        </p:txBody>
      </p:sp>
    </p:spTree>
    <p:extLst>
      <p:ext uri="{BB962C8B-B14F-4D97-AF65-F5344CB8AC3E}">
        <p14:creationId xmlns:p14="http://schemas.microsoft.com/office/powerpoint/2010/main" val="339214857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60" r:id="rId4"/>
    <p:sldLayoutId id="2147483661" r:id="rId5"/>
    <p:sldLayoutId id="2147483650" r:id="rId6"/>
    <p:sldLayoutId id="2147483676" r:id="rId7"/>
    <p:sldLayoutId id="2147483678" r:id="rId8"/>
    <p:sldLayoutId id="2147483679" r:id="rId9"/>
    <p:sldLayoutId id="2147483662" r:id="rId10"/>
    <p:sldLayoutId id="2147483663" r:id="rId11"/>
    <p:sldLayoutId id="2147483665" r:id="rId12"/>
    <p:sldLayoutId id="2147483682" r:id="rId13"/>
    <p:sldLayoutId id="2147483654" r:id="rId14"/>
    <p:sldLayoutId id="2147483655" r:id="rId15"/>
  </p:sldLayoutIdLst>
  <p:hf hdr="0" dt="0"/>
  <p:txStyles>
    <p:titleStyle>
      <a:lvl1pPr algn="l" defTabSz="914400" rtl="0" eaLnBrk="1" latinLnBrk="0" hangingPunct="1">
        <a:lnSpc>
          <a:spcPct val="90000"/>
        </a:lnSpc>
        <a:spcBef>
          <a:spcPct val="0"/>
        </a:spcBef>
        <a:buNone/>
        <a:defRPr sz="4400" kern="1200">
          <a:solidFill>
            <a:srgbClr val="BA0C2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coleridgeinitiative.org/projects-and-research/unemployment-to-reemployment-porta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E661BC-676D-2048-8AEE-C2960D13FFC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5E41A272-D675-1A42-8B65-E1325B63E6B1}"/>
              </a:ext>
            </a:extLst>
          </p:cNvPr>
          <p:cNvSpPr>
            <a:spLocks noGrp="1"/>
          </p:cNvSpPr>
          <p:nvPr>
            <p:ph type="sldNum" sz="quarter" idx="12"/>
          </p:nvPr>
        </p:nvSpPr>
        <p:spPr/>
        <p:txBody>
          <a:bodyPr/>
          <a:lstStyle/>
          <a:p>
            <a:fld id="{DFA4CD3D-26C8-47FF-8D13-9B32BAAB4735}" type="slidenum">
              <a:rPr lang="en-US" smtClean="0"/>
              <a:t>1</a:t>
            </a:fld>
            <a:endParaRPr lang="en-US"/>
          </a:p>
        </p:txBody>
      </p:sp>
      <p:sp>
        <p:nvSpPr>
          <p:cNvPr id="4" name="Title 3">
            <a:extLst>
              <a:ext uri="{FF2B5EF4-FFF2-40B4-BE49-F238E27FC236}">
                <a16:creationId xmlns:a16="http://schemas.microsoft.com/office/drawing/2014/main" id="{F0E2D0B2-601B-B447-B4B1-537AA96E8106}"/>
              </a:ext>
            </a:extLst>
          </p:cNvPr>
          <p:cNvSpPr>
            <a:spLocks noGrp="1"/>
          </p:cNvSpPr>
          <p:nvPr>
            <p:ph type="title"/>
          </p:nvPr>
        </p:nvSpPr>
        <p:spPr>
          <a:xfrm>
            <a:off x="734039" y="1846015"/>
            <a:ext cx="10711221" cy="1240548"/>
          </a:xfrm>
        </p:spPr>
        <p:txBody>
          <a:bodyPr>
            <a:normAutofit fontScale="90000"/>
          </a:bodyPr>
          <a:lstStyle/>
          <a:p>
            <a:pPr algn="ctr"/>
            <a:r>
              <a:rPr lang="en-US" sz="4800" dirty="0"/>
              <a:t>From Unemployment to Reemployment: Tracking Ohio UI Claimants</a:t>
            </a:r>
          </a:p>
        </p:txBody>
      </p:sp>
      <p:sp>
        <p:nvSpPr>
          <p:cNvPr id="6" name="TextBox 5"/>
          <p:cNvSpPr txBox="1"/>
          <p:nvPr/>
        </p:nvSpPr>
        <p:spPr>
          <a:xfrm>
            <a:off x="2693027" y="3656525"/>
            <a:ext cx="7039897" cy="2308324"/>
          </a:xfrm>
          <a:prstGeom prst="rect">
            <a:avLst/>
          </a:prstGeom>
          <a:noFill/>
        </p:spPr>
        <p:txBody>
          <a:bodyPr wrap="square" rtlCol="0">
            <a:spAutoFit/>
          </a:bodyPr>
          <a:lstStyle/>
          <a:p>
            <a:pPr algn="ctr"/>
            <a:r>
              <a:rPr lang="en-US" sz="2000" dirty="0">
                <a:solidFill>
                  <a:schemeClr val="bg1"/>
                </a:solidFill>
              </a:rPr>
              <a:t>Tian Lou, Ph.D.</a:t>
            </a:r>
          </a:p>
          <a:p>
            <a:pPr algn="ctr"/>
            <a:r>
              <a:rPr lang="en-US" sz="2000" dirty="0">
                <a:solidFill>
                  <a:schemeClr val="bg1"/>
                </a:solidFill>
              </a:rPr>
              <a:t>Ohio Education Research Center</a:t>
            </a:r>
          </a:p>
          <a:p>
            <a:pPr algn="ctr"/>
            <a:r>
              <a:rPr lang="en-US" sz="2000" dirty="0">
                <a:solidFill>
                  <a:schemeClr val="bg1"/>
                </a:solidFill>
              </a:rPr>
              <a:t>CHRR at The Ohio State University</a:t>
            </a:r>
          </a:p>
          <a:p>
            <a:pPr algn="ctr"/>
            <a:endParaRPr lang="en-US" sz="2000" dirty="0">
              <a:solidFill>
                <a:schemeClr val="bg1"/>
              </a:solidFill>
            </a:endParaRPr>
          </a:p>
          <a:p>
            <a:pPr algn="ctr"/>
            <a:r>
              <a:rPr lang="en-US" sz="2000" dirty="0">
                <a:solidFill>
                  <a:schemeClr val="bg1"/>
                </a:solidFill>
              </a:rPr>
              <a:t>C2ER/LMI Institute Annual Conference</a:t>
            </a:r>
          </a:p>
          <a:p>
            <a:pPr algn="ctr"/>
            <a:r>
              <a:rPr lang="en-US" sz="2000" dirty="0">
                <a:solidFill>
                  <a:schemeClr val="bg1"/>
                </a:solidFill>
              </a:rPr>
              <a:t>June 15, 2022</a:t>
            </a:r>
          </a:p>
          <a:p>
            <a:pPr algn="ctr"/>
            <a:endParaRPr lang="en-US" sz="2400" dirty="0">
              <a:solidFill>
                <a:schemeClr val="bg1"/>
              </a:solidFill>
            </a:endParaRPr>
          </a:p>
        </p:txBody>
      </p:sp>
    </p:spTree>
    <p:extLst>
      <p:ext uri="{BB962C8B-B14F-4D97-AF65-F5344CB8AC3E}">
        <p14:creationId xmlns:p14="http://schemas.microsoft.com/office/powerpoint/2010/main" val="203430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a:xfrm>
            <a:off x="757084" y="5160854"/>
            <a:ext cx="10412845" cy="986558"/>
          </a:xfrm>
        </p:spPr>
        <p:txBody>
          <a:bodyPr/>
          <a:lstStyle/>
          <a:p>
            <a:pPr algn="ctr"/>
            <a:r>
              <a:rPr lang="en-US" sz="1800" b="1" dirty="0"/>
              <a:t>Figure 5: Percentage of UI Claimants Who Continued to Collect UI Benefits During Each Week, by Industry, Actual Week </a:t>
            </a:r>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10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0024"/>
            <a:ext cx="12192000" cy="3836643"/>
          </a:xfrm>
          <a:prstGeom prst="rect">
            <a:avLst/>
          </a:prstGeom>
        </p:spPr>
      </p:pic>
    </p:spTree>
    <p:extLst>
      <p:ext uri="{BB962C8B-B14F-4D97-AF65-F5344CB8AC3E}">
        <p14:creationId xmlns:p14="http://schemas.microsoft.com/office/powerpoint/2010/main" val="2931666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11</a:t>
            </a:fld>
            <a:endParaRPr lang="en-US"/>
          </a:p>
        </p:txBody>
      </p:sp>
      <p:sp>
        <p:nvSpPr>
          <p:cNvPr id="4" name="Title 3">
            <a:extLst>
              <a:ext uri="{FF2B5EF4-FFF2-40B4-BE49-F238E27FC236}">
                <a16:creationId xmlns:a16="http://schemas.microsoft.com/office/drawing/2014/main" id="{0C103556-BCEC-0743-A5DF-881E2AE41F89}"/>
              </a:ext>
            </a:extLst>
          </p:cNvPr>
          <p:cNvSpPr>
            <a:spLocks noGrp="1"/>
          </p:cNvSpPr>
          <p:nvPr>
            <p:ph type="title"/>
          </p:nvPr>
        </p:nvSpPr>
        <p:spPr>
          <a:xfrm>
            <a:off x="674534" y="391886"/>
            <a:ext cx="10515600" cy="819397"/>
          </a:xfrm>
        </p:spPr>
        <p:txBody>
          <a:bodyPr>
            <a:noAutofit/>
          </a:bodyPr>
          <a:lstStyle/>
          <a:p>
            <a:r>
              <a:rPr lang="en-US" sz="4000" dirty="0"/>
              <a:t>Combine UI Claims and UI Wage Records</a:t>
            </a:r>
          </a:p>
        </p:txBody>
      </p:sp>
      <p:sp>
        <p:nvSpPr>
          <p:cNvPr id="5" name="Text Placeholder 4">
            <a:extLst>
              <a:ext uri="{FF2B5EF4-FFF2-40B4-BE49-F238E27FC236}">
                <a16:creationId xmlns:a16="http://schemas.microsoft.com/office/drawing/2014/main" id="{8DD0BFDE-79D5-584A-A849-C3F5B12AE003}"/>
              </a:ext>
            </a:extLst>
          </p:cNvPr>
          <p:cNvSpPr>
            <a:spLocks noGrp="1"/>
          </p:cNvSpPr>
          <p:nvPr>
            <p:ph type="body" idx="1"/>
          </p:nvPr>
        </p:nvSpPr>
        <p:spPr>
          <a:xfrm>
            <a:off x="674534" y="1211283"/>
            <a:ext cx="10515600" cy="5177641"/>
          </a:xfrm>
        </p:spPr>
        <p:txBody>
          <a:bodyPr>
            <a:normAutofit lnSpcReduction="10000"/>
          </a:bodyPr>
          <a:lstStyle/>
          <a:p>
            <a:pPr marL="457200" indent="-457200">
              <a:buFont typeface="Arial" panose="020B0604020202020204" pitchFamily="34" charset="0"/>
              <a:buChar char="•"/>
            </a:pPr>
            <a:r>
              <a:rPr lang="en-US" dirty="0"/>
              <a:t>The UI claims data does not tell us whether a person stopped receiving UI benefits because he/she </a:t>
            </a:r>
          </a:p>
          <a:p>
            <a:pPr marL="914400" lvl="1" indent="-457200">
              <a:buFont typeface="+mj-lt"/>
              <a:buAutoNum type="arabicParenR"/>
            </a:pPr>
            <a:r>
              <a:rPr lang="en-US" dirty="0"/>
              <a:t>stopped looking for a job</a:t>
            </a:r>
          </a:p>
          <a:p>
            <a:pPr marL="914400" lvl="1" indent="-457200">
              <a:buFont typeface="+mj-lt"/>
              <a:buAutoNum type="arabicParenR"/>
            </a:pPr>
            <a:r>
              <a:rPr lang="en-US" dirty="0"/>
              <a:t>voluntarily stopped receiving benefits</a:t>
            </a:r>
          </a:p>
          <a:p>
            <a:pPr marL="914400" lvl="1" indent="-457200">
              <a:buFont typeface="+mj-lt"/>
              <a:buAutoNum type="arabicParenR"/>
            </a:pPr>
            <a:r>
              <a:rPr lang="en-US" dirty="0"/>
              <a:t>went back to work</a:t>
            </a:r>
          </a:p>
          <a:p>
            <a:pPr marL="914400" lvl="1"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Combine UI claims and UI wage records and define UI status as:</a:t>
            </a:r>
          </a:p>
          <a:p>
            <a:pPr marL="971550" lvl="1" indent="-514350">
              <a:buFont typeface="+mj-lt"/>
              <a:buAutoNum type="arabicParenR"/>
            </a:pPr>
            <a:r>
              <a:rPr lang="en-US" dirty="0"/>
              <a:t>only collect UI benefits</a:t>
            </a:r>
          </a:p>
          <a:p>
            <a:pPr marL="971550" lvl="1" indent="-514350">
              <a:buFont typeface="+mj-lt"/>
              <a:buAutoNum type="arabicParenR"/>
            </a:pPr>
            <a:r>
              <a:rPr lang="en-US" dirty="0"/>
              <a:t>only work</a:t>
            </a:r>
          </a:p>
          <a:p>
            <a:pPr marL="971550" lvl="1" indent="-514350">
              <a:buFont typeface="+mj-lt"/>
              <a:buAutoNum type="arabicParenR"/>
            </a:pPr>
            <a:r>
              <a:rPr lang="en-US" dirty="0"/>
              <a:t>collect UI benefits and work </a:t>
            </a:r>
          </a:p>
          <a:p>
            <a:pPr marL="971550" lvl="1" indent="-514350">
              <a:buFont typeface="+mj-lt"/>
              <a:buAutoNum type="arabicParenR"/>
            </a:pPr>
            <a:r>
              <a:rPr lang="en-US" dirty="0"/>
              <a:t>neither collect UI benefits nor work?</a:t>
            </a:r>
          </a:p>
          <a:p>
            <a:pPr marL="971550" lvl="1" indent="-514350">
              <a:buFont typeface="+mj-lt"/>
              <a:buAutoNum type="arabicParenR"/>
            </a:pPr>
            <a:endParaRPr lang="en-US" dirty="0"/>
          </a:p>
          <a:p>
            <a:pPr marL="514350" indent="-514350">
              <a:buFont typeface="Arial" panose="020B0604020202020204" pitchFamily="34" charset="0"/>
              <a:buChar char="•"/>
            </a:pPr>
            <a:r>
              <a:rPr lang="en-US" dirty="0"/>
              <a:t>Trade-off: </a:t>
            </a:r>
          </a:p>
          <a:p>
            <a:pPr marL="971550" lvl="1" indent="-514350">
              <a:buFont typeface="+mj-lt"/>
              <a:buAutoNum type="arabicParenR"/>
            </a:pPr>
            <a:r>
              <a:rPr lang="en-US" dirty="0"/>
              <a:t>Switch from weekly data to quarterly data</a:t>
            </a:r>
          </a:p>
          <a:p>
            <a:pPr marL="971550" lvl="1" indent="-514350">
              <a:buFont typeface="+mj-lt"/>
              <a:buAutoNum type="arabicParenR"/>
            </a:pPr>
            <a:r>
              <a:rPr lang="en-US" dirty="0"/>
              <a:t>two quarters of data lag</a:t>
            </a:r>
          </a:p>
        </p:txBody>
      </p:sp>
    </p:spTree>
    <p:extLst>
      <p:ext uri="{BB962C8B-B14F-4D97-AF65-F5344CB8AC3E}">
        <p14:creationId xmlns:p14="http://schemas.microsoft.com/office/powerpoint/2010/main" val="1847431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a:xfrm>
            <a:off x="884904" y="5232802"/>
            <a:ext cx="10412845" cy="986558"/>
          </a:xfrm>
        </p:spPr>
        <p:txBody>
          <a:bodyPr/>
          <a:lstStyle/>
          <a:p>
            <a:pPr algn="ctr"/>
            <a:r>
              <a:rPr lang="en-US" sz="1800" b="1" dirty="0"/>
              <a:t>Figure 6: Counts of UI Claimants by UI Status and Cohort</a:t>
            </a:r>
          </a:p>
          <a:p>
            <a:pPr algn="l"/>
            <a:endParaRPr lang="en-US" sz="1800" dirty="0"/>
          </a:p>
          <a:p>
            <a:pPr algn="ctr"/>
            <a:r>
              <a:rPr lang="en-US" sz="1800" dirty="0"/>
              <a:t>Note: quarter 0 means the quarter a person started to receive UI benefits.</a:t>
            </a:r>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12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38" y="393912"/>
            <a:ext cx="5487650" cy="37489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8788" y="393912"/>
            <a:ext cx="5487650" cy="3658433"/>
          </a:xfrm>
          <a:prstGeom prst="rect">
            <a:avLst/>
          </a:prstGeom>
        </p:spPr>
      </p:pic>
      <p:sp>
        <p:nvSpPr>
          <p:cNvPr id="11" name="TextBox 10"/>
          <p:cNvSpPr txBox="1"/>
          <p:nvPr/>
        </p:nvSpPr>
        <p:spPr>
          <a:xfrm>
            <a:off x="2578977" y="4278707"/>
            <a:ext cx="1527982" cy="369332"/>
          </a:xfrm>
          <a:prstGeom prst="rect">
            <a:avLst/>
          </a:prstGeom>
          <a:noFill/>
        </p:spPr>
        <p:txBody>
          <a:bodyPr wrap="none" rtlCol="0">
            <a:spAutoFit/>
          </a:bodyPr>
          <a:lstStyle/>
          <a:p>
            <a:r>
              <a:rPr lang="en-US" b="1" dirty="0"/>
              <a:t>2019 Cohort</a:t>
            </a:r>
          </a:p>
        </p:txBody>
      </p:sp>
      <p:sp>
        <p:nvSpPr>
          <p:cNvPr id="12" name="TextBox 11"/>
          <p:cNvSpPr txBox="1"/>
          <p:nvPr/>
        </p:nvSpPr>
        <p:spPr>
          <a:xfrm>
            <a:off x="8146832" y="4281258"/>
            <a:ext cx="1527982" cy="369332"/>
          </a:xfrm>
          <a:prstGeom prst="rect">
            <a:avLst/>
          </a:prstGeom>
          <a:noFill/>
        </p:spPr>
        <p:txBody>
          <a:bodyPr wrap="none" rtlCol="0">
            <a:spAutoFit/>
          </a:bodyPr>
          <a:lstStyle/>
          <a:p>
            <a:r>
              <a:rPr lang="en-US" b="1" dirty="0"/>
              <a:t>2020 Cohort</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7595" y="3986199"/>
            <a:ext cx="3949237" cy="1246603"/>
          </a:xfrm>
          <a:prstGeom prst="rect">
            <a:avLst/>
          </a:prstGeom>
        </p:spPr>
      </p:pic>
    </p:spTree>
    <p:extLst>
      <p:ext uri="{BB962C8B-B14F-4D97-AF65-F5344CB8AC3E}">
        <p14:creationId xmlns:p14="http://schemas.microsoft.com/office/powerpoint/2010/main" val="101162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a:xfrm>
            <a:off x="757083" y="5224333"/>
            <a:ext cx="10412845" cy="1306853"/>
          </a:xfrm>
        </p:spPr>
        <p:txBody>
          <a:bodyPr/>
          <a:lstStyle/>
          <a:p>
            <a:pPr algn="ctr"/>
            <a:r>
              <a:rPr lang="en-US" sz="1800" b="1" dirty="0"/>
              <a:t>Figure 7: Counts of UI Claimants by UI Status and Cohort, Manufacturing</a:t>
            </a:r>
          </a:p>
          <a:p>
            <a:pPr algn="ctr"/>
            <a:endParaRPr lang="en-US" sz="1800" b="1" dirty="0"/>
          </a:p>
          <a:p>
            <a:pPr algn="ctr"/>
            <a:r>
              <a:rPr lang="en-US" sz="1800" dirty="0"/>
              <a:t>Note: quarter 0 means the quarter a person started to receive UI benefits.</a:t>
            </a:r>
          </a:p>
          <a:p>
            <a:pPr algn="ctr"/>
            <a:endParaRPr lang="en-US" sz="1800" b="1" dirty="0"/>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13</a:t>
            </a:fld>
            <a:endParaRPr lang="en-US"/>
          </a:p>
        </p:txBody>
      </p:sp>
      <p:sp>
        <p:nvSpPr>
          <p:cNvPr id="11" name="TextBox 10"/>
          <p:cNvSpPr txBox="1"/>
          <p:nvPr/>
        </p:nvSpPr>
        <p:spPr>
          <a:xfrm>
            <a:off x="2578977" y="4581050"/>
            <a:ext cx="1527982" cy="369332"/>
          </a:xfrm>
          <a:prstGeom prst="rect">
            <a:avLst/>
          </a:prstGeom>
          <a:noFill/>
        </p:spPr>
        <p:txBody>
          <a:bodyPr wrap="none" rtlCol="0">
            <a:spAutoFit/>
          </a:bodyPr>
          <a:lstStyle/>
          <a:p>
            <a:r>
              <a:rPr lang="en-US" b="1" dirty="0"/>
              <a:t>2019 Cohort</a:t>
            </a:r>
          </a:p>
        </p:txBody>
      </p:sp>
      <p:sp>
        <p:nvSpPr>
          <p:cNvPr id="12" name="TextBox 11"/>
          <p:cNvSpPr txBox="1"/>
          <p:nvPr/>
        </p:nvSpPr>
        <p:spPr>
          <a:xfrm>
            <a:off x="8146832" y="4583601"/>
            <a:ext cx="1527982" cy="369332"/>
          </a:xfrm>
          <a:prstGeom prst="rect">
            <a:avLst/>
          </a:prstGeom>
          <a:noFill/>
        </p:spPr>
        <p:txBody>
          <a:bodyPr wrap="none" rtlCol="0">
            <a:spAutoFit/>
          </a:bodyPr>
          <a:lstStyle/>
          <a:p>
            <a:r>
              <a:rPr lang="en-US" b="1" dirty="0"/>
              <a:t>2020 Cohort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39" y="570609"/>
            <a:ext cx="5487650" cy="36584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477" y="570608"/>
            <a:ext cx="5487650" cy="365843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7595" y="4041954"/>
            <a:ext cx="3949237" cy="1246603"/>
          </a:xfrm>
          <a:prstGeom prst="rect">
            <a:avLst/>
          </a:prstGeom>
        </p:spPr>
      </p:pic>
    </p:spTree>
    <p:extLst>
      <p:ext uri="{BB962C8B-B14F-4D97-AF65-F5344CB8AC3E}">
        <p14:creationId xmlns:p14="http://schemas.microsoft.com/office/powerpoint/2010/main" val="274630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a:xfrm>
            <a:off x="757083" y="5289008"/>
            <a:ext cx="10684067" cy="986558"/>
          </a:xfrm>
        </p:spPr>
        <p:txBody>
          <a:bodyPr/>
          <a:lstStyle/>
          <a:p>
            <a:pPr algn="ctr"/>
            <a:r>
              <a:rPr lang="en-US" sz="1800" b="1" dirty="0"/>
              <a:t>Figure 8: Counts of UI Claimants by UI Status and Cohort, Accommodation and Food Services</a:t>
            </a:r>
          </a:p>
          <a:p>
            <a:pPr algn="ctr"/>
            <a:endParaRPr lang="en-US" sz="1800" dirty="0"/>
          </a:p>
          <a:p>
            <a:pPr algn="ctr"/>
            <a:r>
              <a:rPr lang="en-US" sz="1800" dirty="0"/>
              <a:t>Note: quarter 0 means the quarter a person started to receive UI benefits.</a:t>
            </a:r>
          </a:p>
          <a:p>
            <a:pPr algn="ctr"/>
            <a:endParaRPr lang="en-US" sz="1800" b="1" dirty="0"/>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14</a:t>
            </a:fld>
            <a:endParaRPr lang="en-US"/>
          </a:p>
        </p:txBody>
      </p:sp>
      <p:sp>
        <p:nvSpPr>
          <p:cNvPr id="11" name="TextBox 10"/>
          <p:cNvSpPr txBox="1"/>
          <p:nvPr/>
        </p:nvSpPr>
        <p:spPr>
          <a:xfrm>
            <a:off x="2578977" y="4480691"/>
            <a:ext cx="1527982" cy="369332"/>
          </a:xfrm>
          <a:prstGeom prst="rect">
            <a:avLst/>
          </a:prstGeom>
          <a:noFill/>
        </p:spPr>
        <p:txBody>
          <a:bodyPr wrap="none" rtlCol="0">
            <a:spAutoFit/>
          </a:bodyPr>
          <a:lstStyle/>
          <a:p>
            <a:r>
              <a:rPr lang="en-US" b="1" dirty="0"/>
              <a:t>2019 Cohort</a:t>
            </a:r>
          </a:p>
        </p:txBody>
      </p:sp>
      <p:sp>
        <p:nvSpPr>
          <p:cNvPr id="12" name="TextBox 11"/>
          <p:cNvSpPr txBox="1"/>
          <p:nvPr/>
        </p:nvSpPr>
        <p:spPr>
          <a:xfrm>
            <a:off x="8146832" y="4483242"/>
            <a:ext cx="1527982" cy="369332"/>
          </a:xfrm>
          <a:prstGeom prst="rect">
            <a:avLst/>
          </a:prstGeom>
          <a:noFill/>
        </p:spPr>
        <p:txBody>
          <a:bodyPr wrap="none" rtlCol="0">
            <a:spAutoFit/>
          </a:bodyPr>
          <a:lstStyle/>
          <a:p>
            <a:r>
              <a:rPr lang="en-US" b="1" dirty="0"/>
              <a:t>2020 Cohort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83" y="548307"/>
            <a:ext cx="5487650" cy="36584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733" y="548306"/>
            <a:ext cx="5487650" cy="365843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7595" y="3986199"/>
            <a:ext cx="3949237" cy="1246603"/>
          </a:xfrm>
          <a:prstGeom prst="rect">
            <a:avLst/>
          </a:prstGeom>
        </p:spPr>
      </p:pic>
    </p:spTree>
    <p:extLst>
      <p:ext uri="{BB962C8B-B14F-4D97-AF65-F5344CB8AC3E}">
        <p14:creationId xmlns:p14="http://schemas.microsoft.com/office/powerpoint/2010/main" val="361358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a:xfrm>
            <a:off x="687633" y="5564823"/>
            <a:ext cx="10412845" cy="986558"/>
          </a:xfrm>
        </p:spPr>
        <p:txBody>
          <a:bodyPr/>
          <a:lstStyle/>
          <a:p>
            <a:pPr algn="ctr"/>
            <a:r>
              <a:rPr lang="en-US" sz="1800" b="1" dirty="0"/>
              <a:t>Figure 9: Counts of UI Claimants by UI Status and Cohort, Health Care and Social Assistance</a:t>
            </a:r>
          </a:p>
          <a:p>
            <a:pPr algn="ctr"/>
            <a:endParaRPr lang="en-US" sz="1800" b="1" dirty="0"/>
          </a:p>
          <a:p>
            <a:pPr algn="ctr"/>
            <a:r>
              <a:rPr lang="en-US" sz="1800" dirty="0"/>
              <a:t>Note: quarter 0 means the quarter a person started to receive UI benefits.</a:t>
            </a:r>
          </a:p>
          <a:p>
            <a:pPr algn="ctr"/>
            <a:endParaRPr lang="en-US" sz="1800" b="1" dirty="0"/>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15</a:t>
            </a:fld>
            <a:endParaRPr lang="en-US"/>
          </a:p>
        </p:txBody>
      </p:sp>
      <p:sp>
        <p:nvSpPr>
          <p:cNvPr id="11" name="TextBox 10"/>
          <p:cNvSpPr txBox="1"/>
          <p:nvPr/>
        </p:nvSpPr>
        <p:spPr>
          <a:xfrm>
            <a:off x="2578977" y="4547589"/>
            <a:ext cx="1527982" cy="369332"/>
          </a:xfrm>
          <a:prstGeom prst="rect">
            <a:avLst/>
          </a:prstGeom>
          <a:noFill/>
        </p:spPr>
        <p:txBody>
          <a:bodyPr wrap="none" rtlCol="0">
            <a:spAutoFit/>
          </a:bodyPr>
          <a:lstStyle/>
          <a:p>
            <a:r>
              <a:rPr lang="en-US" b="1" dirty="0"/>
              <a:t>2019 Cohort</a:t>
            </a:r>
          </a:p>
        </p:txBody>
      </p:sp>
      <p:sp>
        <p:nvSpPr>
          <p:cNvPr id="12" name="TextBox 11"/>
          <p:cNvSpPr txBox="1"/>
          <p:nvPr/>
        </p:nvSpPr>
        <p:spPr>
          <a:xfrm>
            <a:off x="8146832" y="4550140"/>
            <a:ext cx="1527982" cy="369332"/>
          </a:xfrm>
          <a:prstGeom prst="rect">
            <a:avLst/>
          </a:prstGeom>
          <a:noFill/>
        </p:spPr>
        <p:txBody>
          <a:bodyPr wrap="none" rtlCol="0">
            <a:spAutoFit/>
          </a:bodyPr>
          <a:lstStyle/>
          <a:p>
            <a:r>
              <a:rPr lang="en-US" b="1" dirty="0"/>
              <a:t>2020 Cohort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33" y="678684"/>
            <a:ext cx="5487650" cy="36584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6998" y="646945"/>
            <a:ext cx="5487650" cy="365843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0664" y="4256706"/>
            <a:ext cx="3949237" cy="1246603"/>
          </a:xfrm>
          <a:prstGeom prst="rect">
            <a:avLst/>
          </a:prstGeom>
        </p:spPr>
      </p:pic>
    </p:spTree>
    <p:extLst>
      <p:ext uri="{BB962C8B-B14F-4D97-AF65-F5344CB8AC3E}">
        <p14:creationId xmlns:p14="http://schemas.microsoft.com/office/powerpoint/2010/main" val="252077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16</a:t>
            </a:fld>
            <a:endParaRPr lang="en-US"/>
          </a:p>
        </p:txBody>
      </p:sp>
      <p:sp>
        <p:nvSpPr>
          <p:cNvPr id="4" name="Title 3">
            <a:extLst>
              <a:ext uri="{FF2B5EF4-FFF2-40B4-BE49-F238E27FC236}">
                <a16:creationId xmlns:a16="http://schemas.microsoft.com/office/drawing/2014/main" id="{0C103556-BCEC-0743-A5DF-881E2AE41F89}"/>
              </a:ext>
            </a:extLst>
          </p:cNvPr>
          <p:cNvSpPr>
            <a:spLocks noGrp="1"/>
          </p:cNvSpPr>
          <p:nvPr>
            <p:ph type="title"/>
          </p:nvPr>
        </p:nvSpPr>
        <p:spPr>
          <a:xfrm>
            <a:off x="654329" y="2563611"/>
            <a:ext cx="10515600" cy="819397"/>
          </a:xfrm>
        </p:spPr>
        <p:txBody>
          <a:bodyPr>
            <a:normAutofit fontScale="90000"/>
          </a:bodyPr>
          <a:lstStyle/>
          <a:p>
            <a:pPr algn="ctr"/>
            <a:r>
              <a:rPr lang="en-US" dirty="0"/>
              <a:t>Appendix</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3490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a:xfrm>
            <a:off x="757084" y="5160854"/>
            <a:ext cx="10412845" cy="986558"/>
          </a:xfrm>
        </p:spPr>
        <p:txBody>
          <a:bodyPr/>
          <a:lstStyle/>
          <a:p>
            <a:pPr algn="ctr"/>
            <a:r>
              <a:rPr lang="en-US" sz="1800" b="1" dirty="0"/>
              <a:t>Figure A1: Average Number of Weeks UI Claimants Collected UI Benefit, </a:t>
            </a:r>
          </a:p>
          <a:p>
            <a:pPr algn="ctr"/>
            <a:r>
              <a:rPr lang="en-US" sz="1800" b="1" dirty="0"/>
              <a:t>by Cohort and Industry</a:t>
            </a:r>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17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0678"/>
            <a:ext cx="12192000" cy="3836643"/>
          </a:xfrm>
          <a:prstGeom prst="rect">
            <a:avLst/>
          </a:prstGeom>
        </p:spPr>
      </p:pic>
    </p:spTree>
    <p:extLst>
      <p:ext uri="{BB962C8B-B14F-4D97-AF65-F5344CB8AC3E}">
        <p14:creationId xmlns:p14="http://schemas.microsoft.com/office/powerpoint/2010/main" val="26685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24E6E8-CDAE-4397-9696-4A2C50CA1A08}"/>
              </a:ext>
            </a:extLst>
          </p:cNvPr>
          <p:cNvSpPr>
            <a:spLocks noGrp="1"/>
          </p:cNvSpPr>
          <p:nvPr>
            <p:ph type="title"/>
          </p:nvPr>
        </p:nvSpPr>
        <p:spPr>
          <a:xfrm>
            <a:off x="669544" y="915490"/>
            <a:ext cx="10843794" cy="838854"/>
          </a:xfrm>
        </p:spPr>
        <p:txBody>
          <a:bodyPr>
            <a:normAutofit fontScale="90000"/>
          </a:bodyPr>
          <a:lstStyle/>
          <a:p>
            <a:r>
              <a:rPr lang="en-US" dirty="0"/>
              <a:t>Ohio Business Shutdown and Reopen Timeline</a:t>
            </a:r>
          </a:p>
        </p:txBody>
      </p:sp>
      <p:cxnSp>
        <p:nvCxnSpPr>
          <p:cNvPr id="4" name="Straight Connector 3" descr="I'm the main line in the timeline.">
            <a:extLst>
              <a:ext uri="{FF2B5EF4-FFF2-40B4-BE49-F238E27FC236}">
                <a16:creationId xmlns:a16="http://schemas.microsoft.com/office/drawing/2014/main" id="{E365DDD1-30F7-D941-A493-07AA9E5173DD}"/>
              </a:ext>
            </a:extLst>
          </p:cNvPr>
          <p:cNvCxnSpPr>
            <a:cxnSpLocks/>
          </p:cNvCxnSpPr>
          <p:nvPr/>
        </p:nvCxnSpPr>
        <p:spPr>
          <a:xfrm>
            <a:off x="1122386" y="3862313"/>
            <a:ext cx="9938110" cy="0"/>
          </a:xfrm>
          <a:prstGeom prst="line">
            <a:avLst/>
          </a:prstGeom>
          <a:ln w="222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6" name="Group 5" descr="First graphic dot and line connecting the event information to the timeline.">
            <a:extLst>
              <a:ext uri="{FF2B5EF4-FFF2-40B4-BE49-F238E27FC236}">
                <a16:creationId xmlns:a16="http://schemas.microsoft.com/office/drawing/2014/main" id="{9C9B213C-53FF-4BA0-A9DE-79242146DA9D}"/>
              </a:ext>
            </a:extLst>
          </p:cNvPr>
          <p:cNvGrpSpPr/>
          <p:nvPr/>
        </p:nvGrpSpPr>
        <p:grpSpPr>
          <a:xfrm>
            <a:off x="871104" y="3807268"/>
            <a:ext cx="718217" cy="542571"/>
            <a:chOff x="1122387" y="3794883"/>
            <a:chExt cx="718217" cy="542571"/>
          </a:xfrm>
        </p:grpSpPr>
        <p:sp>
          <p:nvSpPr>
            <p:cNvPr id="2" name="Oval 1">
              <a:extLst>
                <a:ext uri="{FF2B5EF4-FFF2-40B4-BE49-F238E27FC236}">
                  <a16:creationId xmlns:a16="http://schemas.microsoft.com/office/drawing/2014/main" id="{C623266E-75AB-9D4B-9197-5C1E012A0599}"/>
                </a:ext>
              </a:extLst>
            </p:cNvPr>
            <p:cNvSpPr/>
            <p:nvPr/>
          </p:nvSpPr>
          <p:spPr>
            <a:xfrm>
              <a:off x="1412296" y="3794883"/>
              <a:ext cx="134861" cy="134861"/>
            </a:xfrm>
            <a:prstGeom prst="ellipse">
              <a:avLst/>
            </a:prstGeom>
            <a:solidFill>
              <a:srgbClr val="C00000"/>
            </a:solid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id="{E2855DC3-EE8D-0A4E-845F-166F3C05217F}"/>
                </a:ext>
              </a:extLst>
            </p:cNvPr>
            <p:cNvCxnSpPr>
              <a:cxnSpLocks/>
            </p:cNvCxnSpPr>
            <p:nvPr/>
          </p:nvCxnSpPr>
          <p:spPr>
            <a:xfrm>
              <a:off x="1475915" y="3912015"/>
              <a:ext cx="0" cy="401665"/>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9D2B73-B350-7E49-A112-CD140F778027}"/>
                </a:ext>
              </a:extLst>
            </p:cNvPr>
            <p:cNvCxnSpPr>
              <a:cxnSpLocks/>
            </p:cNvCxnSpPr>
            <p:nvPr/>
          </p:nvCxnSpPr>
          <p:spPr>
            <a:xfrm>
              <a:off x="1122387" y="4337454"/>
              <a:ext cx="718217" cy="0"/>
            </a:xfrm>
            <a:prstGeom prst="line">
              <a:avLst/>
            </a:prstGeom>
            <a:ln w="38100">
              <a:solidFill>
                <a:srgbClr val="BA0C2F"/>
              </a:solidFill>
            </a:ln>
          </p:spPr>
          <p:style>
            <a:lnRef idx="1">
              <a:schemeClr val="accent1"/>
            </a:lnRef>
            <a:fillRef idx="0">
              <a:schemeClr val="accent1"/>
            </a:fillRef>
            <a:effectRef idx="0">
              <a:schemeClr val="accent1"/>
            </a:effectRef>
            <a:fontRef idx="minor">
              <a:schemeClr val="tx1"/>
            </a:fontRef>
          </p:style>
        </p:cxnSp>
      </p:grpSp>
      <p:sp>
        <p:nvSpPr>
          <p:cNvPr id="69" name="Text Placeholder 4">
            <a:extLst>
              <a:ext uri="{FF2B5EF4-FFF2-40B4-BE49-F238E27FC236}">
                <a16:creationId xmlns:a16="http://schemas.microsoft.com/office/drawing/2014/main" id="{8908D579-6F15-7244-AB4E-0D1CAA196C4B}"/>
              </a:ext>
            </a:extLst>
          </p:cNvPr>
          <p:cNvSpPr txBox="1">
            <a:spLocks/>
          </p:cNvSpPr>
          <p:nvPr/>
        </p:nvSpPr>
        <p:spPr>
          <a:xfrm>
            <a:off x="870366" y="4448981"/>
            <a:ext cx="1753386" cy="146767"/>
          </a:xfrm>
          <a:prstGeom prst="rect">
            <a:avLst/>
          </a:prstGeom>
        </p:spPr>
        <p:txBody>
          <a:bodyPr lIns="0" tIns="0" rIns="0" bIns="0"/>
          <a:lstStyle>
            <a:lvl1pPr marL="0" indent="0" algn="l" defTabSz="914400" rtl="0" eaLnBrk="1" latinLnBrk="0" hangingPunct="1">
              <a:lnSpc>
                <a:spcPct val="90000"/>
              </a:lnSpc>
              <a:spcBef>
                <a:spcPts val="1000"/>
              </a:spcBef>
              <a:buFontTx/>
              <a:buNone/>
              <a:defRPr sz="1000" b="1" i="0" kern="1200">
                <a:solidFill>
                  <a:schemeClr val="accent1"/>
                </a:solidFill>
                <a:latin typeface="Buckeye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BA0C2F"/>
                </a:solidFill>
              </a:rPr>
              <a:t>March 9, 20</a:t>
            </a:r>
          </a:p>
        </p:txBody>
      </p:sp>
      <p:sp>
        <p:nvSpPr>
          <p:cNvPr id="70" name="Text Placeholder 4">
            <a:extLst>
              <a:ext uri="{FF2B5EF4-FFF2-40B4-BE49-F238E27FC236}">
                <a16:creationId xmlns:a16="http://schemas.microsoft.com/office/drawing/2014/main" id="{2B88160A-3B7F-FA42-949C-E5D8E3E11B42}"/>
              </a:ext>
            </a:extLst>
          </p:cNvPr>
          <p:cNvSpPr txBox="1">
            <a:spLocks/>
          </p:cNvSpPr>
          <p:nvPr/>
        </p:nvSpPr>
        <p:spPr>
          <a:xfrm>
            <a:off x="870366" y="4710834"/>
            <a:ext cx="1753386" cy="225673"/>
          </a:xfrm>
          <a:prstGeom prst="rect">
            <a:avLst/>
          </a:prstGeom>
        </p:spPr>
        <p:txBody>
          <a:bodyPr lIns="0" tIns="0" rIns="0" bIns="0"/>
          <a:lstStyle>
            <a:lvl1pPr marL="0" indent="0" algn="l" defTabSz="914400" rtl="0" eaLnBrk="1" latinLnBrk="0" hangingPunct="1">
              <a:lnSpc>
                <a:spcPct val="90000"/>
              </a:lnSpc>
              <a:spcBef>
                <a:spcPts val="1000"/>
              </a:spcBef>
              <a:buFontTx/>
              <a:buNone/>
              <a:defRPr sz="1300" b="1" i="0" kern="1200">
                <a:solidFill>
                  <a:schemeClr val="accent3"/>
                </a:solidFill>
                <a:latin typeface="Buckeye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2"/>
                </a:solidFill>
              </a:rPr>
              <a:t>First three COVID cases found in Ohio</a:t>
            </a:r>
          </a:p>
        </p:txBody>
      </p:sp>
      <p:grpSp>
        <p:nvGrpSpPr>
          <p:cNvPr id="7" name="Group 6" descr="Second graphic dot and line connecting the event information to the timeline.">
            <a:extLst>
              <a:ext uri="{FF2B5EF4-FFF2-40B4-BE49-F238E27FC236}">
                <a16:creationId xmlns:a16="http://schemas.microsoft.com/office/drawing/2014/main" id="{3EE20414-9595-4362-858B-49A11FF272DE}"/>
              </a:ext>
            </a:extLst>
          </p:cNvPr>
          <p:cNvGrpSpPr/>
          <p:nvPr/>
        </p:nvGrpSpPr>
        <p:grpSpPr>
          <a:xfrm>
            <a:off x="2157793" y="3391547"/>
            <a:ext cx="718217" cy="532018"/>
            <a:chOff x="1840604" y="3397726"/>
            <a:chExt cx="718217" cy="532018"/>
          </a:xfrm>
        </p:grpSpPr>
        <p:cxnSp>
          <p:nvCxnSpPr>
            <p:cNvPr id="50" name="Straight Connector 49">
              <a:extLst>
                <a:ext uri="{FF2B5EF4-FFF2-40B4-BE49-F238E27FC236}">
                  <a16:creationId xmlns:a16="http://schemas.microsoft.com/office/drawing/2014/main" id="{39001B5E-A899-6B4C-A232-77232474F70D}"/>
                </a:ext>
              </a:extLst>
            </p:cNvPr>
            <p:cNvCxnSpPr>
              <a:cxnSpLocks/>
            </p:cNvCxnSpPr>
            <p:nvPr/>
          </p:nvCxnSpPr>
          <p:spPr>
            <a:xfrm>
              <a:off x="1840604" y="3407659"/>
              <a:ext cx="718217" cy="0"/>
            </a:xfrm>
            <a:prstGeom prst="line">
              <a:avLst/>
            </a:prstGeom>
            <a:ln w="38100">
              <a:solidFill>
                <a:srgbClr val="BA0C2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087CE1A-66D4-B543-A1E3-4E28C92FB437}"/>
                </a:ext>
              </a:extLst>
            </p:cNvPr>
            <p:cNvCxnSpPr>
              <a:cxnSpLocks/>
            </p:cNvCxnSpPr>
            <p:nvPr/>
          </p:nvCxnSpPr>
          <p:spPr>
            <a:xfrm>
              <a:off x="2194132" y="3397726"/>
              <a:ext cx="0" cy="401665"/>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A54D1E58-33EE-F344-8529-615E1DF44CF7}"/>
                </a:ext>
              </a:extLst>
            </p:cNvPr>
            <p:cNvSpPr/>
            <p:nvPr/>
          </p:nvSpPr>
          <p:spPr>
            <a:xfrm>
              <a:off x="2130513" y="3794883"/>
              <a:ext cx="134861" cy="134861"/>
            </a:xfrm>
            <a:prstGeom prst="ellipse">
              <a:avLst/>
            </a:prstGeom>
            <a:solidFill>
              <a:srgbClr val="C00000"/>
            </a:solid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Text Placeholder 4">
            <a:extLst>
              <a:ext uri="{FF2B5EF4-FFF2-40B4-BE49-F238E27FC236}">
                <a16:creationId xmlns:a16="http://schemas.microsoft.com/office/drawing/2014/main" id="{6FA8D0FA-CA22-3447-8436-0F5420B0F1E3}"/>
              </a:ext>
            </a:extLst>
          </p:cNvPr>
          <p:cNvSpPr txBox="1">
            <a:spLocks/>
          </p:cNvSpPr>
          <p:nvPr/>
        </p:nvSpPr>
        <p:spPr>
          <a:xfrm>
            <a:off x="2158712" y="2284680"/>
            <a:ext cx="1753386" cy="158010"/>
          </a:xfrm>
          <a:prstGeom prst="rect">
            <a:avLst/>
          </a:prstGeom>
        </p:spPr>
        <p:txBody>
          <a:bodyPr lIns="0" tIns="0" rIns="0" bIns="0"/>
          <a:lstStyle>
            <a:lvl1pPr marL="0" indent="0" algn="l" defTabSz="914400" rtl="0" eaLnBrk="1" latinLnBrk="0" hangingPunct="1">
              <a:lnSpc>
                <a:spcPct val="90000"/>
              </a:lnSpc>
              <a:spcBef>
                <a:spcPts val="1000"/>
              </a:spcBef>
              <a:buFontTx/>
              <a:buNone/>
              <a:defRPr sz="1000" b="1" i="0" kern="1200">
                <a:solidFill>
                  <a:schemeClr val="accent1"/>
                </a:solidFill>
                <a:latin typeface="Buckeye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BA0C2F"/>
                </a:solidFill>
              </a:rPr>
              <a:t>March 15, 20</a:t>
            </a:r>
          </a:p>
        </p:txBody>
      </p:sp>
      <p:sp>
        <p:nvSpPr>
          <p:cNvPr id="54" name="Text Placeholder 4">
            <a:extLst>
              <a:ext uri="{FF2B5EF4-FFF2-40B4-BE49-F238E27FC236}">
                <a16:creationId xmlns:a16="http://schemas.microsoft.com/office/drawing/2014/main" id="{D78424E3-D1A2-AD46-956E-363F7ADDF6AD}"/>
              </a:ext>
            </a:extLst>
          </p:cNvPr>
          <p:cNvSpPr txBox="1">
            <a:spLocks/>
          </p:cNvSpPr>
          <p:nvPr/>
        </p:nvSpPr>
        <p:spPr>
          <a:xfrm>
            <a:off x="2158712" y="2534406"/>
            <a:ext cx="1753386" cy="225673"/>
          </a:xfrm>
          <a:prstGeom prst="rect">
            <a:avLst/>
          </a:prstGeom>
        </p:spPr>
        <p:txBody>
          <a:bodyPr lIns="0" tIns="0" rIns="0" bIns="0"/>
          <a:lstStyle>
            <a:lvl1pPr marL="0" indent="0" algn="l" defTabSz="914400" rtl="0" eaLnBrk="1" latinLnBrk="0" hangingPunct="1">
              <a:lnSpc>
                <a:spcPct val="90000"/>
              </a:lnSpc>
              <a:spcBef>
                <a:spcPts val="1000"/>
              </a:spcBef>
              <a:buFontTx/>
              <a:buNone/>
              <a:defRPr sz="1300" b="1" i="0" kern="1200">
                <a:solidFill>
                  <a:schemeClr val="accent3"/>
                </a:solidFill>
                <a:latin typeface="Buckeye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Bars and restaurants </a:t>
            </a:r>
            <a:r>
              <a:rPr lang="en-US" sz="1800" dirty="0">
                <a:solidFill>
                  <a:schemeClr val="tx2"/>
                </a:solidFill>
              </a:rPr>
              <a:t>closed.</a:t>
            </a:r>
          </a:p>
        </p:txBody>
      </p:sp>
      <p:grpSp>
        <p:nvGrpSpPr>
          <p:cNvPr id="8" name="Group 7" descr="Third graphic dot and line connecting the event information to the timeline.">
            <a:extLst>
              <a:ext uri="{FF2B5EF4-FFF2-40B4-BE49-F238E27FC236}">
                <a16:creationId xmlns:a16="http://schemas.microsoft.com/office/drawing/2014/main" id="{10729528-B968-4896-AE21-A27995141BA8}"/>
              </a:ext>
            </a:extLst>
          </p:cNvPr>
          <p:cNvGrpSpPr/>
          <p:nvPr/>
        </p:nvGrpSpPr>
        <p:grpSpPr>
          <a:xfrm>
            <a:off x="2774356" y="3794881"/>
            <a:ext cx="846682" cy="554958"/>
            <a:chOff x="3352579" y="3794883"/>
            <a:chExt cx="780874" cy="542573"/>
          </a:xfrm>
        </p:grpSpPr>
        <p:cxnSp>
          <p:nvCxnSpPr>
            <p:cNvPr id="35" name="Elbow Connector 34">
              <a:extLst>
                <a:ext uri="{FF2B5EF4-FFF2-40B4-BE49-F238E27FC236}">
                  <a16:creationId xmlns:a16="http://schemas.microsoft.com/office/drawing/2014/main" id="{43563D1F-6777-C448-9D99-8DEAB81EF75A}"/>
                </a:ext>
              </a:extLst>
            </p:cNvPr>
            <p:cNvCxnSpPr>
              <a:cxnSpLocks/>
            </p:cNvCxnSpPr>
            <p:nvPr/>
          </p:nvCxnSpPr>
          <p:spPr>
            <a:xfrm rot="16200000" flipH="1">
              <a:off x="3378364" y="3944379"/>
              <a:ext cx="429948" cy="356205"/>
            </a:xfrm>
            <a:prstGeom prst="bentConnector3">
              <a:avLst>
                <a:gd name="adj1" fmla="val 45615"/>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8E27243-BC87-6140-9C9A-FAEA95D9163E}"/>
                </a:ext>
              </a:extLst>
            </p:cNvPr>
            <p:cNvCxnSpPr>
              <a:cxnSpLocks/>
            </p:cNvCxnSpPr>
            <p:nvPr/>
          </p:nvCxnSpPr>
          <p:spPr>
            <a:xfrm>
              <a:off x="3415236" y="4337454"/>
              <a:ext cx="718217" cy="0"/>
            </a:xfrm>
            <a:prstGeom prst="line">
              <a:avLst/>
            </a:prstGeom>
            <a:ln w="38100">
              <a:solidFill>
                <a:srgbClr val="BA0C2F"/>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456DE5F-675A-5349-A579-64706429449F}"/>
                </a:ext>
              </a:extLst>
            </p:cNvPr>
            <p:cNvSpPr/>
            <p:nvPr/>
          </p:nvSpPr>
          <p:spPr>
            <a:xfrm>
              <a:off x="3352579" y="3794883"/>
              <a:ext cx="134861" cy="134861"/>
            </a:xfrm>
            <a:prstGeom prst="ellipse">
              <a:avLst/>
            </a:prstGeom>
            <a:solidFill>
              <a:srgbClr val="C00000"/>
            </a:solid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3" name="Text Placeholder 4">
            <a:extLst>
              <a:ext uri="{FF2B5EF4-FFF2-40B4-BE49-F238E27FC236}">
                <a16:creationId xmlns:a16="http://schemas.microsoft.com/office/drawing/2014/main" id="{5CADC216-9FFE-4048-8D33-568B92E042DC}"/>
              </a:ext>
            </a:extLst>
          </p:cNvPr>
          <p:cNvSpPr txBox="1">
            <a:spLocks/>
          </p:cNvSpPr>
          <p:nvPr/>
        </p:nvSpPr>
        <p:spPr>
          <a:xfrm>
            <a:off x="2846266" y="4405699"/>
            <a:ext cx="1753386" cy="146767"/>
          </a:xfrm>
          <a:prstGeom prst="rect">
            <a:avLst/>
          </a:prstGeom>
        </p:spPr>
        <p:txBody>
          <a:bodyPr lIns="0" tIns="0" rIns="0" bIns="0"/>
          <a:lstStyle>
            <a:lvl1pPr marL="0" indent="0" algn="l" defTabSz="914400" rtl="0" eaLnBrk="1" latinLnBrk="0" hangingPunct="1">
              <a:lnSpc>
                <a:spcPct val="90000"/>
              </a:lnSpc>
              <a:spcBef>
                <a:spcPts val="1000"/>
              </a:spcBef>
              <a:buFontTx/>
              <a:buNone/>
              <a:defRPr sz="1000" b="1" i="0" kern="1200">
                <a:solidFill>
                  <a:schemeClr val="accent1"/>
                </a:solidFill>
                <a:latin typeface="Buckeye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BA0C2F"/>
                </a:solidFill>
              </a:rPr>
              <a:t>March 16, 20</a:t>
            </a:r>
          </a:p>
        </p:txBody>
      </p:sp>
      <p:sp>
        <p:nvSpPr>
          <p:cNvPr id="74" name="Text Placeholder 4">
            <a:extLst>
              <a:ext uri="{FF2B5EF4-FFF2-40B4-BE49-F238E27FC236}">
                <a16:creationId xmlns:a16="http://schemas.microsoft.com/office/drawing/2014/main" id="{53B8AC6E-9F2D-8147-87B3-83E736CE57F6}"/>
              </a:ext>
            </a:extLst>
          </p:cNvPr>
          <p:cNvSpPr txBox="1">
            <a:spLocks/>
          </p:cNvSpPr>
          <p:nvPr/>
        </p:nvSpPr>
        <p:spPr>
          <a:xfrm>
            <a:off x="2846266" y="4649009"/>
            <a:ext cx="1753386" cy="225673"/>
          </a:xfrm>
          <a:prstGeom prst="rect">
            <a:avLst/>
          </a:prstGeom>
        </p:spPr>
        <p:txBody>
          <a:bodyPr lIns="0" tIns="0" rIns="0" bIns="0"/>
          <a:lstStyle>
            <a:lvl1pPr marL="0" indent="0" algn="l" defTabSz="914400" rtl="0" eaLnBrk="1" latinLnBrk="0" hangingPunct="1">
              <a:lnSpc>
                <a:spcPct val="90000"/>
              </a:lnSpc>
              <a:spcBef>
                <a:spcPts val="1000"/>
              </a:spcBef>
              <a:buFontTx/>
              <a:buNone/>
              <a:defRPr sz="1300" b="1" i="0" kern="1200">
                <a:solidFill>
                  <a:schemeClr val="accent3"/>
                </a:solidFill>
                <a:latin typeface="Buckeye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K-12 schools </a:t>
            </a:r>
            <a:r>
              <a:rPr lang="en-US" sz="1800" dirty="0">
                <a:solidFill>
                  <a:schemeClr val="tx2"/>
                </a:solidFill>
              </a:rPr>
              <a:t>closed</a:t>
            </a:r>
          </a:p>
        </p:txBody>
      </p:sp>
      <p:sp>
        <p:nvSpPr>
          <p:cNvPr id="56" name="Text Placeholder 4">
            <a:extLst>
              <a:ext uri="{FF2B5EF4-FFF2-40B4-BE49-F238E27FC236}">
                <a16:creationId xmlns:a16="http://schemas.microsoft.com/office/drawing/2014/main" id="{4214922C-661E-9540-8AF6-1891995CC082}"/>
              </a:ext>
            </a:extLst>
          </p:cNvPr>
          <p:cNvSpPr txBox="1">
            <a:spLocks/>
          </p:cNvSpPr>
          <p:nvPr/>
        </p:nvSpPr>
        <p:spPr>
          <a:xfrm>
            <a:off x="3587582" y="1928412"/>
            <a:ext cx="1753386" cy="146767"/>
          </a:xfrm>
          <a:prstGeom prst="rect">
            <a:avLst/>
          </a:prstGeom>
        </p:spPr>
        <p:txBody>
          <a:bodyPr lIns="0" tIns="0" rIns="0" bIns="0"/>
          <a:lstStyle>
            <a:lvl1pPr marL="0" indent="0" algn="l" defTabSz="914400" rtl="0" eaLnBrk="1" latinLnBrk="0" hangingPunct="1">
              <a:lnSpc>
                <a:spcPct val="90000"/>
              </a:lnSpc>
              <a:spcBef>
                <a:spcPts val="1000"/>
              </a:spcBef>
              <a:buFontTx/>
              <a:buNone/>
              <a:defRPr sz="1000" b="1" i="0" kern="1200">
                <a:solidFill>
                  <a:schemeClr val="accent1"/>
                </a:solidFill>
                <a:latin typeface="Buckeye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BA0C2F"/>
                </a:solidFill>
              </a:rPr>
              <a:t>March 17, 20</a:t>
            </a:r>
          </a:p>
        </p:txBody>
      </p:sp>
      <p:sp>
        <p:nvSpPr>
          <p:cNvPr id="57" name="Text Placeholder 4">
            <a:extLst>
              <a:ext uri="{FF2B5EF4-FFF2-40B4-BE49-F238E27FC236}">
                <a16:creationId xmlns:a16="http://schemas.microsoft.com/office/drawing/2014/main" id="{CF013493-D8D9-FF4D-9A11-EC4FC50031B0}"/>
              </a:ext>
            </a:extLst>
          </p:cNvPr>
          <p:cNvSpPr txBox="1">
            <a:spLocks/>
          </p:cNvSpPr>
          <p:nvPr/>
        </p:nvSpPr>
        <p:spPr>
          <a:xfrm>
            <a:off x="3592698" y="2164827"/>
            <a:ext cx="1777938" cy="260998"/>
          </a:xfrm>
          <a:prstGeom prst="rect">
            <a:avLst/>
          </a:prstGeom>
        </p:spPr>
        <p:txBody>
          <a:bodyPr lIns="0" tIns="0" rIns="0" bIns="0"/>
          <a:lstStyle>
            <a:lvl1pPr marL="0" indent="0" algn="l" defTabSz="914400" rtl="0" eaLnBrk="1" latinLnBrk="0" hangingPunct="1">
              <a:lnSpc>
                <a:spcPct val="90000"/>
              </a:lnSpc>
              <a:spcBef>
                <a:spcPts val="1000"/>
              </a:spcBef>
              <a:buFontTx/>
              <a:buNone/>
              <a:defRPr sz="1300" b="1" i="0" kern="1200">
                <a:solidFill>
                  <a:schemeClr val="accent3"/>
                </a:solidFill>
                <a:latin typeface="Buckeye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Elective surgeries and procedures </a:t>
            </a:r>
            <a:r>
              <a:rPr lang="en-US" sz="1800" dirty="0">
                <a:solidFill>
                  <a:schemeClr val="tx2"/>
                </a:solidFill>
              </a:rPr>
              <a:t>were postponed</a:t>
            </a:r>
          </a:p>
        </p:txBody>
      </p:sp>
      <p:grpSp>
        <p:nvGrpSpPr>
          <p:cNvPr id="10" name="Group 9" descr="Fifth graphic dot and line connecting the event information to the timeline.">
            <a:extLst>
              <a:ext uri="{FF2B5EF4-FFF2-40B4-BE49-F238E27FC236}">
                <a16:creationId xmlns:a16="http://schemas.microsoft.com/office/drawing/2014/main" id="{4824A528-BDF0-442B-801E-C767404744A4}"/>
              </a:ext>
            </a:extLst>
          </p:cNvPr>
          <p:cNvGrpSpPr/>
          <p:nvPr/>
        </p:nvGrpSpPr>
        <p:grpSpPr>
          <a:xfrm>
            <a:off x="4598859" y="3746035"/>
            <a:ext cx="1325526" cy="542571"/>
            <a:chOff x="5484554" y="3794883"/>
            <a:chExt cx="1325526" cy="542571"/>
          </a:xfrm>
        </p:grpSpPr>
        <p:cxnSp>
          <p:nvCxnSpPr>
            <p:cNvPr id="68" name="Elbow Connector 67">
              <a:extLst>
                <a:ext uri="{FF2B5EF4-FFF2-40B4-BE49-F238E27FC236}">
                  <a16:creationId xmlns:a16="http://schemas.microsoft.com/office/drawing/2014/main" id="{ABBC1464-2121-5541-A0D3-05EEF6ED30CB}"/>
                </a:ext>
              </a:extLst>
            </p:cNvPr>
            <p:cNvCxnSpPr>
              <a:cxnSpLocks/>
            </p:cNvCxnSpPr>
            <p:nvPr/>
          </p:nvCxnSpPr>
          <p:spPr>
            <a:xfrm rot="16200000" flipH="1">
              <a:off x="5798835" y="3646232"/>
              <a:ext cx="411480" cy="914400"/>
            </a:xfrm>
            <a:prstGeom prst="bentConnector3">
              <a:avLst>
                <a:gd name="adj1" fmla="val 49610"/>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7B1E113-E1B5-5A44-A82A-6A0DE854A778}"/>
                </a:ext>
              </a:extLst>
            </p:cNvPr>
            <p:cNvCxnSpPr>
              <a:cxnSpLocks/>
            </p:cNvCxnSpPr>
            <p:nvPr/>
          </p:nvCxnSpPr>
          <p:spPr>
            <a:xfrm>
              <a:off x="6091863" y="4337454"/>
              <a:ext cx="718217" cy="0"/>
            </a:xfrm>
            <a:prstGeom prst="line">
              <a:avLst/>
            </a:prstGeom>
            <a:ln w="38100">
              <a:solidFill>
                <a:srgbClr val="BA0C2F"/>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DF6437B8-F3C9-314B-BA41-90818F66E9BF}"/>
                </a:ext>
              </a:extLst>
            </p:cNvPr>
            <p:cNvSpPr/>
            <p:nvPr/>
          </p:nvSpPr>
          <p:spPr>
            <a:xfrm>
              <a:off x="5484554" y="3794883"/>
              <a:ext cx="134861" cy="134861"/>
            </a:xfrm>
            <a:prstGeom prst="ellipse">
              <a:avLst/>
            </a:prstGeom>
            <a:solidFill>
              <a:srgbClr val="C00000"/>
            </a:solid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8" name="Text Placeholder 4">
            <a:extLst>
              <a:ext uri="{FF2B5EF4-FFF2-40B4-BE49-F238E27FC236}">
                <a16:creationId xmlns:a16="http://schemas.microsoft.com/office/drawing/2014/main" id="{2FB10DA1-6D70-AC49-A845-B03B8CD84417}"/>
              </a:ext>
            </a:extLst>
          </p:cNvPr>
          <p:cNvSpPr txBox="1">
            <a:spLocks/>
          </p:cNvSpPr>
          <p:nvPr/>
        </p:nvSpPr>
        <p:spPr>
          <a:xfrm>
            <a:off x="5214748" y="4364218"/>
            <a:ext cx="1753386" cy="146767"/>
          </a:xfrm>
          <a:prstGeom prst="rect">
            <a:avLst/>
          </a:prstGeom>
        </p:spPr>
        <p:txBody>
          <a:bodyPr lIns="0" tIns="0" rIns="0" bIns="0"/>
          <a:lstStyle>
            <a:lvl1pPr marL="0" indent="0" algn="l" defTabSz="914400" rtl="0" eaLnBrk="1" latinLnBrk="0" hangingPunct="1">
              <a:lnSpc>
                <a:spcPct val="90000"/>
              </a:lnSpc>
              <a:spcBef>
                <a:spcPts val="1000"/>
              </a:spcBef>
              <a:buFontTx/>
              <a:buNone/>
              <a:defRPr sz="1000" b="1" i="0" kern="1200">
                <a:solidFill>
                  <a:schemeClr val="accent1"/>
                </a:solidFill>
                <a:latin typeface="Buckeye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BA0C2F"/>
                </a:solidFill>
              </a:rPr>
              <a:t>March 23, 20</a:t>
            </a:r>
          </a:p>
        </p:txBody>
      </p:sp>
      <p:sp>
        <p:nvSpPr>
          <p:cNvPr id="79" name="Text Placeholder 4">
            <a:extLst>
              <a:ext uri="{FF2B5EF4-FFF2-40B4-BE49-F238E27FC236}">
                <a16:creationId xmlns:a16="http://schemas.microsoft.com/office/drawing/2014/main" id="{8F0C5486-604B-3E43-9931-FA4459335D68}"/>
              </a:ext>
            </a:extLst>
          </p:cNvPr>
          <p:cNvSpPr txBox="1">
            <a:spLocks/>
          </p:cNvSpPr>
          <p:nvPr/>
        </p:nvSpPr>
        <p:spPr>
          <a:xfrm>
            <a:off x="5199018" y="4598885"/>
            <a:ext cx="1753386" cy="225673"/>
          </a:xfrm>
          <a:prstGeom prst="rect">
            <a:avLst/>
          </a:prstGeom>
        </p:spPr>
        <p:txBody>
          <a:bodyPr lIns="0" tIns="0" rIns="0" bIns="0"/>
          <a:lstStyle>
            <a:lvl1pPr marL="0" indent="0" algn="l" defTabSz="914400" rtl="0" eaLnBrk="1" latinLnBrk="0" hangingPunct="1">
              <a:lnSpc>
                <a:spcPct val="90000"/>
              </a:lnSpc>
              <a:spcBef>
                <a:spcPts val="1000"/>
              </a:spcBef>
              <a:buFontTx/>
              <a:buNone/>
              <a:defRPr sz="1300" b="1" i="0" kern="1200">
                <a:solidFill>
                  <a:schemeClr val="accent3"/>
                </a:solidFill>
                <a:latin typeface="Buckeye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2"/>
                </a:solidFill>
              </a:rPr>
              <a:t>Some </a:t>
            </a:r>
            <a:r>
              <a:rPr lang="en-US" sz="1800" dirty="0">
                <a:solidFill>
                  <a:schemeClr val="tx1"/>
                </a:solidFill>
              </a:rPr>
              <a:t>senior centers and adult day care stopped </a:t>
            </a:r>
            <a:r>
              <a:rPr lang="en-US" sz="1800" dirty="0">
                <a:solidFill>
                  <a:schemeClr val="tx2"/>
                </a:solidFill>
              </a:rPr>
              <a:t>providing service.</a:t>
            </a:r>
          </a:p>
        </p:txBody>
      </p:sp>
      <p:sp>
        <p:nvSpPr>
          <p:cNvPr id="60" name="Text Placeholder 4">
            <a:extLst>
              <a:ext uri="{FF2B5EF4-FFF2-40B4-BE49-F238E27FC236}">
                <a16:creationId xmlns:a16="http://schemas.microsoft.com/office/drawing/2014/main" id="{DD0B9A69-1E28-E54F-BD50-92653967BB45}"/>
              </a:ext>
            </a:extLst>
          </p:cNvPr>
          <p:cNvSpPr txBox="1">
            <a:spLocks/>
          </p:cNvSpPr>
          <p:nvPr/>
        </p:nvSpPr>
        <p:spPr>
          <a:xfrm>
            <a:off x="5495809" y="2256248"/>
            <a:ext cx="1753386" cy="146767"/>
          </a:xfrm>
          <a:prstGeom prst="rect">
            <a:avLst/>
          </a:prstGeom>
        </p:spPr>
        <p:txBody>
          <a:bodyPr lIns="0" tIns="0" rIns="0" bIns="0"/>
          <a:lstStyle>
            <a:lvl1pPr marL="0" indent="0" algn="l" defTabSz="914400" rtl="0" eaLnBrk="1" latinLnBrk="0" hangingPunct="1">
              <a:lnSpc>
                <a:spcPct val="90000"/>
              </a:lnSpc>
              <a:spcBef>
                <a:spcPts val="1000"/>
              </a:spcBef>
              <a:buFontTx/>
              <a:buNone/>
              <a:defRPr sz="1000" b="1" i="0" kern="1200">
                <a:solidFill>
                  <a:schemeClr val="accent1"/>
                </a:solidFill>
                <a:latin typeface="Buckeye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BA0C2F"/>
                </a:solidFill>
              </a:rPr>
              <a:t>March 23, 20</a:t>
            </a:r>
          </a:p>
        </p:txBody>
      </p:sp>
      <p:sp>
        <p:nvSpPr>
          <p:cNvPr id="61" name="Text Placeholder 4">
            <a:extLst>
              <a:ext uri="{FF2B5EF4-FFF2-40B4-BE49-F238E27FC236}">
                <a16:creationId xmlns:a16="http://schemas.microsoft.com/office/drawing/2014/main" id="{73E8C7B8-6E36-0D40-8D3C-74CEA2154724}"/>
              </a:ext>
            </a:extLst>
          </p:cNvPr>
          <p:cNvSpPr txBox="1">
            <a:spLocks/>
          </p:cNvSpPr>
          <p:nvPr/>
        </p:nvSpPr>
        <p:spPr>
          <a:xfrm>
            <a:off x="5501591" y="2543815"/>
            <a:ext cx="1753386" cy="225673"/>
          </a:xfrm>
          <a:prstGeom prst="rect">
            <a:avLst/>
          </a:prstGeom>
        </p:spPr>
        <p:txBody>
          <a:bodyPr lIns="0" tIns="0" rIns="0" bIns="0"/>
          <a:lstStyle>
            <a:lvl1pPr marL="0" indent="0" algn="l" defTabSz="914400" rtl="0" eaLnBrk="1" latinLnBrk="0" hangingPunct="1">
              <a:lnSpc>
                <a:spcPct val="90000"/>
              </a:lnSpc>
              <a:spcBef>
                <a:spcPts val="1000"/>
              </a:spcBef>
              <a:buFontTx/>
              <a:buNone/>
              <a:defRPr sz="1300" b="1" i="0" kern="1200">
                <a:solidFill>
                  <a:schemeClr val="accent3"/>
                </a:solidFill>
                <a:latin typeface="Buckeye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2"/>
                </a:solidFill>
              </a:rPr>
              <a:t>Stay-at-home order became effective</a:t>
            </a:r>
          </a:p>
        </p:txBody>
      </p:sp>
      <p:grpSp>
        <p:nvGrpSpPr>
          <p:cNvPr id="12" name="Group 11" descr="Seventh graphic dot and line connecting the event information to the timeline.">
            <a:extLst>
              <a:ext uri="{FF2B5EF4-FFF2-40B4-BE49-F238E27FC236}">
                <a16:creationId xmlns:a16="http://schemas.microsoft.com/office/drawing/2014/main" id="{C1746E9A-053C-43B9-B6E9-5BF528D080D5}"/>
              </a:ext>
            </a:extLst>
          </p:cNvPr>
          <p:cNvGrpSpPr/>
          <p:nvPr/>
        </p:nvGrpSpPr>
        <p:grpSpPr>
          <a:xfrm>
            <a:off x="8008580" y="3807268"/>
            <a:ext cx="1329025" cy="542571"/>
            <a:chOff x="8483354" y="3794883"/>
            <a:chExt cx="1329025" cy="542571"/>
          </a:xfrm>
        </p:grpSpPr>
        <p:cxnSp>
          <p:nvCxnSpPr>
            <p:cNvPr id="83" name="Elbow Connector 82">
              <a:extLst>
                <a:ext uri="{FF2B5EF4-FFF2-40B4-BE49-F238E27FC236}">
                  <a16:creationId xmlns:a16="http://schemas.microsoft.com/office/drawing/2014/main" id="{B2015A30-E42A-F94A-9337-B2FCDD1C54A2}"/>
                </a:ext>
              </a:extLst>
            </p:cNvPr>
            <p:cNvCxnSpPr>
              <a:cxnSpLocks/>
            </p:cNvCxnSpPr>
            <p:nvPr/>
          </p:nvCxnSpPr>
          <p:spPr>
            <a:xfrm rot="16200000" flipH="1">
              <a:off x="8801134" y="3646232"/>
              <a:ext cx="411480" cy="914400"/>
            </a:xfrm>
            <a:prstGeom prst="bentConnector3">
              <a:avLst>
                <a:gd name="adj1" fmla="val 49610"/>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F0D38D1-2DD1-EF46-BE58-A1E0BBEFD4F8}"/>
                </a:ext>
              </a:extLst>
            </p:cNvPr>
            <p:cNvCxnSpPr>
              <a:cxnSpLocks/>
            </p:cNvCxnSpPr>
            <p:nvPr/>
          </p:nvCxnSpPr>
          <p:spPr>
            <a:xfrm>
              <a:off x="9094162" y="4337454"/>
              <a:ext cx="718217" cy="0"/>
            </a:xfrm>
            <a:prstGeom prst="line">
              <a:avLst/>
            </a:prstGeom>
            <a:ln w="38100">
              <a:solidFill>
                <a:srgbClr val="BA0C2F"/>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B2D97693-65E3-2649-8B62-C521BA56380A}"/>
                </a:ext>
              </a:extLst>
            </p:cNvPr>
            <p:cNvSpPr/>
            <p:nvPr/>
          </p:nvSpPr>
          <p:spPr>
            <a:xfrm>
              <a:off x="8483354" y="3794883"/>
              <a:ext cx="134861" cy="134861"/>
            </a:xfrm>
            <a:prstGeom prst="ellipse">
              <a:avLst/>
            </a:prstGeom>
            <a:solidFill>
              <a:srgbClr val="C00000"/>
            </a:solid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1" name="Text Placeholder 4">
            <a:extLst>
              <a:ext uri="{FF2B5EF4-FFF2-40B4-BE49-F238E27FC236}">
                <a16:creationId xmlns:a16="http://schemas.microsoft.com/office/drawing/2014/main" id="{6E47FB54-A7F2-F843-B14B-2666869B82A7}"/>
              </a:ext>
            </a:extLst>
          </p:cNvPr>
          <p:cNvSpPr txBox="1">
            <a:spLocks/>
          </p:cNvSpPr>
          <p:nvPr/>
        </p:nvSpPr>
        <p:spPr>
          <a:xfrm>
            <a:off x="8388132" y="4464296"/>
            <a:ext cx="1753386" cy="146767"/>
          </a:xfrm>
          <a:prstGeom prst="rect">
            <a:avLst/>
          </a:prstGeom>
        </p:spPr>
        <p:txBody>
          <a:bodyPr lIns="0" tIns="0" rIns="0" bIns="0"/>
          <a:lstStyle>
            <a:lvl1pPr marL="0" indent="0" algn="l" defTabSz="914400" rtl="0" eaLnBrk="1" latinLnBrk="0" hangingPunct="1">
              <a:lnSpc>
                <a:spcPct val="90000"/>
              </a:lnSpc>
              <a:spcBef>
                <a:spcPts val="1000"/>
              </a:spcBef>
              <a:buFontTx/>
              <a:buNone/>
              <a:defRPr sz="1000" b="1" i="0" kern="1200">
                <a:solidFill>
                  <a:schemeClr val="accent1"/>
                </a:solidFill>
                <a:latin typeface="Buckeye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B050"/>
                </a:solidFill>
              </a:rPr>
              <a:t>May 1, 20</a:t>
            </a:r>
          </a:p>
        </p:txBody>
      </p:sp>
      <p:sp>
        <p:nvSpPr>
          <p:cNvPr id="82" name="Text Placeholder 4">
            <a:extLst>
              <a:ext uri="{FF2B5EF4-FFF2-40B4-BE49-F238E27FC236}">
                <a16:creationId xmlns:a16="http://schemas.microsoft.com/office/drawing/2014/main" id="{E70A0E2D-D82D-AB4F-9811-B6425E081CCF}"/>
              </a:ext>
            </a:extLst>
          </p:cNvPr>
          <p:cNvSpPr txBox="1">
            <a:spLocks/>
          </p:cNvSpPr>
          <p:nvPr/>
        </p:nvSpPr>
        <p:spPr>
          <a:xfrm>
            <a:off x="8374014" y="4711448"/>
            <a:ext cx="2658734" cy="240374"/>
          </a:xfrm>
          <a:prstGeom prst="rect">
            <a:avLst/>
          </a:prstGeom>
        </p:spPr>
        <p:txBody>
          <a:bodyPr lIns="0" tIns="0" rIns="0" bIns="0"/>
          <a:lstStyle>
            <a:lvl1pPr marL="0" indent="0" algn="l" defTabSz="914400" rtl="0" eaLnBrk="1" latinLnBrk="0" hangingPunct="1">
              <a:lnSpc>
                <a:spcPct val="90000"/>
              </a:lnSpc>
              <a:spcBef>
                <a:spcPts val="1000"/>
              </a:spcBef>
              <a:buFontTx/>
              <a:buNone/>
              <a:defRPr sz="1300" b="1" i="0" kern="1200">
                <a:solidFill>
                  <a:schemeClr val="accent3"/>
                </a:solidFill>
                <a:latin typeface="Buckeye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2"/>
                </a:solidFill>
              </a:rPr>
              <a:t>Stay-at-home order expired and was replaced by Responsible Restart Ohio Plan</a:t>
            </a:r>
          </a:p>
        </p:txBody>
      </p:sp>
      <p:grpSp>
        <p:nvGrpSpPr>
          <p:cNvPr id="13" name="Group 12" descr="Eighth graphic dot and line connecting the event information to the timeline.">
            <a:extLst>
              <a:ext uri="{FF2B5EF4-FFF2-40B4-BE49-F238E27FC236}">
                <a16:creationId xmlns:a16="http://schemas.microsoft.com/office/drawing/2014/main" id="{FE08DEC0-FF20-448A-8B84-AE1713FE259C}"/>
              </a:ext>
            </a:extLst>
          </p:cNvPr>
          <p:cNvGrpSpPr/>
          <p:nvPr/>
        </p:nvGrpSpPr>
        <p:grpSpPr>
          <a:xfrm flipH="1">
            <a:off x="4599652" y="3287384"/>
            <a:ext cx="1661790" cy="595718"/>
            <a:chOff x="9160399" y="3399519"/>
            <a:chExt cx="1571437" cy="530225"/>
          </a:xfrm>
        </p:grpSpPr>
        <p:cxnSp>
          <p:nvCxnSpPr>
            <p:cNvPr id="89" name="Elbow Connector 88">
              <a:extLst>
                <a:ext uri="{FF2B5EF4-FFF2-40B4-BE49-F238E27FC236}">
                  <a16:creationId xmlns:a16="http://schemas.microsoft.com/office/drawing/2014/main" id="{4A6D776B-2E9A-6A49-B86F-718A9FCBED83}"/>
                </a:ext>
              </a:extLst>
            </p:cNvPr>
            <p:cNvCxnSpPr>
              <a:cxnSpLocks/>
            </p:cNvCxnSpPr>
            <p:nvPr/>
          </p:nvCxnSpPr>
          <p:spPr>
            <a:xfrm rot="16200000" flipH="1">
              <a:off x="9885268" y="3033759"/>
              <a:ext cx="411480" cy="1143000"/>
            </a:xfrm>
            <a:prstGeom prst="bentConnector3">
              <a:avLst>
                <a:gd name="adj1" fmla="val 57055"/>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C4DB7F0-50F4-8649-A2A0-AB5AA0B68381}"/>
                </a:ext>
              </a:extLst>
            </p:cNvPr>
            <p:cNvCxnSpPr>
              <a:cxnSpLocks/>
            </p:cNvCxnSpPr>
            <p:nvPr/>
          </p:nvCxnSpPr>
          <p:spPr>
            <a:xfrm>
              <a:off x="9160399" y="3407659"/>
              <a:ext cx="718217" cy="0"/>
            </a:xfrm>
            <a:prstGeom prst="line">
              <a:avLst/>
            </a:prstGeom>
            <a:ln w="38100">
              <a:solidFill>
                <a:srgbClr val="BA0C2F"/>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3D1BCEB0-73C5-134B-A6CC-65F484413C4E}"/>
                </a:ext>
              </a:extLst>
            </p:cNvPr>
            <p:cNvSpPr/>
            <p:nvPr/>
          </p:nvSpPr>
          <p:spPr>
            <a:xfrm>
              <a:off x="10596975" y="3794883"/>
              <a:ext cx="134861" cy="134861"/>
            </a:xfrm>
            <a:prstGeom prst="ellipse">
              <a:avLst/>
            </a:prstGeom>
            <a:solidFill>
              <a:srgbClr val="C00000"/>
            </a:solid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3" name="Text Placeholder 4">
            <a:extLst>
              <a:ext uri="{FF2B5EF4-FFF2-40B4-BE49-F238E27FC236}">
                <a16:creationId xmlns:a16="http://schemas.microsoft.com/office/drawing/2014/main" id="{0C04A9B2-2BBA-EB49-88D8-8D8E59B89ECB}"/>
              </a:ext>
            </a:extLst>
          </p:cNvPr>
          <p:cNvSpPr txBox="1">
            <a:spLocks/>
          </p:cNvSpPr>
          <p:nvPr/>
        </p:nvSpPr>
        <p:spPr>
          <a:xfrm>
            <a:off x="7864997" y="2176965"/>
            <a:ext cx="1753386" cy="146767"/>
          </a:xfrm>
          <a:prstGeom prst="rect">
            <a:avLst/>
          </a:prstGeom>
        </p:spPr>
        <p:txBody>
          <a:bodyPr lIns="0" tIns="0" rIns="0" bIns="0"/>
          <a:lstStyle>
            <a:lvl1pPr marL="0" indent="0" algn="l" defTabSz="914400" rtl="0" eaLnBrk="1" latinLnBrk="0" hangingPunct="1">
              <a:lnSpc>
                <a:spcPct val="90000"/>
              </a:lnSpc>
              <a:spcBef>
                <a:spcPts val="1000"/>
              </a:spcBef>
              <a:buFontTx/>
              <a:buNone/>
              <a:defRPr sz="1000" b="1" i="0" kern="1200">
                <a:solidFill>
                  <a:schemeClr val="accent1"/>
                </a:solidFill>
                <a:latin typeface="Buckeye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B050"/>
                </a:solidFill>
              </a:rPr>
              <a:t>April 24, 20</a:t>
            </a:r>
          </a:p>
        </p:txBody>
      </p:sp>
      <p:sp>
        <p:nvSpPr>
          <p:cNvPr id="64" name="Text Placeholder 4">
            <a:extLst>
              <a:ext uri="{FF2B5EF4-FFF2-40B4-BE49-F238E27FC236}">
                <a16:creationId xmlns:a16="http://schemas.microsoft.com/office/drawing/2014/main" id="{6AE3E288-9BDD-7540-A8E7-EA0E798830D5}"/>
              </a:ext>
            </a:extLst>
          </p:cNvPr>
          <p:cNvSpPr txBox="1">
            <a:spLocks/>
          </p:cNvSpPr>
          <p:nvPr/>
        </p:nvSpPr>
        <p:spPr>
          <a:xfrm>
            <a:off x="7864997" y="2413056"/>
            <a:ext cx="1753386" cy="225673"/>
          </a:xfrm>
          <a:prstGeom prst="rect">
            <a:avLst/>
          </a:prstGeom>
        </p:spPr>
        <p:txBody>
          <a:bodyPr lIns="0" tIns="0" rIns="0" bIns="0"/>
          <a:lstStyle>
            <a:lvl1pPr marL="0" indent="0" algn="l" defTabSz="914400" rtl="0" eaLnBrk="1" latinLnBrk="0" hangingPunct="1">
              <a:lnSpc>
                <a:spcPct val="90000"/>
              </a:lnSpc>
              <a:spcBef>
                <a:spcPts val="1000"/>
              </a:spcBef>
              <a:buFontTx/>
              <a:buNone/>
              <a:defRPr sz="1300" b="1" i="0" kern="1200">
                <a:solidFill>
                  <a:schemeClr val="accent3"/>
                </a:solidFill>
                <a:latin typeface="Buckeye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2"/>
                </a:solidFill>
              </a:rPr>
              <a:t>Elective surgeries resumed</a:t>
            </a:r>
          </a:p>
        </p:txBody>
      </p:sp>
      <p:sp>
        <p:nvSpPr>
          <p:cNvPr id="5" name="Footer Placeholder 4">
            <a:extLst>
              <a:ext uri="{FF2B5EF4-FFF2-40B4-BE49-F238E27FC236}">
                <a16:creationId xmlns:a16="http://schemas.microsoft.com/office/drawing/2014/main" id="{1C837EF0-1228-4EF6-91EC-AF67119CFA4F}"/>
              </a:ext>
            </a:extLst>
          </p:cNvPr>
          <p:cNvSpPr>
            <a:spLocks noGrp="1"/>
          </p:cNvSpPr>
          <p:nvPr>
            <p:ph type="ftr" sz="quarter" idx="11"/>
          </p:nvPr>
        </p:nvSpPr>
        <p:spPr/>
        <p:txBody>
          <a:bodyPr/>
          <a:lstStyle/>
          <a:p>
            <a:endParaRPr lang="en-US"/>
          </a:p>
        </p:txBody>
      </p:sp>
      <p:sp>
        <p:nvSpPr>
          <p:cNvPr id="15" name="Slide Number Placeholder 14">
            <a:extLst>
              <a:ext uri="{FF2B5EF4-FFF2-40B4-BE49-F238E27FC236}">
                <a16:creationId xmlns:a16="http://schemas.microsoft.com/office/drawing/2014/main" id="{7625D4D9-A15D-4152-A9C1-D07B62CD5C51}"/>
              </a:ext>
            </a:extLst>
          </p:cNvPr>
          <p:cNvSpPr>
            <a:spLocks noGrp="1"/>
          </p:cNvSpPr>
          <p:nvPr>
            <p:ph type="sldNum" sz="quarter" idx="12"/>
          </p:nvPr>
        </p:nvSpPr>
        <p:spPr>
          <a:xfrm>
            <a:off x="10575243" y="5791353"/>
            <a:ext cx="497378" cy="365125"/>
          </a:xfrm>
        </p:spPr>
        <p:txBody>
          <a:bodyPr/>
          <a:lstStyle/>
          <a:p>
            <a:fld id="{DFA4CD3D-26C8-47FF-8D13-9B32BAAB4735}" type="slidenum">
              <a:rPr lang="en-US" smtClean="0"/>
              <a:t>2</a:t>
            </a:fld>
            <a:endParaRPr lang="en-US"/>
          </a:p>
        </p:txBody>
      </p:sp>
      <p:grpSp>
        <p:nvGrpSpPr>
          <p:cNvPr id="88" name="Group 87" descr="Sixth graphic dot and line connecting the event information to the timeline.">
            <a:extLst>
              <a:ext uri="{FF2B5EF4-FFF2-40B4-BE49-F238E27FC236}">
                <a16:creationId xmlns:a16="http://schemas.microsoft.com/office/drawing/2014/main" id="{AE6934BC-0456-458C-AA2B-9C6FB64F56FB}"/>
              </a:ext>
            </a:extLst>
          </p:cNvPr>
          <p:cNvGrpSpPr/>
          <p:nvPr/>
        </p:nvGrpSpPr>
        <p:grpSpPr>
          <a:xfrm flipH="1">
            <a:off x="3092425" y="3199840"/>
            <a:ext cx="1230409" cy="747494"/>
            <a:chOff x="6651521" y="3256518"/>
            <a:chExt cx="1201902" cy="673226"/>
          </a:xfrm>
        </p:grpSpPr>
        <p:cxnSp>
          <p:nvCxnSpPr>
            <p:cNvPr id="91" name="Elbow Connector 90">
              <a:extLst>
                <a:ext uri="{FF2B5EF4-FFF2-40B4-BE49-F238E27FC236}">
                  <a16:creationId xmlns:a16="http://schemas.microsoft.com/office/drawing/2014/main" id="{4C4BF681-2E6C-A741-AF17-714C1EF87C22}"/>
                </a:ext>
              </a:extLst>
            </p:cNvPr>
            <p:cNvCxnSpPr>
              <a:cxnSpLocks/>
            </p:cNvCxnSpPr>
            <p:nvPr/>
          </p:nvCxnSpPr>
          <p:spPr>
            <a:xfrm rot="16200000" flipH="1">
              <a:off x="7124930" y="3146744"/>
              <a:ext cx="548640" cy="777240"/>
            </a:xfrm>
            <a:prstGeom prst="bentConnector3">
              <a:avLst>
                <a:gd name="adj1" fmla="val 51901"/>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FC3EBFD-61F8-DC4D-B94D-9FD521021EE4}"/>
                </a:ext>
              </a:extLst>
            </p:cNvPr>
            <p:cNvCxnSpPr>
              <a:cxnSpLocks/>
            </p:cNvCxnSpPr>
            <p:nvPr/>
          </p:nvCxnSpPr>
          <p:spPr>
            <a:xfrm>
              <a:off x="6651521" y="3256518"/>
              <a:ext cx="718217" cy="0"/>
            </a:xfrm>
            <a:prstGeom prst="line">
              <a:avLst/>
            </a:prstGeom>
            <a:ln w="38100">
              <a:solidFill>
                <a:srgbClr val="BA0C2F"/>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A97D204-89E9-014B-8DE5-34471657346D}"/>
                </a:ext>
              </a:extLst>
            </p:cNvPr>
            <p:cNvSpPr/>
            <p:nvPr/>
          </p:nvSpPr>
          <p:spPr>
            <a:xfrm>
              <a:off x="7718562" y="3794883"/>
              <a:ext cx="134861" cy="134861"/>
            </a:xfrm>
            <a:prstGeom prst="ellipse">
              <a:avLst/>
            </a:prstGeom>
            <a:solidFill>
              <a:srgbClr val="C00000"/>
            </a:solid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4" name="Group 93" descr="Sixth graphic dot and line connecting the event information to the timeline.">
            <a:extLst>
              <a:ext uri="{FF2B5EF4-FFF2-40B4-BE49-F238E27FC236}">
                <a16:creationId xmlns:a16="http://schemas.microsoft.com/office/drawing/2014/main" id="{AE6934BC-0456-458C-AA2B-9C6FB64F56FB}"/>
              </a:ext>
            </a:extLst>
          </p:cNvPr>
          <p:cNvGrpSpPr/>
          <p:nvPr/>
        </p:nvGrpSpPr>
        <p:grpSpPr>
          <a:xfrm flipH="1">
            <a:off x="7369839" y="3199840"/>
            <a:ext cx="1230409" cy="717982"/>
            <a:chOff x="6651521" y="3256518"/>
            <a:chExt cx="1201902" cy="673226"/>
          </a:xfrm>
        </p:grpSpPr>
        <p:cxnSp>
          <p:nvCxnSpPr>
            <p:cNvPr id="95" name="Elbow Connector 94">
              <a:extLst>
                <a:ext uri="{FF2B5EF4-FFF2-40B4-BE49-F238E27FC236}">
                  <a16:creationId xmlns:a16="http://schemas.microsoft.com/office/drawing/2014/main" id="{4C4BF681-2E6C-A741-AF17-714C1EF87C22}"/>
                </a:ext>
              </a:extLst>
            </p:cNvPr>
            <p:cNvCxnSpPr>
              <a:cxnSpLocks/>
            </p:cNvCxnSpPr>
            <p:nvPr/>
          </p:nvCxnSpPr>
          <p:spPr>
            <a:xfrm rot="16200000" flipH="1">
              <a:off x="7124930" y="3146744"/>
              <a:ext cx="548640" cy="777240"/>
            </a:xfrm>
            <a:prstGeom prst="bentConnector3">
              <a:avLst>
                <a:gd name="adj1" fmla="val 51901"/>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C3EBFD-61F8-DC4D-B94D-9FD521021EE4}"/>
                </a:ext>
              </a:extLst>
            </p:cNvPr>
            <p:cNvCxnSpPr>
              <a:cxnSpLocks/>
            </p:cNvCxnSpPr>
            <p:nvPr/>
          </p:nvCxnSpPr>
          <p:spPr>
            <a:xfrm>
              <a:off x="6651521" y="3256518"/>
              <a:ext cx="718217" cy="0"/>
            </a:xfrm>
            <a:prstGeom prst="line">
              <a:avLst/>
            </a:prstGeom>
            <a:ln w="38100">
              <a:solidFill>
                <a:srgbClr val="BA0C2F"/>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3A97D204-89E9-014B-8DE5-34471657346D}"/>
                </a:ext>
              </a:extLst>
            </p:cNvPr>
            <p:cNvSpPr/>
            <p:nvPr/>
          </p:nvSpPr>
          <p:spPr>
            <a:xfrm>
              <a:off x="7718562" y="3794883"/>
              <a:ext cx="134861" cy="134861"/>
            </a:xfrm>
            <a:prstGeom prst="ellipse">
              <a:avLst/>
            </a:prstGeom>
            <a:solidFill>
              <a:srgbClr val="C00000"/>
            </a:solid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97" descr="Second graphic dot and line connecting the event information to the timeline.">
            <a:extLst>
              <a:ext uri="{FF2B5EF4-FFF2-40B4-BE49-F238E27FC236}">
                <a16:creationId xmlns:a16="http://schemas.microsoft.com/office/drawing/2014/main" id="{3EE20414-9595-4362-858B-49A11FF272DE}"/>
              </a:ext>
            </a:extLst>
          </p:cNvPr>
          <p:cNvGrpSpPr/>
          <p:nvPr/>
        </p:nvGrpSpPr>
        <p:grpSpPr>
          <a:xfrm>
            <a:off x="9278443" y="3351872"/>
            <a:ext cx="718217" cy="532018"/>
            <a:chOff x="1840604" y="3397726"/>
            <a:chExt cx="718217" cy="532018"/>
          </a:xfrm>
        </p:grpSpPr>
        <p:cxnSp>
          <p:nvCxnSpPr>
            <p:cNvPr id="99" name="Straight Connector 98">
              <a:extLst>
                <a:ext uri="{FF2B5EF4-FFF2-40B4-BE49-F238E27FC236}">
                  <a16:creationId xmlns:a16="http://schemas.microsoft.com/office/drawing/2014/main" id="{39001B5E-A899-6B4C-A232-77232474F70D}"/>
                </a:ext>
              </a:extLst>
            </p:cNvPr>
            <p:cNvCxnSpPr>
              <a:cxnSpLocks/>
            </p:cNvCxnSpPr>
            <p:nvPr/>
          </p:nvCxnSpPr>
          <p:spPr>
            <a:xfrm>
              <a:off x="1840604" y="3407659"/>
              <a:ext cx="718217" cy="0"/>
            </a:xfrm>
            <a:prstGeom prst="line">
              <a:avLst/>
            </a:prstGeom>
            <a:ln w="38100">
              <a:solidFill>
                <a:srgbClr val="BA0C2F"/>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087CE1A-66D4-B543-A1E3-4E28C92FB437}"/>
                </a:ext>
              </a:extLst>
            </p:cNvPr>
            <p:cNvCxnSpPr>
              <a:cxnSpLocks/>
            </p:cNvCxnSpPr>
            <p:nvPr/>
          </p:nvCxnSpPr>
          <p:spPr>
            <a:xfrm>
              <a:off x="2194132" y="3397726"/>
              <a:ext cx="0" cy="401665"/>
            </a:xfrm>
            <a:prstGeom prst="line">
              <a:avLst/>
            </a:prstGeom>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A54D1E58-33EE-F344-8529-615E1DF44CF7}"/>
                </a:ext>
              </a:extLst>
            </p:cNvPr>
            <p:cNvSpPr/>
            <p:nvPr/>
          </p:nvSpPr>
          <p:spPr>
            <a:xfrm>
              <a:off x="2130513" y="3794883"/>
              <a:ext cx="134861" cy="134861"/>
            </a:xfrm>
            <a:prstGeom prst="ellipse">
              <a:avLst/>
            </a:prstGeom>
            <a:solidFill>
              <a:srgbClr val="C00000"/>
            </a:solid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2" name="Text Placeholder 4">
            <a:extLst>
              <a:ext uri="{FF2B5EF4-FFF2-40B4-BE49-F238E27FC236}">
                <a16:creationId xmlns:a16="http://schemas.microsoft.com/office/drawing/2014/main" id="{6FA8D0FA-CA22-3447-8436-0F5420B0F1E3}"/>
              </a:ext>
            </a:extLst>
          </p:cNvPr>
          <p:cNvSpPr txBox="1">
            <a:spLocks/>
          </p:cNvSpPr>
          <p:nvPr/>
        </p:nvSpPr>
        <p:spPr>
          <a:xfrm>
            <a:off x="9279362" y="2122882"/>
            <a:ext cx="1753386" cy="158010"/>
          </a:xfrm>
          <a:prstGeom prst="rect">
            <a:avLst/>
          </a:prstGeom>
        </p:spPr>
        <p:txBody>
          <a:bodyPr lIns="0" tIns="0" rIns="0" bIns="0"/>
          <a:lstStyle>
            <a:lvl1pPr marL="0" indent="0" algn="l" defTabSz="914400" rtl="0" eaLnBrk="1" latinLnBrk="0" hangingPunct="1">
              <a:lnSpc>
                <a:spcPct val="90000"/>
              </a:lnSpc>
              <a:spcBef>
                <a:spcPts val="1000"/>
              </a:spcBef>
              <a:buFontTx/>
              <a:buNone/>
              <a:defRPr sz="1000" b="1" i="0" kern="1200">
                <a:solidFill>
                  <a:schemeClr val="accent1"/>
                </a:solidFill>
                <a:latin typeface="Buckeye Sans ExtraBo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B050"/>
                </a:solidFill>
              </a:rPr>
              <a:t>May 21, 20</a:t>
            </a:r>
          </a:p>
        </p:txBody>
      </p:sp>
      <p:sp>
        <p:nvSpPr>
          <p:cNvPr id="103" name="Text Placeholder 4">
            <a:extLst>
              <a:ext uri="{FF2B5EF4-FFF2-40B4-BE49-F238E27FC236}">
                <a16:creationId xmlns:a16="http://schemas.microsoft.com/office/drawing/2014/main" id="{D78424E3-D1A2-AD46-956E-363F7ADDF6AD}"/>
              </a:ext>
            </a:extLst>
          </p:cNvPr>
          <p:cNvSpPr txBox="1">
            <a:spLocks/>
          </p:cNvSpPr>
          <p:nvPr/>
        </p:nvSpPr>
        <p:spPr>
          <a:xfrm>
            <a:off x="9279362" y="2341820"/>
            <a:ext cx="1753386" cy="225673"/>
          </a:xfrm>
          <a:prstGeom prst="rect">
            <a:avLst/>
          </a:prstGeom>
        </p:spPr>
        <p:txBody>
          <a:bodyPr lIns="0" tIns="0" rIns="0" bIns="0"/>
          <a:lstStyle>
            <a:lvl1pPr marL="0" indent="0" algn="l" defTabSz="914400" rtl="0" eaLnBrk="1" latinLnBrk="0" hangingPunct="1">
              <a:lnSpc>
                <a:spcPct val="90000"/>
              </a:lnSpc>
              <a:spcBef>
                <a:spcPts val="1000"/>
              </a:spcBef>
              <a:buFontTx/>
              <a:buNone/>
              <a:defRPr sz="1300" b="1" i="0" kern="1200">
                <a:solidFill>
                  <a:schemeClr val="accent3"/>
                </a:solidFill>
                <a:latin typeface="Buckeye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Bars and restaurants </a:t>
            </a:r>
            <a:r>
              <a:rPr lang="en-US" sz="1800" dirty="0">
                <a:solidFill>
                  <a:schemeClr val="tx2"/>
                </a:solidFill>
              </a:rPr>
              <a:t>reopened for dine-in.</a:t>
            </a:r>
          </a:p>
        </p:txBody>
      </p:sp>
    </p:spTree>
    <p:extLst>
      <p:ext uri="{BB962C8B-B14F-4D97-AF65-F5344CB8AC3E}">
        <p14:creationId xmlns:p14="http://schemas.microsoft.com/office/powerpoint/2010/main" val="186969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a:xfrm>
            <a:off x="1042091" y="5582883"/>
            <a:ext cx="10412845" cy="986558"/>
          </a:xfrm>
        </p:spPr>
        <p:txBody>
          <a:bodyPr/>
          <a:lstStyle/>
          <a:p>
            <a:pPr algn="ctr"/>
            <a:r>
              <a:rPr lang="en-US" sz="1800" b="1" dirty="0"/>
              <a:t>Figure 1: Initial Claims and Continued Claims Counts in Ohio, February – July 2020</a:t>
            </a:r>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464" y="235262"/>
            <a:ext cx="9146084" cy="5487650"/>
          </a:xfrm>
          <a:prstGeom prst="rect">
            <a:avLst/>
          </a:prstGeom>
        </p:spPr>
      </p:pic>
    </p:spTree>
    <p:extLst>
      <p:ext uri="{BB962C8B-B14F-4D97-AF65-F5344CB8AC3E}">
        <p14:creationId xmlns:p14="http://schemas.microsoft.com/office/powerpoint/2010/main" val="150882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4</a:t>
            </a:fld>
            <a:endParaRPr lang="en-US"/>
          </a:p>
        </p:txBody>
      </p:sp>
      <p:sp>
        <p:nvSpPr>
          <p:cNvPr id="4" name="Title 3">
            <a:extLst>
              <a:ext uri="{FF2B5EF4-FFF2-40B4-BE49-F238E27FC236}">
                <a16:creationId xmlns:a16="http://schemas.microsoft.com/office/drawing/2014/main" id="{0C103556-BCEC-0743-A5DF-881E2AE41F89}"/>
              </a:ext>
            </a:extLst>
          </p:cNvPr>
          <p:cNvSpPr>
            <a:spLocks noGrp="1"/>
          </p:cNvSpPr>
          <p:nvPr>
            <p:ph type="title"/>
          </p:nvPr>
        </p:nvSpPr>
        <p:spPr>
          <a:xfrm>
            <a:off x="674534" y="603823"/>
            <a:ext cx="10515600" cy="819397"/>
          </a:xfrm>
        </p:spPr>
        <p:txBody>
          <a:bodyPr>
            <a:normAutofit fontScale="90000"/>
          </a:bodyPr>
          <a:lstStyle/>
          <a:p>
            <a:r>
              <a:rPr lang="en-US" dirty="0"/>
              <a:t>Tracking Claimants Over Time</a:t>
            </a:r>
          </a:p>
        </p:txBody>
      </p:sp>
      <p:sp>
        <p:nvSpPr>
          <p:cNvPr id="5" name="Text Placeholder 4">
            <a:extLst>
              <a:ext uri="{FF2B5EF4-FFF2-40B4-BE49-F238E27FC236}">
                <a16:creationId xmlns:a16="http://schemas.microsoft.com/office/drawing/2014/main" id="{8DD0BFDE-79D5-584A-A849-C3F5B12AE003}"/>
              </a:ext>
            </a:extLst>
          </p:cNvPr>
          <p:cNvSpPr>
            <a:spLocks noGrp="1"/>
          </p:cNvSpPr>
          <p:nvPr>
            <p:ph type="body" idx="1"/>
          </p:nvPr>
        </p:nvSpPr>
        <p:spPr>
          <a:xfrm>
            <a:off x="674534" y="1658202"/>
            <a:ext cx="10515600" cy="4489209"/>
          </a:xfrm>
        </p:spPr>
        <p:txBody>
          <a:bodyPr>
            <a:normAutofit fontScale="92500" lnSpcReduction="10000"/>
          </a:bodyPr>
          <a:lstStyle/>
          <a:p>
            <a:pPr marL="457200" indent="-457200">
              <a:buFont typeface="Arial" panose="020B0604020202020204" pitchFamily="34" charset="0"/>
              <a:buChar char="•"/>
            </a:pPr>
            <a:r>
              <a:rPr lang="en-US" sz="2800" dirty="0"/>
              <a:t>Of people who started to collect UI benefits between March and May 2020:</a:t>
            </a:r>
          </a:p>
          <a:p>
            <a:pPr marL="914400" lvl="1" indent="-457200">
              <a:buFont typeface="Arial" panose="020B0604020202020204" pitchFamily="34" charset="0"/>
              <a:buChar char="•"/>
            </a:pPr>
            <a:r>
              <a:rPr lang="en-US" sz="2400" dirty="0"/>
              <a:t>During each week after the first continued claim, what percentage of them continued to collect UI benefits?</a:t>
            </a:r>
          </a:p>
          <a:p>
            <a:pPr marL="914400" lvl="1" indent="-457200">
              <a:buFont typeface="Arial" panose="020B0604020202020204" pitchFamily="34" charset="0"/>
              <a:buChar char="•"/>
            </a:pPr>
            <a:r>
              <a:rPr lang="en-US" sz="2400" dirty="0"/>
              <a:t>During each quarter after the first continued claim, what percentage of these people 1) only collected UI benefits, but did not work, 2) only worked, 3) collected UI benefits and worked, and 4) neither collected UI benefits nor worked?</a:t>
            </a:r>
            <a:endParaRPr lang="en-US" dirty="0"/>
          </a:p>
          <a:p>
            <a:pPr marL="914400" lvl="1" indent="-457200">
              <a:buFont typeface="Arial" panose="020B0604020202020204" pitchFamily="34" charset="0"/>
              <a:buChar char="•"/>
            </a:pPr>
            <a:r>
              <a:rPr lang="en-US" sz="2400" dirty="0"/>
              <a:t>How do the trends vary by cohort?</a:t>
            </a:r>
          </a:p>
          <a:p>
            <a:pPr marL="914400" lvl="1" indent="-457200">
              <a:buFont typeface="Arial" panose="020B0604020202020204" pitchFamily="34" charset="0"/>
              <a:buChar char="•"/>
            </a:pPr>
            <a:r>
              <a:rPr lang="en-US" sz="2400" dirty="0"/>
              <a:t>How do the trend vary by industry?</a:t>
            </a:r>
          </a:p>
          <a:p>
            <a:pPr marL="914400" lvl="1"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3000" dirty="0"/>
              <a:t>The method is inspired by </a:t>
            </a:r>
            <a:r>
              <a:rPr lang="en-US" sz="3000" dirty="0">
                <a:hlinkClick r:id="rId3"/>
              </a:rPr>
              <a:t>Coleridge Initiative IL Unemployment Insurance Claims Dashboard</a:t>
            </a:r>
            <a:endParaRPr lang="en-US" sz="3000" dirty="0"/>
          </a:p>
        </p:txBody>
      </p:sp>
    </p:spTree>
    <p:extLst>
      <p:ext uri="{BB962C8B-B14F-4D97-AF65-F5344CB8AC3E}">
        <p14:creationId xmlns:p14="http://schemas.microsoft.com/office/powerpoint/2010/main" val="41434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5</a:t>
            </a:fld>
            <a:endParaRPr lang="en-US"/>
          </a:p>
        </p:txBody>
      </p:sp>
      <p:sp>
        <p:nvSpPr>
          <p:cNvPr id="4" name="Title 3">
            <a:extLst>
              <a:ext uri="{FF2B5EF4-FFF2-40B4-BE49-F238E27FC236}">
                <a16:creationId xmlns:a16="http://schemas.microsoft.com/office/drawing/2014/main" id="{0C103556-BCEC-0743-A5DF-881E2AE41F89}"/>
              </a:ext>
            </a:extLst>
          </p:cNvPr>
          <p:cNvSpPr>
            <a:spLocks noGrp="1"/>
          </p:cNvSpPr>
          <p:nvPr>
            <p:ph type="title"/>
          </p:nvPr>
        </p:nvSpPr>
        <p:spPr>
          <a:xfrm>
            <a:off x="674534" y="603823"/>
            <a:ext cx="10515600" cy="819397"/>
          </a:xfrm>
        </p:spPr>
        <p:txBody>
          <a:bodyPr>
            <a:normAutofit fontScale="90000"/>
          </a:bodyPr>
          <a:lstStyle/>
          <a:p>
            <a:r>
              <a:rPr lang="en-US" dirty="0"/>
              <a:t>Data</a:t>
            </a:r>
          </a:p>
        </p:txBody>
      </p:sp>
      <p:sp>
        <p:nvSpPr>
          <p:cNvPr id="5" name="Text Placeholder 4">
            <a:extLst>
              <a:ext uri="{FF2B5EF4-FFF2-40B4-BE49-F238E27FC236}">
                <a16:creationId xmlns:a16="http://schemas.microsoft.com/office/drawing/2014/main" id="{8DD0BFDE-79D5-584A-A849-C3F5B12AE003}"/>
              </a:ext>
            </a:extLst>
          </p:cNvPr>
          <p:cNvSpPr>
            <a:spLocks noGrp="1"/>
          </p:cNvSpPr>
          <p:nvPr>
            <p:ph type="body" idx="1"/>
          </p:nvPr>
        </p:nvSpPr>
        <p:spPr>
          <a:xfrm>
            <a:off x="674533" y="1658204"/>
            <a:ext cx="11391087" cy="4489208"/>
          </a:xfrm>
        </p:spPr>
        <p:txBody>
          <a:bodyPr>
            <a:normAutofit lnSpcReduction="10000"/>
          </a:bodyPr>
          <a:lstStyle/>
          <a:p>
            <a:pPr marL="457200" indent="-457200">
              <a:buFont typeface="Arial" panose="020B0604020202020204" pitchFamily="34" charset="0"/>
              <a:buChar char="•"/>
            </a:pPr>
            <a:r>
              <a:rPr lang="en-US" dirty="0"/>
              <a:t> Ohio RAS (residency assignment system) data</a:t>
            </a:r>
          </a:p>
          <a:p>
            <a:pPr marL="914400" lvl="1" indent="-457200">
              <a:buFont typeface="Arial" panose="020B0604020202020204" pitchFamily="34" charset="0"/>
              <a:buChar char="•"/>
            </a:pPr>
            <a:r>
              <a:rPr lang="en-US" sz="2400" dirty="0"/>
              <a:t>Same as PROMIS file</a:t>
            </a:r>
          </a:p>
          <a:p>
            <a:pPr marL="914400" lvl="1" indent="-457200">
              <a:buFont typeface="Arial" panose="020B0604020202020204" pitchFamily="34" charset="0"/>
              <a:buChar char="•"/>
            </a:pPr>
            <a:r>
              <a:rPr lang="en-US" sz="2400" dirty="0"/>
              <a:t>Does not include PUA (Pandemic Unemployment Assistance)</a:t>
            </a:r>
          </a:p>
          <a:p>
            <a:pPr marL="914400" lvl="1" indent="-457200">
              <a:buFont typeface="Arial" panose="020B0604020202020204" pitchFamily="34" charset="0"/>
              <a:buChar char="•"/>
            </a:pPr>
            <a:r>
              <a:rPr lang="en-US" sz="2400" dirty="0"/>
              <a:t>This analysis focuses on regular state UI claims</a:t>
            </a:r>
          </a:p>
          <a:p>
            <a:pPr marL="457200" indent="-457200">
              <a:buFont typeface="Arial" panose="020B0604020202020204" pitchFamily="34" charset="0"/>
              <a:buChar char="•"/>
            </a:pPr>
            <a:r>
              <a:rPr lang="en-US" dirty="0"/>
              <a:t> Three cohorts:</a:t>
            </a:r>
          </a:p>
          <a:p>
            <a:pPr marL="914400" lvl="1" indent="-457200">
              <a:buFont typeface="Arial" panose="020B0604020202020204" pitchFamily="34" charset="0"/>
              <a:buChar char="•"/>
            </a:pPr>
            <a:r>
              <a:rPr lang="en-US" sz="2400" b="1" dirty="0"/>
              <a:t>Pandemic Cohort: </a:t>
            </a:r>
            <a:r>
              <a:rPr lang="en-US" sz="2400" dirty="0"/>
              <a:t>started UI benefits between March and May 2020</a:t>
            </a:r>
          </a:p>
          <a:p>
            <a:pPr marL="914400" lvl="1" indent="-457200">
              <a:buFont typeface="Arial" panose="020B0604020202020204" pitchFamily="34" charset="0"/>
              <a:buChar char="•"/>
            </a:pPr>
            <a:r>
              <a:rPr lang="en-US" sz="2400" b="1" dirty="0"/>
              <a:t>Pre-Pandemic Cohort: </a:t>
            </a:r>
            <a:r>
              <a:rPr lang="en-US" sz="2400" dirty="0"/>
              <a:t>started UI benefits between March and May 2019</a:t>
            </a:r>
          </a:p>
          <a:p>
            <a:pPr marL="914400" lvl="1" indent="-457200">
              <a:buFont typeface="Arial" panose="020B0604020202020204" pitchFamily="34" charset="0"/>
              <a:buChar char="•"/>
            </a:pPr>
            <a:r>
              <a:rPr lang="en-US" sz="2400" b="1" dirty="0"/>
              <a:t>Post-Pandemic Cohort: </a:t>
            </a:r>
            <a:r>
              <a:rPr lang="en-US" sz="2400" dirty="0"/>
              <a:t>started UI benefits between March and May 2021</a:t>
            </a:r>
          </a:p>
          <a:p>
            <a:pPr marL="457200" indent="-457200">
              <a:buFont typeface="Arial" panose="020B0604020202020204" pitchFamily="34" charset="0"/>
              <a:buChar char="•"/>
            </a:pPr>
            <a:r>
              <a:rPr lang="en-US" dirty="0"/>
              <a:t>UI Wages Records and QCEW data</a:t>
            </a:r>
          </a:p>
          <a:p>
            <a:pPr marL="914400" lvl="1" indent="-457200">
              <a:buFont typeface="Arial" panose="020B0604020202020204" pitchFamily="34" charset="0"/>
              <a:buChar char="•"/>
            </a:pPr>
            <a:r>
              <a:rPr lang="en-US" sz="2400" dirty="0"/>
              <a:t>Employed: Quarterly total earnings &gt;= $100</a:t>
            </a:r>
          </a:p>
          <a:p>
            <a:pPr marL="914400" lvl="1" indent="-457200">
              <a:buFont typeface="Arial" panose="020B0604020202020204" pitchFamily="34" charset="0"/>
              <a:buChar char="•"/>
            </a:pPr>
            <a:r>
              <a:rPr lang="en-US" sz="2400" dirty="0"/>
              <a:t>Industry of the employer that paid a person the most during a quarter</a:t>
            </a:r>
          </a:p>
        </p:txBody>
      </p:sp>
    </p:spTree>
    <p:extLst>
      <p:ext uri="{BB962C8B-B14F-4D97-AF65-F5344CB8AC3E}">
        <p14:creationId xmlns:p14="http://schemas.microsoft.com/office/powerpoint/2010/main" val="379574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6</a:t>
            </a:fld>
            <a:endParaRPr lang="en-US"/>
          </a:p>
        </p:txBody>
      </p:sp>
      <p:sp>
        <p:nvSpPr>
          <p:cNvPr id="4" name="Title 3">
            <a:extLst>
              <a:ext uri="{FF2B5EF4-FFF2-40B4-BE49-F238E27FC236}">
                <a16:creationId xmlns:a16="http://schemas.microsoft.com/office/drawing/2014/main" id="{0C103556-BCEC-0743-A5DF-881E2AE41F89}"/>
              </a:ext>
            </a:extLst>
          </p:cNvPr>
          <p:cNvSpPr>
            <a:spLocks noGrp="1"/>
          </p:cNvSpPr>
          <p:nvPr>
            <p:ph type="title"/>
          </p:nvPr>
        </p:nvSpPr>
        <p:spPr>
          <a:xfrm>
            <a:off x="674534" y="603823"/>
            <a:ext cx="10515600" cy="819397"/>
          </a:xfrm>
        </p:spPr>
        <p:txBody>
          <a:bodyPr>
            <a:normAutofit fontScale="90000"/>
          </a:bodyPr>
          <a:lstStyle/>
          <a:p>
            <a:r>
              <a:rPr lang="en-US" dirty="0"/>
              <a:t>Definitions of Week</a:t>
            </a:r>
          </a:p>
        </p:txBody>
      </p:sp>
      <p:sp>
        <p:nvSpPr>
          <p:cNvPr id="8" name="Text Placeholder 7"/>
          <p:cNvSpPr>
            <a:spLocks noGrp="1"/>
          </p:cNvSpPr>
          <p:nvPr>
            <p:ph type="body" idx="1"/>
          </p:nvPr>
        </p:nvSpPr>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4017231256"/>
              </p:ext>
            </p:extLst>
          </p:nvPr>
        </p:nvGraphicFramePr>
        <p:xfrm>
          <a:off x="831850" y="1692016"/>
          <a:ext cx="9930582" cy="2927507"/>
        </p:xfrm>
        <a:graphic>
          <a:graphicData uri="http://schemas.openxmlformats.org/drawingml/2006/table">
            <a:tbl>
              <a:tblPr firstRow="1" bandRow="1">
                <a:tableStyleId>{5C22544A-7EE6-4342-B048-85BDC9FD1C3A}</a:tableStyleId>
              </a:tblPr>
              <a:tblGrid>
                <a:gridCol w="1655097">
                  <a:extLst>
                    <a:ext uri="{9D8B030D-6E8A-4147-A177-3AD203B41FA5}">
                      <a16:colId xmlns:a16="http://schemas.microsoft.com/office/drawing/2014/main" val="1230906253"/>
                    </a:ext>
                  </a:extLst>
                </a:gridCol>
                <a:gridCol w="1655097">
                  <a:extLst>
                    <a:ext uri="{9D8B030D-6E8A-4147-A177-3AD203B41FA5}">
                      <a16:colId xmlns:a16="http://schemas.microsoft.com/office/drawing/2014/main" val="2904236702"/>
                    </a:ext>
                  </a:extLst>
                </a:gridCol>
                <a:gridCol w="1655097">
                  <a:extLst>
                    <a:ext uri="{9D8B030D-6E8A-4147-A177-3AD203B41FA5}">
                      <a16:colId xmlns:a16="http://schemas.microsoft.com/office/drawing/2014/main" val="3372217341"/>
                    </a:ext>
                  </a:extLst>
                </a:gridCol>
                <a:gridCol w="1655097">
                  <a:extLst>
                    <a:ext uri="{9D8B030D-6E8A-4147-A177-3AD203B41FA5}">
                      <a16:colId xmlns:a16="http://schemas.microsoft.com/office/drawing/2014/main" val="828322435"/>
                    </a:ext>
                  </a:extLst>
                </a:gridCol>
                <a:gridCol w="1655097">
                  <a:extLst>
                    <a:ext uri="{9D8B030D-6E8A-4147-A177-3AD203B41FA5}">
                      <a16:colId xmlns:a16="http://schemas.microsoft.com/office/drawing/2014/main" val="3540908248"/>
                    </a:ext>
                  </a:extLst>
                </a:gridCol>
                <a:gridCol w="1655097">
                  <a:extLst>
                    <a:ext uri="{9D8B030D-6E8A-4147-A177-3AD203B41FA5}">
                      <a16:colId xmlns:a16="http://schemas.microsoft.com/office/drawing/2014/main" val="3901553694"/>
                    </a:ext>
                  </a:extLst>
                </a:gridCol>
              </a:tblGrid>
              <a:tr h="458627">
                <a:tc gridSpan="3">
                  <a:txBody>
                    <a:bodyPr/>
                    <a:lstStyle/>
                    <a:p>
                      <a:pPr algn="ctr"/>
                      <a:r>
                        <a:rPr lang="en-US" sz="2400" dirty="0"/>
                        <a:t>Cumulative week</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sz="2400" dirty="0"/>
                        <a:t>Actual week</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50419315"/>
                  </a:ext>
                </a:extLst>
              </a:tr>
              <a:tr h="457200">
                <a:tc>
                  <a:txBody>
                    <a:bodyPr/>
                    <a:lstStyle/>
                    <a:p>
                      <a:pPr algn="ctr"/>
                      <a:r>
                        <a:rPr lang="en-US" dirty="0"/>
                        <a:t>person</a:t>
                      </a:r>
                    </a:p>
                  </a:txBody>
                  <a:tcPr/>
                </a:tc>
                <a:tc>
                  <a:txBody>
                    <a:bodyPr/>
                    <a:lstStyle/>
                    <a:p>
                      <a:pPr algn="ctr"/>
                      <a:r>
                        <a:rPr lang="en-US" dirty="0"/>
                        <a:t>Claim week</a:t>
                      </a:r>
                    </a:p>
                  </a:txBody>
                  <a:tcPr/>
                </a:tc>
                <a:tc>
                  <a:txBody>
                    <a:bodyPr/>
                    <a:lstStyle/>
                    <a:p>
                      <a:pPr algn="ctr"/>
                      <a:r>
                        <a:rPr lang="en-US" dirty="0"/>
                        <a:t>Cumulative week</a:t>
                      </a:r>
                    </a:p>
                  </a:txBody>
                  <a:tcPr/>
                </a:tc>
                <a:tc>
                  <a:txBody>
                    <a:bodyPr/>
                    <a:lstStyle/>
                    <a:p>
                      <a:pPr algn="ctr"/>
                      <a:r>
                        <a:rPr lang="en-US" dirty="0"/>
                        <a:t>person</a:t>
                      </a:r>
                    </a:p>
                  </a:txBody>
                  <a:tcPr/>
                </a:tc>
                <a:tc>
                  <a:txBody>
                    <a:bodyPr/>
                    <a:lstStyle/>
                    <a:p>
                      <a:pPr algn="ctr"/>
                      <a:r>
                        <a:rPr lang="en-US" dirty="0"/>
                        <a:t>Claim week</a:t>
                      </a:r>
                    </a:p>
                  </a:txBody>
                  <a:tcPr/>
                </a:tc>
                <a:tc>
                  <a:txBody>
                    <a:bodyPr/>
                    <a:lstStyle/>
                    <a:p>
                      <a:pPr algn="ctr"/>
                      <a:r>
                        <a:rPr lang="en-US" dirty="0"/>
                        <a:t>Actual week</a:t>
                      </a:r>
                    </a:p>
                  </a:txBody>
                  <a:tcPr/>
                </a:tc>
                <a:extLst>
                  <a:ext uri="{0D108BD9-81ED-4DB2-BD59-A6C34878D82A}">
                    <a16:rowId xmlns:a16="http://schemas.microsoft.com/office/drawing/2014/main" val="2510179241"/>
                  </a:ext>
                </a:extLst>
              </a:tr>
              <a:tr h="457200">
                <a:tc>
                  <a:txBody>
                    <a:bodyPr/>
                    <a:lstStyle/>
                    <a:p>
                      <a:pPr algn="ctr"/>
                      <a:r>
                        <a:rPr lang="en-US" dirty="0"/>
                        <a:t>1</a:t>
                      </a:r>
                    </a:p>
                  </a:txBody>
                  <a:tcPr/>
                </a:tc>
                <a:tc>
                  <a:txBody>
                    <a:bodyPr/>
                    <a:lstStyle/>
                    <a:p>
                      <a:pPr algn="ctr"/>
                      <a:r>
                        <a:rPr lang="en-US" dirty="0"/>
                        <a:t>03-14-2020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03-14-2020</a:t>
                      </a:r>
                    </a:p>
                  </a:txBody>
                  <a:tcPr/>
                </a:tc>
                <a:tc>
                  <a:txBody>
                    <a:bodyPr/>
                    <a:lstStyle/>
                    <a:p>
                      <a:pPr algn="ctr"/>
                      <a:r>
                        <a:rPr lang="en-US" dirty="0"/>
                        <a:t>1</a:t>
                      </a:r>
                    </a:p>
                  </a:txBody>
                  <a:tcPr/>
                </a:tc>
                <a:extLst>
                  <a:ext uri="{0D108BD9-81ED-4DB2-BD59-A6C34878D82A}">
                    <a16:rowId xmlns:a16="http://schemas.microsoft.com/office/drawing/2014/main" val="4205073373"/>
                  </a:ext>
                </a:extLst>
              </a:tr>
              <a:tr h="457200">
                <a:tc>
                  <a:txBody>
                    <a:bodyPr/>
                    <a:lstStyle/>
                    <a:p>
                      <a:pPr algn="ctr"/>
                      <a:r>
                        <a:rPr lang="en-US"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03-28-2020</a:t>
                      </a:r>
                    </a:p>
                  </a:txBody>
                  <a:tcPr/>
                </a:tc>
                <a:tc>
                  <a:txBody>
                    <a:bodyPr/>
                    <a:lstStyle/>
                    <a:p>
                      <a:pPr algn="ctr"/>
                      <a:r>
                        <a:rPr lang="en-US" dirty="0"/>
                        <a:t>2</a:t>
                      </a:r>
                    </a:p>
                  </a:txBody>
                  <a:tcPr/>
                </a:tc>
                <a:tc>
                  <a:txBody>
                    <a:bodyPr/>
                    <a:lstStyle/>
                    <a:p>
                      <a:pPr algn="ctr"/>
                      <a:r>
                        <a:rPr lang="en-US"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03-28-2020</a:t>
                      </a:r>
                    </a:p>
                  </a:txBody>
                  <a:tcPr/>
                </a:tc>
                <a:tc>
                  <a:txBody>
                    <a:bodyPr/>
                    <a:lstStyle/>
                    <a:p>
                      <a:pPr algn="ctr"/>
                      <a:r>
                        <a:rPr lang="en-US" dirty="0"/>
                        <a:t>2</a:t>
                      </a:r>
                    </a:p>
                  </a:txBody>
                  <a:tcPr/>
                </a:tc>
                <a:extLst>
                  <a:ext uri="{0D108BD9-81ED-4DB2-BD59-A6C34878D82A}">
                    <a16:rowId xmlns:a16="http://schemas.microsoft.com/office/drawing/2014/main" val="2201539248"/>
                  </a:ext>
                </a:extLst>
              </a:tr>
              <a:tr h="457200">
                <a:tc>
                  <a:txBody>
                    <a:bodyPr/>
                    <a:lstStyle/>
                    <a:p>
                      <a:pPr algn="ctr"/>
                      <a:r>
                        <a:rPr lang="en-US"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03-14-2020</a:t>
                      </a:r>
                    </a:p>
                  </a:txBody>
                  <a:tcPr/>
                </a:tc>
                <a:tc>
                  <a:txBody>
                    <a:bodyPr/>
                    <a:lstStyle/>
                    <a:p>
                      <a:pPr algn="ctr"/>
                      <a:r>
                        <a:rPr lang="en-US" dirty="0"/>
                        <a:t>1</a:t>
                      </a:r>
                    </a:p>
                  </a:txBody>
                  <a:tcPr/>
                </a:tc>
                <a:tc>
                  <a:txBody>
                    <a:bodyPr/>
                    <a:lstStyle/>
                    <a:p>
                      <a:pPr algn="ctr"/>
                      <a:r>
                        <a:rPr lang="en-US"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03-14-2020</a:t>
                      </a:r>
                    </a:p>
                  </a:txBody>
                  <a:tcPr/>
                </a:tc>
                <a:tc>
                  <a:txBody>
                    <a:bodyPr/>
                    <a:lstStyle/>
                    <a:p>
                      <a:pPr algn="ctr"/>
                      <a:r>
                        <a:rPr lang="en-US" dirty="0"/>
                        <a:t>1</a:t>
                      </a:r>
                    </a:p>
                  </a:txBody>
                  <a:tcPr/>
                </a:tc>
                <a:extLst>
                  <a:ext uri="{0D108BD9-81ED-4DB2-BD59-A6C34878D82A}">
                    <a16:rowId xmlns:a16="http://schemas.microsoft.com/office/drawing/2014/main" val="567157309"/>
                  </a:ext>
                </a:extLst>
              </a:tr>
              <a:tr h="457200">
                <a:tc>
                  <a:txBody>
                    <a:bodyPr/>
                    <a:lstStyle/>
                    <a:p>
                      <a:pPr algn="ctr"/>
                      <a:r>
                        <a:rPr lang="en-US" dirty="0"/>
                        <a:t>2</a:t>
                      </a:r>
                    </a:p>
                  </a:txBody>
                  <a:tcPr/>
                </a:tc>
                <a:tc>
                  <a:txBody>
                    <a:bodyPr/>
                    <a:lstStyle/>
                    <a:p>
                      <a:pPr algn="ctr"/>
                      <a:r>
                        <a:rPr lang="en-US" dirty="0"/>
                        <a:t>04-25-2020</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04-25-2020</a:t>
                      </a:r>
                    </a:p>
                  </a:txBody>
                  <a:tcPr/>
                </a:tc>
                <a:tc>
                  <a:txBody>
                    <a:bodyPr/>
                    <a:lstStyle/>
                    <a:p>
                      <a:pPr algn="ctr"/>
                      <a:r>
                        <a:rPr lang="en-US" dirty="0"/>
                        <a:t>7</a:t>
                      </a:r>
                    </a:p>
                  </a:txBody>
                  <a:tcPr/>
                </a:tc>
                <a:extLst>
                  <a:ext uri="{0D108BD9-81ED-4DB2-BD59-A6C34878D82A}">
                    <a16:rowId xmlns:a16="http://schemas.microsoft.com/office/drawing/2014/main" val="2491716187"/>
                  </a:ext>
                </a:extLst>
              </a:tr>
            </a:tbl>
          </a:graphicData>
        </a:graphic>
      </p:graphicFrame>
    </p:spTree>
    <p:extLst>
      <p:ext uri="{BB962C8B-B14F-4D97-AF65-F5344CB8AC3E}">
        <p14:creationId xmlns:p14="http://schemas.microsoft.com/office/powerpoint/2010/main" val="163794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a:xfrm>
            <a:off x="768958" y="5386485"/>
            <a:ext cx="10412845" cy="986558"/>
          </a:xfrm>
        </p:spPr>
        <p:txBody>
          <a:bodyPr/>
          <a:lstStyle/>
          <a:p>
            <a:pPr algn="ctr"/>
            <a:r>
              <a:rPr lang="en-US" sz="1800" b="1" dirty="0"/>
              <a:t>Figure 2: Percent of UI Claimants Collecting UI Benefits During Each Week</a:t>
            </a:r>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7</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572" y="83009"/>
            <a:ext cx="9146084" cy="5487650"/>
          </a:xfrm>
          <a:prstGeom prst="rect">
            <a:avLst/>
          </a:prstGeom>
        </p:spPr>
      </p:pic>
    </p:spTree>
    <p:extLst>
      <p:ext uri="{BB962C8B-B14F-4D97-AF65-F5344CB8AC3E}">
        <p14:creationId xmlns:p14="http://schemas.microsoft.com/office/powerpoint/2010/main" val="405528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a:xfrm>
            <a:off x="757084" y="5160854"/>
            <a:ext cx="10412845" cy="986558"/>
          </a:xfrm>
        </p:spPr>
        <p:txBody>
          <a:bodyPr/>
          <a:lstStyle/>
          <a:p>
            <a:pPr algn="ctr"/>
            <a:r>
              <a:rPr lang="en-US" sz="1800" b="1" dirty="0"/>
              <a:t>Figure 3: Percentage of UI Claimants Collecting UI Benefits During Each Week by Industry</a:t>
            </a:r>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9234"/>
            <a:ext cx="12192000" cy="3836643"/>
          </a:xfrm>
          <a:prstGeom prst="rect">
            <a:avLst/>
          </a:prstGeom>
        </p:spPr>
      </p:pic>
    </p:spTree>
    <p:extLst>
      <p:ext uri="{BB962C8B-B14F-4D97-AF65-F5344CB8AC3E}">
        <p14:creationId xmlns:p14="http://schemas.microsoft.com/office/powerpoint/2010/main" val="28619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3022C7-6FC3-2943-B7F8-09567BC9A477}"/>
              </a:ext>
            </a:extLst>
          </p:cNvPr>
          <p:cNvSpPr>
            <a:spLocks noGrp="1"/>
          </p:cNvSpPr>
          <p:nvPr>
            <p:ph type="ftr" sz="quarter" idx="11"/>
          </p:nvPr>
        </p:nvSpPr>
        <p:spPr>
          <a:xfrm>
            <a:off x="757083" y="5471570"/>
            <a:ext cx="10412845" cy="986558"/>
          </a:xfrm>
        </p:spPr>
        <p:txBody>
          <a:bodyPr/>
          <a:lstStyle/>
          <a:p>
            <a:pPr algn="ctr"/>
            <a:r>
              <a:rPr lang="en-US" sz="1800" b="1" dirty="0"/>
              <a:t>Figure 4: Percentage of UI Claimants Who Continued to Collect UI Benefits During Each Week, Actual Week </a:t>
            </a:r>
          </a:p>
        </p:txBody>
      </p:sp>
      <p:sp>
        <p:nvSpPr>
          <p:cNvPr id="3" name="Slide Number Placeholder 2">
            <a:extLst>
              <a:ext uri="{FF2B5EF4-FFF2-40B4-BE49-F238E27FC236}">
                <a16:creationId xmlns:a16="http://schemas.microsoft.com/office/drawing/2014/main" id="{C06AA69F-E9FA-AD4E-AA1F-239C628C4767}"/>
              </a:ext>
            </a:extLst>
          </p:cNvPr>
          <p:cNvSpPr>
            <a:spLocks noGrp="1"/>
          </p:cNvSpPr>
          <p:nvPr>
            <p:ph type="sldNum" sz="quarter" idx="12"/>
          </p:nvPr>
        </p:nvSpPr>
        <p:spPr/>
        <p:txBody>
          <a:bodyPr/>
          <a:lstStyle/>
          <a:p>
            <a:fld id="{DFA4CD3D-26C8-47FF-8D13-9B32BAAB4735}" type="slidenum">
              <a:rPr lang="en-US" smtClean="0"/>
              <a:t>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463" y="-16080"/>
            <a:ext cx="9146084" cy="5487650"/>
          </a:xfrm>
          <a:prstGeom prst="rect">
            <a:avLst/>
          </a:prstGeom>
        </p:spPr>
      </p:pic>
    </p:spTree>
    <p:extLst>
      <p:ext uri="{BB962C8B-B14F-4D97-AF65-F5344CB8AC3E}">
        <p14:creationId xmlns:p14="http://schemas.microsoft.com/office/powerpoint/2010/main" val="1584950376"/>
      </p:ext>
    </p:extLst>
  </p:cSld>
  <p:clrMapOvr>
    <a:masterClrMapping/>
  </p:clrMapOvr>
</p:sld>
</file>

<file path=ppt/theme/theme1.xml><?xml version="1.0" encoding="utf-8"?>
<a:theme xmlns:a="http://schemas.openxmlformats.org/drawingml/2006/main" name="Office Theme">
  <a:themeElements>
    <a:clrScheme name="Custom 4">
      <a:dk1>
        <a:srgbClr val="3F4443"/>
      </a:dk1>
      <a:lt1>
        <a:srgbClr val="FFFFFF"/>
      </a:lt1>
      <a:dk2>
        <a:srgbClr val="3F4443"/>
      </a:dk2>
      <a:lt2>
        <a:srgbClr val="FFFFFF"/>
      </a:lt2>
      <a:accent1>
        <a:srgbClr val="737B7E"/>
      </a:accent1>
      <a:accent2>
        <a:srgbClr val="830065"/>
      </a:accent2>
      <a:accent3>
        <a:srgbClr val="6EBBAB"/>
      </a:accent3>
      <a:accent4>
        <a:srgbClr val="B04558"/>
      </a:accent4>
      <a:accent5>
        <a:srgbClr val="FFB600"/>
      </a:accent5>
      <a:accent6>
        <a:srgbClr val="0E4B52"/>
      </a:accent6>
      <a:hlink>
        <a:srgbClr val="E65F33"/>
      </a:hlink>
      <a:folHlink>
        <a:srgbClr val="FFFFFF"/>
      </a:folHlink>
    </a:clrScheme>
    <a:fontScheme name="Ohio State - Buckeye Fonts">
      <a:majorFont>
        <a:latin typeface="Buckeye Serif Black"/>
        <a:ea typeface=""/>
        <a:cs typeface=""/>
      </a:majorFont>
      <a:minorFont>
        <a:latin typeface="Buckey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D0C2670FF854492DCA13D3FEF2BFE" ma:contentTypeVersion="12" ma:contentTypeDescription="Create a new document." ma:contentTypeScope="" ma:versionID="7a27a9e55c388982d4ea64a003181a68">
  <xsd:schema xmlns:xsd="http://www.w3.org/2001/XMLSchema" xmlns:xs="http://www.w3.org/2001/XMLSchema" xmlns:p="http://schemas.microsoft.com/office/2006/metadata/properties" xmlns:ns2="91885e5f-019c-4a7a-a165-8c186901fa69" xmlns:ns3="bf2fbdd1-565d-4a9b-bdee-37db75cbbc3d" targetNamespace="http://schemas.microsoft.com/office/2006/metadata/properties" ma:root="true" ma:fieldsID="c2770eb51889ceaae851e2a8e6c5bad1" ns2:_="" ns3:_="">
    <xsd:import namespace="91885e5f-019c-4a7a-a165-8c186901fa69"/>
    <xsd:import namespace="bf2fbdd1-565d-4a9b-bdee-37db75cbbc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85e5f-019c-4a7a-a165-8c186901fa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2fbdd1-565d-4a9b-bdee-37db75cbbc3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0262393-f8f8-409a-a087-570ba108d517}" ma:internalName="TaxCatchAll" ma:showField="CatchAllData" ma:web="bf2fbdd1-565d-4a9b-bdee-37db75cbbc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885e5f-019c-4a7a-a165-8c186901fa69">
      <Terms xmlns="http://schemas.microsoft.com/office/infopath/2007/PartnerControls"/>
    </lcf76f155ced4ddcb4097134ff3c332f>
    <TaxCatchAll xmlns="bf2fbdd1-565d-4a9b-bdee-37db75cbbc3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6380C2-B49A-4F54-847D-4337AEEAB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85e5f-019c-4a7a-a165-8c186901fa69"/>
    <ds:schemaRef ds:uri="bf2fbdd1-565d-4a9b-bdee-37db75cbbc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A2B5D2-A2C5-4175-B95B-A942205B5B19}">
  <ds:schemaRefs>
    <ds:schemaRef ds:uri="http://schemas.microsoft.com/office/2006/metadata/properties"/>
    <ds:schemaRef ds:uri="http://schemas.microsoft.com/office/infopath/2007/PartnerControls"/>
    <ds:schemaRef ds:uri="91885e5f-019c-4a7a-a165-8c186901fa69"/>
    <ds:schemaRef ds:uri="bf2fbdd1-565d-4a9b-bdee-37db75cbbc3d"/>
  </ds:schemaRefs>
</ds:datastoreItem>
</file>

<file path=customXml/itemProps3.xml><?xml version="1.0" encoding="utf-8"?>
<ds:datastoreItem xmlns:ds="http://schemas.openxmlformats.org/officeDocument/2006/customXml" ds:itemID="{6A4DBE2C-832E-4A39-855E-5AC177D30A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6631</TotalTime>
  <Words>744</Words>
  <Application>Microsoft Office PowerPoint</Application>
  <PresentationFormat>Widescreen</PresentationFormat>
  <Paragraphs>157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From Unemployment to Reemployment: Tracking Ohio UI Claimants</vt:lpstr>
      <vt:lpstr>Ohio Business Shutdown and Reopen Timeline</vt:lpstr>
      <vt:lpstr>PowerPoint Presentation</vt:lpstr>
      <vt:lpstr>Tracking Claimants Over Time</vt:lpstr>
      <vt:lpstr>Data</vt:lpstr>
      <vt:lpstr>Definitions of Week</vt:lpstr>
      <vt:lpstr>PowerPoint Presentation</vt:lpstr>
      <vt:lpstr>PowerPoint Presentation</vt:lpstr>
      <vt:lpstr>PowerPoint Presentation</vt:lpstr>
      <vt:lpstr>PowerPoint Presentation</vt:lpstr>
      <vt:lpstr>Combine UI Claims and UI Wage Records</vt:lpstr>
      <vt:lpstr>PowerPoint Presentation</vt:lpstr>
      <vt:lpstr>PowerPoint Presentation</vt:lpstr>
      <vt:lpstr>PowerPoint Presentation</vt:lpstr>
      <vt:lpstr>PowerPoint Presentation</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Hoy, Mary</dc:creator>
  <cp:lastModifiedBy>Lou, Tian</cp:lastModifiedBy>
  <cp:revision>162</cp:revision>
  <dcterms:created xsi:type="dcterms:W3CDTF">2021-09-24T16:29:17Z</dcterms:created>
  <dcterms:modified xsi:type="dcterms:W3CDTF">2022-06-23T14:14:06Z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0x0101000CFD0C2670FF854492DCA13D3FEF2BFE</vt:lpwstr>
  </property>
</Properties>
</file>