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bookmarkIdSeed="2">
  <p:sldMasterIdLst>
    <p:sldMasterId id="2147483648" r:id="rId1"/>
  </p:sldMasterIdLst>
  <p:notesMasterIdLst>
    <p:notesMasterId r:id="rId3"/>
  </p:notesMasterIdLst>
  <p:handoutMasterIdLst>
    <p:handoutMasterId r:id="rId4"/>
  </p:handoutMasterIdLst>
  <p:sldIdLst>
    <p:sldId id="256" r:id="rId2"/>
  </p:sldIdLst>
  <p:sldSz cx="43891200" cy="32918400"/>
  <p:notesSz cx="9239250" cy="11982450"/>
  <p:embeddedFontLst>
    <p:embeddedFont>
      <p:font typeface="Cambria Math" panose="02040503050406030204" pitchFamily="18" charset="0"/>
      <p:regular r:id="rId5"/>
    </p:embeddedFont>
    <p:embeddedFont>
      <p:font typeface="DengXian" panose="02010600030101010101" pitchFamily="2" charset="-122"/>
      <p:regular r:id="rId6"/>
      <p:bold r:id="rId7"/>
    </p:embeddedFont>
    <p:embeddedFont>
      <p:font typeface="Quattrocento" panose="02020502030000000404" pitchFamily="18" charset="0"/>
      <p:regular r:id="rId8"/>
      <p:bold r:id="rId9"/>
    </p:embeddedFont>
  </p:embeddedFontLst>
  <p:custDataLst>
    <p:tags r:id="rId10"/>
  </p:custDataLst>
  <p:defaultTextStyle>
    <a:defPPr>
      <a:defRPr lang="en-US"/>
    </a:defPPr>
    <a:lvl1pPr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5pPr>
    <a:lvl6pPr marL="22860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6pPr>
    <a:lvl7pPr marL="27432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7pPr>
    <a:lvl8pPr marL="32004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8pPr>
    <a:lvl9pPr marL="36576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9pPr>
  </p:defaultTextStyle>
  <p:extLst>
    <p:ext uri="{EFAFB233-063F-42B5-8137-9DF3F51BA10A}">
      <p15:sldGuideLst xmlns:p15="http://schemas.microsoft.com/office/powerpoint/2012/main">
        <p15:guide id="1" orient="horz" pos="11088" userDrawn="1">
          <p15:clr>
            <a:srgbClr val="A4A3A4"/>
          </p15:clr>
        </p15:guide>
        <p15:guide id="2" pos="13440" userDrawn="1">
          <p15:clr>
            <a:srgbClr val="A4A3A4"/>
          </p15:clr>
        </p15:guide>
      </p15:sldGuideLst>
    </p:ext>
    <p:ext uri="{2D200454-40CA-4A62-9FC3-DE9A4176ACB9}">
      <p15:notesGuideLst xmlns:p15="http://schemas.microsoft.com/office/powerpoint/2012/main">
        <p15:guide id="1" orient="horz" pos="3774">
          <p15:clr>
            <a:srgbClr val="A4A3A4"/>
          </p15:clr>
        </p15:guide>
        <p15:guide id="2" pos="2909">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C02C088-D27F-42F4-9829-0A0499370B89}" name="Lou, Tian" initials="TL" userId="S::lou.151@osu.edu::5f51871c-555c-478c-a8aa-5550e4f5728a" providerId="AD"/>
  <p188:author id="{A3C57BD3-CF74-4889-2509-81E4B1A0B6BB}" name="Barto, Caroline" initials="CB" userId="S::barto.35@osu.edu::467c0d41-fcc3-4c55-8909-6b99372aea4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620"/>
    <p:restoredTop sz="92731" autoAdjust="0"/>
  </p:normalViewPr>
  <p:slideViewPr>
    <p:cSldViewPr>
      <p:cViewPr>
        <p:scale>
          <a:sx n="30" d="100"/>
          <a:sy n="30" d="100"/>
        </p:scale>
        <p:origin x="1212" y="-1188"/>
      </p:cViewPr>
      <p:guideLst>
        <p:guide orient="horz" pos="11088"/>
        <p:guide pos="134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3" d="100"/>
          <a:sy n="73" d="100"/>
        </p:scale>
        <p:origin x="3984" y="72"/>
      </p:cViewPr>
      <p:guideLst>
        <p:guide orient="horz" pos="3774"/>
        <p:guide pos="290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4.fntdata"/><Relationship Id="rId13" Type="http://schemas.openxmlformats.org/officeDocument/2006/relationships/theme" Target="theme/theme1.xml"/><Relationship Id="rId3" Type="http://schemas.openxmlformats.org/officeDocument/2006/relationships/notesMaster" Target="notesMasters/notesMaster1.xml"/><Relationship Id="rId7" Type="http://schemas.openxmlformats.org/officeDocument/2006/relationships/font" Target="fonts/font3.fntdata"/><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font" Target="fonts/font2.fntdata"/><Relationship Id="rId11" Type="http://schemas.openxmlformats.org/officeDocument/2006/relationships/presProps" Target="presProps.xml"/><Relationship Id="rId5" Type="http://schemas.openxmlformats.org/officeDocument/2006/relationships/font" Target="fonts/font1.fntdata"/><Relationship Id="rId15" Type="http://schemas.microsoft.com/office/2018/10/relationships/authors" Target="authors.xml"/><Relationship Id="rId10" Type="http://schemas.openxmlformats.org/officeDocument/2006/relationships/tags" Target="tags/tag1.xml"/><Relationship Id="rId4" Type="http://schemas.openxmlformats.org/officeDocument/2006/relationships/handoutMaster" Target="handoutMasters/handoutMaster1.xml"/><Relationship Id="rId9" Type="http://schemas.openxmlformats.org/officeDocument/2006/relationships/font" Target="fonts/font5.fntdata"/><Relationship Id="rId1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4002088" cy="598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14984" tIns="57492" rIns="114984" bIns="57492" anchor="t" anchorCtr="0" compatLnSpc="1">
            <a:prstTxWarp prst="textNoShape">
              <a:avLst/>
            </a:prstTxWarp>
          </a:bodyPr>
          <a:lstStyle>
            <a:defPPr>
              <a:defRPr kern="1200"/>
            </a:defPPr>
            <a:lvl1pPr defTabSz="1149350">
              <a:defRPr sz="1500"/>
            </a:lvl1pPr>
          </a:lstStyle>
          <a:p>
            <a:endParaRPr lang="en-US" altLang="zh-CN"/>
          </a:p>
        </p:txBody>
      </p:sp>
      <p:sp>
        <p:nvSpPr>
          <p:cNvPr id="6147" name="Rectangle 3"/>
          <p:cNvSpPr>
            <a:spLocks noGrp="1" noChangeArrowheads="1"/>
          </p:cNvSpPr>
          <p:nvPr>
            <p:ph type="dt" sz="quarter" idx="1"/>
          </p:nvPr>
        </p:nvSpPr>
        <p:spPr bwMode="auto">
          <a:xfrm>
            <a:off x="5235575" y="0"/>
            <a:ext cx="4002088" cy="598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14984" tIns="57492" rIns="114984" bIns="57492" anchor="t" anchorCtr="0" compatLnSpc="1">
            <a:prstTxWarp prst="textNoShape">
              <a:avLst/>
            </a:prstTxWarp>
          </a:bodyPr>
          <a:lstStyle>
            <a:defPPr>
              <a:defRPr kern="1200"/>
            </a:defPPr>
            <a:lvl1pPr algn="r" defTabSz="1149350">
              <a:defRPr sz="1500"/>
            </a:lvl1pPr>
          </a:lstStyle>
          <a:p>
            <a:endParaRPr lang="en-US" altLang="zh-CN"/>
          </a:p>
        </p:txBody>
      </p:sp>
      <p:sp>
        <p:nvSpPr>
          <p:cNvPr id="6148" name="Rectangle 4"/>
          <p:cNvSpPr>
            <a:spLocks noGrp="1" noChangeArrowheads="1"/>
          </p:cNvSpPr>
          <p:nvPr>
            <p:ph type="ftr" sz="quarter" idx="2"/>
          </p:nvPr>
        </p:nvSpPr>
        <p:spPr bwMode="auto">
          <a:xfrm>
            <a:off x="0" y="11380788"/>
            <a:ext cx="4002088" cy="60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14984" tIns="57492" rIns="114984" bIns="57492" anchor="b" anchorCtr="0" compatLnSpc="1">
            <a:prstTxWarp prst="textNoShape">
              <a:avLst/>
            </a:prstTxWarp>
          </a:bodyPr>
          <a:lstStyle>
            <a:defPPr>
              <a:defRPr kern="1200"/>
            </a:defPPr>
            <a:lvl1pPr defTabSz="1149350">
              <a:defRPr sz="1500"/>
            </a:lvl1pPr>
          </a:lstStyle>
          <a:p>
            <a:endParaRPr lang="en-US" altLang="zh-CN"/>
          </a:p>
        </p:txBody>
      </p:sp>
      <p:sp>
        <p:nvSpPr>
          <p:cNvPr id="6149" name="Rectangle 5"/>
          <p:cNvSpPr>
            <a:spLocks noGrp="1" noChangeArrowheads="1"/>
          </p:cNvSpPr>
          <p:nvPr>
            <p:ph type="sldNum" sz="quarter" idx="3"/>
          </p:nvPr>
        </p:nvSpPr>
        <p:spPr bwMode="auto">
          <a:xfrm>
            <a:off x="5235575" y="11380788"/>
            <a:ext cx="4002088" cy="60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14984" tIns="57492" rIns="114984" bIns="57492" anchor="b" anchorCtr="0" compatLnSpc="1">
            <a:prstTxWarp prst="textNoShape">
              <a:avLst/>
            </a:prstTxWarp>
          </a:bodyPr>
          <a:lstStyle>
            <a:defPPr>
              <a:defRPr kern="1200"/>
            </a:defPPr>
            <a:lvl1pPr algn="r" defTabSz="1149350">
              <a:defRPr sz="1500"/>
            </a:lvl1pPr>
          </a:lstStyle>
          <a:p>
            <a:fld id="{56A6134A-9986-4884-ADAB-C57241D32564}" type="slidenum">
              <a:rPr lang="zh-CN" altLang="en-US"/>
              <a:t>‹#›</a:t>
            </a:fld>
            <a:endParaRPr lang="en-US" altLang="zh-CN"/>
          </a:p>
        </p:txBody>
      </p:sp>
    </p:spTree>
    <p:extLst>
      <p:ext uri="{BB962C8B-B14F-4D97-AF65-F5344CB8AC3E}">
        <p14:creationId xmlns:p14="http://schemas.microsoft.com/office/powerpoint/2010/main" val="9348627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983038" cy="592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14976" tIns="57487" rIns="114976" bIns="57487" anchor="t" anchorCtr="0" compatLnSpc="1">
            <a:prstTxWarp prst="textNoShape">
              <a:avLst/>
            </a:prstTxWarp>
          </a:bodyPr>
          <a:lstStyle>
            <a:defPPr>
              <a:defRPr kern="1200"/>
            </a:defPPr>
            <a:lvl1pPr defTabSz="1149350">
              <a:defRPr sz="1500"/>
            </a:lvl1pPr>
          </a:lstStyle>
          <a:p>
            <a:endParaRPr lang="en-US" altLang="zh-CN"/>
          </a:p>
        </p:txBody>
      </p:sp>
      <p:sp>
        <p:nvSpPr>
          <p:cNvPr id="4099" name="Rectangle 3"/>
          <p:cNvSpPr>
            <a:spLocks noGrp="1" noChangeArrowheads="1"/>
          </p:cNvSpPr>
          <p:nvPr>
            <p:ph type="dt" idx="1"/>
          </p:nvPr>
        </p:nvSpPr>
        <p:spPr bwMode="auto">
          <a:xfrm>
            <a:off x="5241925" y="0"/>
            <a:ext cx="3983038" cy="592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14976" tIns="57487" rIns="114976" bIns="57487" anchor="t" anchorCtr="0" compatLnSpc="1">
            <a:prstTxWarp prst="textNoShape">
              <a:avLst/>
            </a:prstTxWarp>
          </a:bodyPr>
          <a:lstStyle>
            <a:defPPr>
              <a:defRPr kern="1200"/>
            </a:defPPr>
            <a:lvl1pPr algn="r" defTabSz="1149350">
              <a:defRPr sz="1500"/>
            </a:lvl1pPr>
          </a:lstStyle>
          <a:p>
            <a:endParaRPr lang="en-US" altLang="zh-CN"/>
          </a:p>
        </p:txBody>
      </p:sp>
      <p:sp>
        <p:nvSpPr>
          <p:cNvPr id="2052" name="Rectangle 4"/>
          <p:cNvSpPr>
            <a:spLocks noGrp="1" noRot="1" noChangeAspect="1" noChangeArrowheads="1" noTextEdit="1"/>
          </p:cNvSpPr>
          <p:nvPr>
            <p:ph type="sldImg" idx="2"/>
          </p:nvPr>
        </p:nvSpPr>
        <p:spPr bwMode="auto">
          <a:xfrm>
            <a:off x="1582738" y="889000"/>
            <a:ext cx="6059487" cy="4545013"/>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1257300" y="5732463"/>
            <a:ext cx="6708775" cy="5335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14976" tIns="57487" rIns="114976" bIns="57487" anchor="t" anchorCtr="0" compatLnSpc="1">
            <a:prstTxWarp prst="textNoShape">
              <a:avLst/>
            </a:prstTxWarp>
          </a:bodyPr>
          <a:lstStyle>
            <a:defPPr>
              <a:defRPr kern="1200"/>
            </a:defPPr>
          </a:lstStyle>
          <a:p>
            <a:pPr lvl="0"/>
            <a:r>
              <a:rPr lang="en-US" altLang="zh-CN" noProof="0"/>
              <a:t>Click to edit Master text styles</a:t>
            </a:r>
          </a:p>
          <a:p>
            <a:pPr lvl="1"/>
            <a:r>
              <a:rPr lang="en-US" altLang="zh-CN" noProof="0"/>
              <a:t>Second level</a:t>
            </a:r>
          </a:p>
          <a:p>
            <a:pPr lvl="2"/>
            <a:r>
              <a:rPr lang="en-US" altLang="zh-CN" noProof="0"/>
              <a:t>Third level</a:t>
            </a:r>
          </a:p>
          <a:p>
            <a:pPr lvl="3"/>
            <a:r>
              <a:rPr lang="en-US" altLang="zh-CN" noProof="0"/>
              <a:t>Fourth level</a:t>
            </a:r>
          </a:p>
          <a:p>
            <a:pPr lvl="4"/>
            <a:r>
              <a:rPr lang="en-US" altLang="zh-CN" noProof="0"/>
              <a:t>Fifth level</a:t>
            </a:r>
          </a:p>
        </p:txBody>
      </p:sp>
      <p:sp>
        <p:nvSpPr>
          <p:cNvPr id="4102" name="Rectangle 6"/>
          <p:cNvSpPr>
            <a:spLocks noGrp="1" noChangeArrowheads="1"/>
          </p:cNvSpPr>
          <p:nvPr>
            <p:ph type="ftr" sz="quarter" idx="4"/>
          </p:nvPr>
        </p:nvSpPr>
        <p:spPr bwMode="auto">
          <a:xfrm>
            <a:off x="0" y="11363325"/>
            <a:ext cx="3983038" cy="593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14976" tIns="57487" rIns="114976" bIns="57487" anchor="b" anchorCtr="0" compatLnSpc="1">
            <a:prstTxWarp prst="textNoShape">
              <a:avLst/>
            </a:prstTxWarp>
          </a:bodyPr>
          <a:lstStyle>
            <a:defPPr>
              <a:defRPr kern="1200"/>
            </a:defPPr>
            <a:lvl1pPr defTabSz="1149350">
              <a:defRPr sz="1500"/>
            </a:lvl1pPr>
          </a:lstStyle>
          <a:p>
            <a:endParaRPr lang="en-US" altLang="zh-CN"/>
          </a:p>
        </p:txBody>
      </p:sp>
      <p:sp>
        <p:nvSpPr>
          <p:cNvPr id="4103" name="Rectangle 7"/>
          <p:cNvSpPr>
            <a:spLocks noGrp="1" noChangeArrowheads="1"/>
          </p:cNvSpPr>
          <p:nvPr>
            <p:ph type="sldNum" sz="quarter" idx="5"/>
          </p:nvPr>
        </p:nvSpPr>
        <p:spPr bwMode="auto">
          <a:xfrm>
            <a:off x="5241925" y="11363325"/>
            <a:ext cx="3983038" cy="593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14976" tIns="57487" rIns="114976" bIns="57487" anchor="b" anchorCtr="0" compatLnSpc="1">
            <a:prstTxWarp prst="textNoShape">
              <a:avLst/>
            </a:prstTxWarp>
          </a:bodyPr>
          <a:lstStyle>
            <a:defPPr>
              <a:defRPr kern="1200"/>
            </a:defPPr>
            <a:lvl1pPr algn="r" defTabSz="1149350">
              <a:defRPr sz="1500"/>
            </a:lvl1pPr>
          </a:lstStyle>
          <a:p>
            <a:fld id="{23124DF2-DDA8-402F-81DD-AC1D1E5694AB}" type="slidenum">
              <a:rPr lang="zh-CN" altLang="en-US"/>
              <a:t>‹#›</a:t>
            </a:fld>
            <a:endParaRPr lang="en-US" altLang="zh-CN"/>
          </a:p>
        </p:txBody>
      </p:sp>
    </p:spTree>
    <p:extLst>
      <p:ext uri="{BB962C8B-B14F-4D97-AF65-F5344CB8AC3E}">
        <p14:creationId xmlns:p14="http://schemas.microsoft.com/office/powerpoint/2010/main" val="19040194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7"/>
          <p:cNvSpPr>
            <a:spLocks noGrp="1" noChangeArrowheads="1"/>
          </p:cNvSpPr>
          <p:nvPr>
            <p:ph type="sldNum" sz="quarter" idx="5"/>
          </p:nvPr>
        </p:nvSpPr>
        <p:spPr>
          <a:noFill/>
        </p:spPr>
        <p:txBody>
          <a:bodyPr/>
          <a:lstStyle>
            <a:defPPr>
              <a:defRPr kern="1200"/>
            </a:defPPr>
            <a:lvl1pPr defTabSz="1149350">
              <a:defRPr sz="2400">
                <a:solidFill>
                  <a:schemeClr val="tx1"/>
                </a:solidFill>
                <a:latin typeface="Times New Roman" pitchFamily="18" charset="0"/>
              </a:defRPr>
            </a:lvl1pPr>
            <a:lvl2pPr marL="742950" indent="-285750" defTabSz="1149350">
              <a:defRPr sz="2400">
                <a:solidFill>
                  <a:schemeClr val="tx1"/>
                </a:solidFill>
                <a:latin typeface="Times New Roman" pitchFamily="18" charset="0"/>
              </a:defRPr>
            </a:lvl2pPr>
            <a:lvl3pPr marL="1143000" indent="-228600" defTabSz="1149350">
              <a:defRPr sz="2400">
                <a:solidFill>
                  <a:schemeClr val="tx1"/>
                </a:solidFill>
                <a:latin typeface="Times New Roman" pitchFamily="18" charset="0"/>
              </a:defRPr>
            </a:lvl3pPr>
            <a:lvl4pPr marL="1600200" indent="-228600" defTabSz="1149350">
              <a:defRPr sz="2400">
                <a:solidFill>
                  <a:schemeClr val="tx1"/>
                </a:solidFill>
                <a:latin typeface="Times New Roman" pitchFamily="18" charset="0"/>
              </a:defRPr>
            </a:lvl4pPr>
            <a:lvl5pPr marL="2057400" indent="-228600" defTabSz="1149350">
              <a:defRPr sz="2400">
                <a:solidFill>
                  <a:schemeClr val="tx1"/>
                </a:solidFill>
                <a:latin typeface="Times New Roman" pitchFamily="18" charset="0"/>
              </a:defRPr>
            </a:lvl5pPr>
            <a:lvl6pPr marL="2514600" indent="-228600" defTabSz="1149350" eaLnBrk="0" fontAlgn="base" hangingPunct="0">
              <a:spcBef>
                <a:spcPct val="0"/>
              </a:spcBef>
              <a:spcAft>
                <a:spcPct val="0"/>
              </a:spcAft>
              <a:defRPr sz="2400">
                <a:solidFill>
                  <a:schemeClr val="tx1"/>
                </a:solidFill>
                <a:latin typeface="Times New Roman" pitchFamily="18" charset="0"/>
              </a:defRPr>
            </a:lvl6pPr>
            <a:lvl7pPr marL="2971800" indent="-228600" defTabSz="1149350" eaLnBrk="0" fontAlgn="base" hangingPunct="0">
              <a:spcBef>
                <a:spcPct val="0"/>
              </a:spcBef>
              <a:spcAft>
                <a:spcPct val="0"/>
              </a:spcAft>
              <a:defRPr sz="2400">
                <a:solidFill>
                  <a:schemeClr val="tx1"/>
                </a:solidFill>
                <a:latin typeface="Times New Roman" pitchFamily="18" charset="0"/>
              </a:defRPr>
            </a:lvl7pPr>
            <a:lvl8pPr marL="3429000" indent="-228600" defTabSz="1149350" eaLnBrk="0" fontAlgn="base" hangingPunct="0">
              <a:spcBef>
                <a:spcPct val="0"/>
              </a:spcBef>
              <a:spcAft>
                <a:spcPct val="0"/>
              </a:spcAft>
              <a:defRPr sz="2400">
                <a:solidFill>
                  <a:schemeClr val="tx1"/>
                </a:solidFill>
                <a:latin typeface="Times New Roman" pitchFamily="18" charset="0"/>
              </a:defRPr>
            </a:lvl8pPr>
            <a:lvl9pPr marL="3886200" indent="-228600" defTabSz="1149350" eaLnBrk="0" fontAlgn="base" hangingPunct="0">
              <a:spcBef>
                <a:spcPct val="0"/>
              </a:spcBef>
              <a:spcAft>
                <a:spcPct val="0"/>
              </a:spcAft>
              <a:defRPr sz="2400">
                <a:solidFill>
                  <a:schemeClr val="tx1"/>
                </a:solidFill>
                <a:latin typeface="Times New Roman" pitchFamily="18" charset="0"/>
              </a:defRPr>
            </a:lvl9pPr>
          </a:lstStyle>
          <a:p>
            <a:fld id="{D5580D61-8B82-42C3-9A37-58134866DD67}" type="slidenum">
              <a:rPr lang="zh-CN" altLang="en-US" sz="1500"/>
              <a:t>1</a:t>
            </a:fld>
            <a:endParaRPr lang="en-US" altLang="zh-CN" sz="1500"/>
          </a:p>
        </p:txBody>
      </p:sp>
      <p:sp>
        <p:nvSpPr>
          <p:cNvPr id="3075" name="Rectangle 2"/>
          <p:cNvSpPr>
            <a:spLocks noGrp="1" noRot="1" noChangeAspect="1" noChangeArrowheads="1" noTextEdit="1"/>
          </p:cNvSpPr>
          <p:nvPr>
            <p:ph type="sldImg"/>
          </p:nvPr>
        </p:nvSpPr>
        <p:spPr>
          <a:xfrm>
            <a:off x="1582738" y="889000"/>
            <a:ext cx="6059487" cy="4545013"/>
          </a:xfrm>
        </p:spPr>
      </p:sp>
      <p:sp>
        <p:nvSpPr>
          <p:cNvPr id="3076" name="Rectangle 3"/>
          <p:cNvSpPr>
            <a:spLocks noGrp="1" noChangeArrowheads="1"/>
          </p:cNvSpPr>
          <p:nvPr>
            <p:ph type="body" idx="1"/>
          </p:nvPr>
        </p:nvSpPr>
        <p:spPr>
          <a:noFill/>
        </p:spPr>
        <p:txBody>
          <a:bodyPr/>
          <a:lstStyle>
            <a:defPPr>
              <a:defRPr kern="1200"/>
            </a:defPPr>
          </a:lstStyle>
          <a:p>
            <a:pPr marL="171450" indent="-171450">
              <a:buFont typeface="Arial" panose="020B0604020202020204" pitchFamily="34" charset="0"/>
              <a:buChar char="•"/>
            </a:pPr>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2127" y="10226678"/>
            <a:ext cx="37306957" cy="7054850"/>
          </a:xfrm>
          <a:prstGeom prst="rect">
            <a:avLst/>
          </a:prstGeom>
        </p:spPr>
        <p:txBody>
          <a:bodyPr/>
          <a:lstStyle>
            <a:defPPr>
              <a:defRPr kern="1200"/>
            </a:defPPr>
          </a:lstStyle>
          <a:p>
            <a:r>
              <a:rPr lang="en-US"/>
              <a:t>Click to edit Master title style</a:t>
            </a:r>
          </a:p>
        </p:txBody>
      </p:sp>
      <p:sp>
        <p:nvSpPr>
          <p:cNvPr id="3" name="Subtitle 2"/>
          <p:cNvSpPr>
            <a:spLocks noGrp="1"/>
          </p:cNvSpPr>
          <p:nvPr>
            <p:ph type="subTitle" idx="1"/>
          </p:nvPr>
        </p:nvSpPr>
        <p:spPr>
          <a:xfrm>
            <a:off x="6584245" y="18653128"/>
            <a:ext cx="30722711" cy="8413751"/>
          </a:xfrm>
          <a:prstGeom prst="rect">
            <a:avLst/>
          </a:prstGeom>
        </p:spPr>
        <p:txBody>
          <a:bodyPr/>
          <a:lstStyle>
            <a:defPPr>
              <a:defRPr kern="1200"/>
            </a:defPPr>
            <a:lvl1pPr marL="0" indent="0" algn="ctr">
              <a:buNone/>
              <a:defRPr/>
            </a:lvl1pPr>
            <a:lvl2pPr marL="304831" indent="0" algn="ctr">
              <a:buNone/>
              <a:defRPr/>
            </a:lvl2pPr>
            <a:lvl3pPr marL="609660" indent="0" algn="ctr">
              <a:buNone/>
              <a:defRPr/>
            </a:lvl3pPr>
            <a:lvl4pPr marL="914492" indent="0" algn="ctr">
              <a:buNone/>
              <a:defRPr/>
            </a:lvl4pPr>
            <a:lvl5pPr marL="1219322" indent="0" algn="ctr">
              <a:buNone/>
              <a:defRPr/>
            </a:lvl5pPr>
            <a:lvl6pPr marL="1524152" indent="0" algn="ctr">
              <a:buNone/>
              <a:defRPr/>
            </a:lvl6pPr>
            <a:lvl7pPr marL="1828983" indent="0" algn="ctr">
              <a:buNone/>
              <a:defRPr/>
            </a:lvl7pPr>
            <a:lvl8pPr marL="2133814" indent="0" algn="ctr">
              <a:buNone/>
              <a:defRPr/>
            </a:lvl8pPr>
            <a:lvl9pPr marL="2438644" indent="0" algn="ctr">
              <a:buNone/>
              <a:defRPr/>
            </a:lvl9pPr>
          </a:lstStyle>
          <a:p>
            <a:r>
              <a:rPr lang="en-US"/>
              <a:t>Click to edit Master subtitle style</a:t>
            </a:r>
          </a:p>
        </p:txBody>
      </p:sp>
    </p:spTree>
    <p:extLst>
      <p:ext uri="{BB962C8B-B14F-4D97-AF65-F5344CB8AC3E}">
        <p14:creationId xmlns:p14="http://schemas.microsoft.com/office/powerpoint/2010/main" val="4116601227"/>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194279" y="1317626"/>
            <a:ext cx="39502643" cy="5486400"/>
          </a:xfrm>
          <a:prstGeom prst="rect">
            <a:avLst/>
          </a:prstGeom>
        </p:spPr>
        <p:txBody>
          <a:bodyPr/>
          <a:lstStyle>
            <a:defPPr>
              <a:defRPr kern="1200"/>
            </a:defPPr>
          </a:lstStyle>
          <a:p>
            <a:r>
              <a:rPr lang="en-US"/>
              <a:t>Click to edit Master title style</a:t>
            </a:r>
          </a:p>
        </p:txBody>
      </p:sp>
      <p:sp>
        <p:nvSpPr>
          <p:cNvPr id="3" name="Vertical Text Placeholder 2"/>
          <p:cNvSpPr>
            <a:spLocks noGrp="1"/>
          </p:cNvSpPr>
          <p:nvPr>
            <p:ph type="body" orient="vert" idx="1"/>
          </p:nvPr>
        </p:nvSpPr>
        <p:spPr>
          <a:xfrm>
            <a:off x="2194279" y="7680328"/>
            <a:ext cx="39502643" cy="21724940"/>
          </a:xfrm>
          <a:prstGeom prst="rect">
            <a:avLst/>
          </a:prstGeom>
        </p:spPr>
        <p:txBody>
          <a:bodyPr vert="eaVert"/>
          <a:lstStyle>
            <a:defPPr>
              <a:defRPr kern="1200"/>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382205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821968" y="1317628"/>
            <a:ext cx="9874956" cy="28087640"/>
          </a:xfrm>
          <a:prstGeom prst="rect">
            <a:avLst/>
          </a:prstGeom>
        </p:spPr>
        <p:txBody>
          <a:bodyPr vert="eaVert"/>
          <a:lstStyle>
            <a:defPPr>
              <a:defRPr kern="1200"/>
            </a:defPPr>
          </a:lstStyle>
          <a:p>
            <a:r>
              <a:rPr lang="en-US"/>
              <a:t>Click to edit Master title style</a:t>
            </a:r>
          </a:p>
        </p:txBody>
      </p:sp>
      <p:sp>
        <p:nvSpPr>
          <p:cNvPr id="3" name="Vertical Text Placeholder 2"/>
          <p:cNvSpPr>
            <a:spLocks noGrp="1"/>
          </p:cNvSpPr>
          <p:nvPr>
            <p:ph type="body" orient="vert" idx="1"/>
          </p:nvPr>
        </p:nvSpPr>
        <p:spPr>
          <a:xfrm>
            <a:off x="2194278" y="1317628"/>
            <a:ext cx="29492222" cy="28087640"/>
          </a:xfrm>
          <a:prstGeom prst="rect">
            <a:avLst/>
          </a:prstGeom>
        </p:spPr>
        <p:txBody>
          <a:bodyPr vert="eaVert"/>
          <a:lstStyle>
            <a:defPPr>
              <a:defRPr kern="1200"/>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151270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94279" y="1317626"/>
            <a:ext cx="39502643" cy="5486400"/>
          </a:xfrm>
          <a:prstGeom prst="rect">
            <a:avLst/>
          </a:prstGeom>
        </p:spPr>
        <p:txBody>
          <a:bodyPr/>
          <a:lstStyle>
            <a:defPPr>
              <a:defRPr kern="1200"/>
            </a:defPPr>
          </a:lstStyle>
          <a:p>
            <a:r>
              <a:rPr lang="en-US"/>
              <a:t>Click to edit Master title style</a:t>
            </a:r>
          </a:p>
        </p:txBody>
      </p:sp>
      <p:sp>
        <p:nvSpPr>
          <p:cNvPr id="3" name="Content Placeholder 2"/>
          <p:cNvSpPr>
            <a:spLocks noGrp="1"/>
          </p:cNvSpPr>
          <p:nvPr>
            <p:ph idx="1"/>
          </p:nvPr>
        </p:nvSpPr>
        <p:spPr>
          <a:xfrm>
            <a:off x="2194279" y="7680328"/>
            <a:ext cx="39502643" cy="21724940"/>
          </a:xfrm>
          <a:prstGeom prst="rect">
            <a:avLst/>
          </a:prstGeom>
        </p:spPr>
        <p:txBody>
          <a:bodyPr/>
          <a:lstStyle>
            <a:defPPr>
              <a:defRPr kern="1200"/>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430835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1" y="21153442"/>
            <a:ext cx="37306957" cy="6537326"/>
          </a:xfrm>
          <a:prstGeom prst="rect">
            <a:avLst/>
          </a:prstGeom>
        </p:spPr>
        <p:txBody>
          <a:bodyPr anchor="t"/>
          <a:lstStyle>
            <a:defPPr>
              <a:defRPr kern="1200"/>
            </a:defPPr>
            <a:lvl1pPr algn="l">
              <a:defRPr sz="2667" b="1" cap="all"/>
            </a:lvl1pPr>
          </a:lstStyle>
          <a:p>
            <a:r>
              <a:rPr lang="en-US"/>
              <a:t>Click to edit Master title style</a:t>
            </a:r>
          </a:p>
        </p:txBody>
      </p:sp>
      <p:sp>
        <p:nvSpPr>
          <p:cNvPr id="3" name="Text Placeholder 2"/>
          <p:cNvSpPr>
            <a:spLocks noGrp="1"/>
          </p:cNvSpPr>
          <p:nvPr>
            <p:ph type="body" idx="1"/>
          </p:nvPr>
        </p:nvSpPr>
        <p:spPr>
          <a:xfrm>
            <a:off x="3467101" y="13952538"/>
            <a:ext cx="37306957" cy="7200900"/>
          </a:xfrm>
          <a:prstGeom prst="rect">
            <a:avLst/>
          </a:prstGeom>
        </p:spPr>
        <p:txBody>
          <a:bodyPr anchor="b"/>
          <a:lstStyle>
            <a:defPPr>
              <a:defRPr kern="1200"/>
            </a:defPPr>
            <a:lvl1pPr marL="0" indent="0">
              <a:buNone/>
              <a:defRPr sz="1333"/>
            </a:lvl1pPr>
            <a:lvl2pPr marL="304831" indent="0">
              <a:buNone/>
              <a:defRPr sz="1200"/>
            </a:lvl2pPr>
            <a:lvl3pPr marL="609660" indent="0">
              <a:buNone/>
              <a:defRPr sz="1067"/>
            </a:lvl3pPr>
            <a:lvl4pPr marL="914492" indent="0">
              <a:buNone/>
              <a:defRPr sz="933"/>
            </a:lvl4pPr>
            <a:lvl5pPr marL="1219322" indent="0">
              <a:buNone/>
              <a:defRPr sz="933"/>
            </a:lvl5pPr>
            <a:lvl6pPr marL="1524152" indent="0">
              <a:buNone/>
              <a:defRPr sz="933"/>
            </a:lvl6pPr>
            <a:lvl7pPr marL="1828983" indent="0">
              <a:buNone/>
              <a:defRPr sz="933"/>
            </a:lvl7pPr>
            <a:lvl8pPr marL="2133814" indent="0">
              <a:buNone/>
              <a:defRPr sz="933"/>
            </a:lvl8pPr>
            <a:lvl9pPr marL="2438644" indent="0">
              <a:buNone/>
              <a:defRPr sz="933"/>
            </a:lvl9pPr>
          </a:lstStyle>
          <a:p>
            <a:pPr lvl="0"/>
            <a:r>
              <a:rPr lang="en-US"/>
              <a:t>Click to edit Master text styles</a:t>
            </a:r>
          </a:p>
        </p:txBody>
      </p:sp>
    </p:spTree>
    <p:extLst>
      <p:ext uri="{BB962C8B-B14F-4D97-AF65-F5344CB8AC3E}">
        <p14:creationId xmlns:p14="http://schemas.microsoft.com/office/powerpoint/2010/main" val="172244965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194279" y="1317626"/>
            <a:ext cx="39502643" cy="5486400"/>
          </a:xfrm>
          <a:prstGeom prst="rect">
            <a:avLst/>
          </a:prstGeom>
        </p:spPr>
        <p:txBody>
          <a:bodyPr/>
          <a:lstStyle>
            <a:defPPr>
              <a:defRPr kern="1200"/>
            </a:defPPr>
          </a:lstStyle>
          <a:p>
            <a:r>
              <a:rPr lang="en-US"/>
              <a:t>Click to edit Master title style</a:t>
            </a:r>
          </a:p>
        </p:txBody>
      </p:sp>
      <p:sp>
        <p:nvSpPr>
          <p:cNvPr id="3" name="Content Placeholder 2"/>
          <p:cNvSpPr>
            <a:spLocks noGrp="1"/>
          </p:cNvSpPr>
          <p:nvPr>
            <p:ph sz="half" idx="1"/>
          </p:nvPr>
        </p:nvSpPr>
        <p:spPr>
          <a:xfrm>
            <a:off x="2194279" y="7680328"/>
            <a:ext cx="19683588" cy="21724940"/>
          </a:xfrm>
          <a:prstGeom prst="rect">
            <a:avLst/>
          </a:prstGeom>
        </p:spPr>
        <p:txBody>
          <a:bodyPr/>
          <a:lstStyle>
            <a:defPPr>
              <a:defRPr kern="1200"/>
            </a:defPPr>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2013338" y="7680328"/>
            <a:ext cx="19683589" cy="21724940"/>
          </a:xfrm>
          <a:prstGeom prst="rect">
            <a:avLst/>
          </a:prstGeom>
        </p:spPr>
        <p:txBody>
          <a:bodyPr/>
          <a:lstStyle>
            <a:defPPr>
              <a:defRPr kern="1200"/>
            </a:defPPr>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497320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94279" y="1317626"/>
            <a:ext cx="39502643" cy="5486400"/>
          </a:xfrm>
          <a:prstGeom prst="rect">
            <a:avLst/>
          </a:prstGeom>
        </p:spPr>
        <p:txBody>
          <a:bodyPr/>
          <a:lstStyle>
            <a:defPPr>
              <a:defRPr kern="1200"/>
            </a:defPPr>
            <a:lvl1pPr>
              <a:defRPr/>
            </a:lvl1pPr>
          </a:lstStyle>
          <a:p>
            <a:r>
              <a:rPr lang="en-US"/>
              <a:t>Click to edit Master title style</a:t>
            </a:r>
          </a:p>
        </p:txBody>
      </p:sp>
      <p:sp>
        <p:nvSpPr>
          <p:cNvPr id="3" name="Text Placeholder 2"/>
          <p:cNvSpPr>
            <a:spLocks noGrp="1"/>
          </p:cNvSpPr>
          <p:nvPr>
            <p:ph type="body" idx="1"/>
          </p:nvPr>
        </p:nvSpPr>
        <p:spPr>
          <a:xfrm>
            <a:off x="2194278" y="7369178"/>
            <a:ext cx="19392900" cy="3070226"/>
          </a:xfrm>
          <a:prstGeom prst="rect">
            <a:avLst/>
          </a:prstGeom>
        </p:spPr>
        <p:txBody>
          <a:bodyPr anchor="b"/>
          <a:lstStyle>
            <a:defPPr>
              <a:defRPr kern="1200"/>
            </a:defPPr>
            <a:lvl1pPr marL="0" indent="0">
              <a:buNone/>
              <a:defRPr sz="1600" b="1"/>
            </a:lvl1pPr>
            <a:lvl2pPr marL="304831" indent="0">
              <a:buNone/>
              <a:defRPr sz="1333" b="1"/>
            </a:lvl2pPr>
            <a:lvl3pPr marL="609660" indent="0">
              <a:buNone/>
              <a:defRPr sz="1200" b="1"/>
            </a:lvl3pPr>
            <a:lvl4pPr marL="914492" indent="0">
              <a:buNone/>
              <a:defRPr sz="1067" b="1"/>
            </a:lvl4pPr>
            <a:lvl5pPr marL="1219322" indent="0">
              <a:buNone/>
              <a:defRPr sz="1067" b="1"/>
            </a:lvl5pPr>
            <a:lvl6pPr marL="1524152" indent="0">
              <a:buNone/>
              <a:defRPr sz="1067" b="1"/>
            </a:lvl6pPr>
            <a:lvl7pPr marL="1828983" indent="0">
              <a:buNone/>
              <a:defRPr sz="1067" b="1"/>
            </a:lvl7pPr>
            <a:lvl8pPr marL="2133814" indent="0">
              <a:buNone/>
              <a:defRPr sz="1067" b="1"/>
            </a:lvl8pPr>
            <a:lvl9pPr marL="2438644" indent="0">
              <a:buNone/>
              <a:defRPr sz="1067" b="1"/>
            </a:lvl9pPr>
          </a:lstStyle>
          <a:p>
            <a:pPr lvl="0"/>
            <a:r>
              <a:rPr lang="en-US"/>
              <a:t>Click to edit Master text styles</a:t>
            </a:r>
          </a:p>
        </p:txBody>
      </p:sp>
      <p:sp>
        <p:nvSpPr>
          <p:cNvPr id="4" name="Content Placeholder 3"/>
          <p:cNvSpPr>
            <a:spLocks noGrp="1"/>
          </p:cNvSpPr>
          <p:nvPr>
            <p:ph sz="half" idx="2"/>
          </p:nvPr>
        </p:nvSpPr>
        <p:spPr>
          <a:xfrm>
            <a:off x="2194278" y="10439402"/>
            <a:ext cx="19392900" cy="18965862"/>
          </a:xfrm>
          <a:prstGeom prst="rect">
            <a:avLst/>
          </a:prstGeom>
        </p:spPr>
        <p:txBody>
          <a:bodyPr/>
          <a:lstStyle>
            <a:defPPr>
              <a:defRPr kern="1200"/>
            </a:defPPr>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2295555" y="7369178"/>
            <a:ext cx="19401368" cy="3070226"/>
          </a:xfrm>
          <a:prstGeom prst="rect">
            <a:avLst/>
          </a:prstGeom>
        </p:spPr>
        <p:txBody>
          <a:bodyPr anchor="b"/>
          <a:lstStyle>
            <a:defPPr>
              <a:defRPr kern="1200"/>
            </a:defPPr>
            <a:lvl1pPr marL="0" indent="0">
              <a:buNone/>
              <a:defRPr sz="1600" b="1"/>
            </a:lvl1pPr>
            <a:lvl2pPr marL="304831" indent="0">
              <a:buNone/>
              <a:defRPr sz="1333" b="1"/>
            </a:lvl2pPr>
            <a:lvl3pPr marL="609660" indent="0">
              <a:buNone/>
              <a:defRPr sz="1200" b="1"/>
            </a:lvl3pPr>
            <a:lvl4pPr marL="914492" indent="0">
              <a:buNone/>
              <a:defRPr sz="1067" b="1"/>
            </a:lvl4pPr>
            <a:lvl5pPr marL="1219322" indent="0">
              <a:buNone/>
              <a:defRPr sz="1067" b="1"/>
            </a:lvl5pPr>
            <a:lvl6pPr marL="1524152" indent="0">
              <a:buNone/>
              <a:defRPr sz="1067" b="1"/>
            </a:lvl6pPr>
            <a:lvl7pPr marL="1828983" indent="0">
              <a:buNone/>
              <a:defRPr sz="1067" b="1"/>
            </a:lvl7pPr>
            <a:lvl8pPr marL="2133814" indent="0">
              <a:buNone/>
              <a:defRPr sz="1067" b="1"/>
            </a:lvl8pPr>
            <a:lvl9pPr marL="2438644" indent="0">
              <a:buNone/>
              <a:defRPr sz="1067" b="1"/>
            </a:lvl9pPr>
          </a:lstStyle>
          <a:p>
            <a:pPr lvl="0"/>
            <a:r>
              <a:rPr lang="en-US"/>
              <a:t>Click to edit Master text styles</a:t>
            </a:r>
          </a:p>
        </p:txBody>
      </p:sp>
      <p:sp>
        <p:nvSpPr>
          <p:cNvPr id="6" name="Content Placeholder 5"/>
          <p:cNvSpPr>
            <a:spLocks noGrp="1"/>
          </p:cNvSpPr>
          <p:nvPr>
            <p:ph sz="quarter" idx="4"/>
          </p:nvPr>
        </p:nvSpPr>
        <p:spPr>
          <a:xfrm>
            <a:off x="22295555" y="10439402"/>
            <a:ext cx="19401368" cy="18965862"/>
          </a:xfrm>
          <a:prstGeom prst="rect">
            <a:avLst/>
          </a:prstGeom>
        </p:spPr>
        <p:txBody>
          <a:bodyPr/>
          <a:lstStyle>
            <a:defPPr>
              <a:defRPr kern="1200"/>
            </a:defPPr>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059614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194279" y="1317626"/>
            <a:ext cx="39502643" cy="5486400"/>
          </a:xfrm>
          <a:prstGeom prst="rect">
            <a:avLst/>
          </a:prstGeom>
        </p:spPr>
        <p:txBody>
          <a:bodyPr/>
          <a:lstStyle>
            <a:defPPr>
              <a:defRPr kern="1200"/>
            </a:defPPr>
          </a:lstStyle>
          <a:p>
            <a:r>
              <a:rPr lang="en-US"/>
              <a:t>Click to edit Master title style</a:t>
            </a:r>
          </a:p>
        </p:txBody>
      </p:sp>
    </p:spTree>
    <p:extLst>
      <p:ext uri="{BB962C8B-B14F-4D97-AF65-F5344CB8AC3E}">
        <p14:creationId xmlns:p14="http://schemas.microsoft.com/office/powerpoint/2010/main" val="224570457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098106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278" y="1311278"/>
            <a:ext cx="14439900" cy="5576888"/>
          </a:xfrm>
          <a:prstGeom prst="rect">
            <a:avLst/>
          </a:prstGeom>
        </p:spPr>
        <p:txBody>
          <a:bodyPr anchor="b"/>
          <a:lstStyle>
            <a:defPPr>
              <a:defRPr kern="1200"/>
            </a:defPPr>
            <a:lvl1pPr algn="l">
              <a:defRPr sz="1333" b="1"/>
            </a:lvl1pPr>
          </a:lstStyle>
          <a:p>
            <a:r>
              <a:rPr lang="en-US"/>
              <a:t>Click to edit Master title style</a:t>
            </a:r>
          </a:p>
        </p:txBody>
      </p:sp>
      <p:sp>
        <p:nvSpPr>
          <p:cNvPr id="3" name="Content Placeholder 2"/>
          <p:cNvSpPr>
            <a:spLocks noGrp="1"/>
          </p:cNvSpPr>
          <p:nvPr>
            <p:ph idx="1"/>
          </p:nvPr>
        </p:nvSpPr>
        <p:spPr>
          <a:xfrm>
            <a:off x="17160523" y="1311278"/>
            <a:ext cx="24536400" cy="28093988"/>
          </a:xfrm>
          <a:prstGeom prst="rect">
            <a:avLst/>
          </a:prstGeom>
        </p:spPr>
        <p:txBody>
          <a:bodyPr/>
          <a:lstStyle>
            <a:defPPr>
              <a:defRPr kern="1200"/>
            </a:defPPr>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194278" y="6888164"/>
            <a:ext cx="14439900" cy="22517100"/>
          </a:xfrm>
          <a:prstGeom prst="rect">
            <a:avLst/>
          </a:prstGeom>
        </p:spPr>
        <p:txBody>
          <a:bodyPr/>
          <a:lstStyle>
            <a:defPPr>
              <a:defRPr kern="1200"/>
            </a:defPPr>
            <a:lvl1pPr marL="0" indent="0">
              <a:buNone/>
              <a:defRPr sz="933"/>
            </a:lvl1pPr>
            <a:lvl2pPr marL="304831" indent="0">
              <a:buNone/>
              <a:defRPr sz="800"/>
            </a:lvl2pPr>
            <a:lvl3pPr marL="609660" indent="0">
              <a:buNone/>
              <a:defRPr sz="667"/>
            </a:lvl3pPr>
            <a:lvl4pPr marL="914492" indent="0">
              <a:buNone/>
              <a:defRPr sz="600"/>
            </a:lvl4pPr>
            <a:lvl5pPr marL="1219322" indent="0">
              <a:buNone/>
              <a:defRPr sz="600"/>
            </a:lvl5pPr>
            <a:lvl6pPr marL="1524152" indent="0">
              <a:buNone/>
              <a:defRPr sz="600"/>
            </a:lvl6pPr>
            <a:lvl7pPr marL="1828983" indent="0">
              <a:buNone/>
              <a:defRPr sz="600"/>
            </a:lvl7pPr>
            <a:lvl8pPr marL="2133814" indent="0">
              <a:buNone/>
              <a:defRPr sz="600"/>
            </a:lvl8pPr>
            <a:lvl9pPr marL="2438644" indent="0">
              <a:buNone/>
              <a:defRPr sz="600"/>
            </a:lvl9pPr>
          </a:lstStyle>
          <a:p>
            <a:pPr lvl="0"/>
            <a:r>
              <a:rPr lang="en-US"/>
              <a:t>Click to edit Master text styles</a:t>
            </a:r>
          </a:p>
        </p:txBody>
      </p:sp>
    </p:spTree>
    <p:extLst>
      <p:ext uri="{BB962C8B-B14F-4D97-AF65-F5344CB8AC3E}">
        <p14:creationId xmlns:p14="http://schemas.microsoft.com/office/powerpoint/2010/main" val="411175467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3549" y="23042567"/>
            <a:ext cx="26334157" cy="2720975"/>
          </a:xfrm>
          <a:prstGeom prst="rect">
            <a:avLst/>
          </a:prstGeom>
        </p:spPr>
        <p:txBody>
          <a:bodyPr anchor="b"/>
          <a:lstStyle>
            <a:defPPr>
              <a:defRPr kern="1200"/>
            </a:defPPr>
            <a:lvl1pPr algn="l">
              <a:defRPr sz="1333" b="1"/>
            </a:lvl1pPr>
          </a:lstStyle>
          <a:p>
            <a:r>
              <a:rPr lang="en-US"/>
              <a:t>Click to edit Master title style</a:t>
            </a:r>
          </a:p>
        </p:txBody>
      </p:sp>
      <p:sp>
        <p:nvSpPr>
          <p:cNvPr id="3" name="Picture Placeholder 2"/>
          <p:cNvSpPr>
            <a:spLocks noGrp="1"/>
          </p:cNvSpPr>
          <p:nvPr>
            <p:ph type="pic" idx="1"/>
          </p:nvPr>
        </p:nvSpPr>
        <p:spPr>
          <a:xfrm>
            <a:off x="8603549" y="2941642"/>
            <a:ext cx="26334157" cy="19750088"/>
          </a:xfrm>
          <a:prstGeom prst="rect">
            <a:avLst/>
          </a:prstGeom>
        </p:spPr>
        <p:txBody>
          <a:bodyPr/>
          <a:lstStyle>
            <a:defPPr>
              <a:defRPr kern="1200"/>
            </a:defPPr>
            <a:lvl1pPr marL="0" indent="0">
              <a:buNone/>
              <a:defRPr sz="2133"/>
            </a:lvl1pPr>
            <a:lvl2pPr marL="304831" indent="0">
              <a:buNone/>
              <a:defRPr sz="1867"/>
            </a:lvl2pPr>
            <a:lvl3pPr marL="609660" indent="0">
              <a:buNone/>
              <a:defRPr sz="1600"/>
            </a:lvl3pPr>
            <a:lvl4pPr marL="914492" indent="0">
              <a:buNone/>
              <a:defRPr sz="1333"/>
            </a:lvl4pPr>
            <a:lvl5pPr marL="1219322" indent="0">
              <a:buNone/>
              <a:defRPr sz="1333"/>
            </a:lvl5pPr>
            <a:lvl6pPr marL="1524152" indent="0">
              <a:buNone/>
              <a:defRPr sz="1333"/>
            </a:lvl6pPr>
            <a:lvl7pPr marL="1828983" indent="0">
              <a:buNone/>
              <a:defRPr sz="1333"/>
            </a:lvl7pPr>
            <a:lvl8pPr marL="2133814" indent="0">
              <a:buNone/>
              <a:defRPr sz="1333"/>
            </a:lvl8pPr>
            <a:lvl9pPr marL="2438644" indent="0">
              <a:buNone/>
              <a:defRPr sz="1333"/>
            </a:lvl9pPr>
          </a:lstStyle>
          <a:p>
            <a:pPr lvl="0"/>
            <a:endParaRPr lang="en-US" noProof="0"/>
          </a:p>
        </p:txBody>
      </p:sp>
      <p:sp>
        <p:nvSpPr>
          <p:cNvPr id="4" name="Text Placeholder 3"/>
          <p:cNvSpPr>
            <a:spLocks noGrp="1"/>
          </p:cNvSpPr>
          <p:nvPr>
            <p:ph type="body" sz="half" idx="2"/>
          </p:nvPr>
        </p:nvSpPr>
        <p:spPr>
          <a:xfrm>
            <a:off x="8603549" y="25763542"/>
            <a:ext cx="26334157" cy="3862388"/>
          </a:xfrm>
          <a:prstGeom prst="rect">
            <a:avLst/>
          </a:prstGeom>
        </p:spPr>
        <p:txBody>
          <a:bodyPr/>
          <a:lstStyle>
            <a:defPPr>
              <a:defRPr kern="1200"/>
            </a:defPPr>
            <a:lvl1pPr marL="0" indent="0">
              <a:buNone/>
              <a:defRPr sz="933"/>
            </a:lvl1pPr>
            <a:lvl2pPr marL="304831" indent="0">
              <a:buNone/>
              <a:defRPr sz="800"/>
            </a:lvl2pPr>
            <a:lvl3pPr marL="609660" indent="0">
              <a:buNone/>
              <a:defRPr sz="667"/>
            </a:lvl3pPr>
            <a:lvl4pPr marL="914492" indent="0">
              <a:buNone/>
              <a:defRPr sz="600"/>
            </a:lvl4pPr>
            <a:lvl5pPr marL="1219322" indent="0">
              <a:buNone/>
              <a:defRPr sz="600"/>
            </a:lvl5pPr>
            <a:lvl6pPr marL="1524152" indent="0">
              <a:buNone/>
              <a:defRPr sz="600"/>
            </a:lvl6pPr>
            <a:lvl7pPr marL="1828983" indent="0">
              <a:buNone/>
              <a:defRPr sz="600"/>
            </a:lvl7pPr>
            <a:lvl8pPr marL="2133814" indent="0">
              <a:buNone/>
              <a:defRPr sz="600"/>
            </a:lvl8pPr>
            <a:lvl9pPr marL="2438644" indent="0">
              <a:buNone/>
              <a:defRPr sz="600"/>
            </a:lvl9pPr>
          </a:lstStyle>
          <a:p>
            <a:pPr lvl="0"/>
            <a:r>
              <a:rPr lang="en-US"/>
              <a:t>Click to edit Master text styles</a:t>
            </a:r>
          </a:p>
        </p:txBody>
      </p:sp>
    </p:spTree>
    <p:extLst>
      <p:ext uri="{BB962C8B-B14F-4D97-AF65-F5344CB8AC3E}">
        <p14:creationId xmlns:p14="http://schemas.microsoft.com/office/powerpoint/2010/main" val="67395915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New picture"/>
          <p:cNvPicPr/>
          <p:nvPr/>
        </p:nvPicPr>
        <p:blipFill>
          <a:blip r:embed="rId13"/>
          <a:stretch>
            <a:fillRect/>
          </a:stretch>
        </p:blipFill>
        <p:spPr>
          <a:xfrm rot="16200000">
            <a:off x="-14643100" y="17443450"/>
            <a:ext cx="21412200" cy="3937000"/>
          </a:xfrm>
          <a:prstGeom prst="rect">
            <a:avLst/>
          </a:prstGeom>
        </p:spPr>
      </p:pic>
      <p:pic>
        <p:nvPicPr>
          <p:cNvPr id="3" name="New picture"/>
          <p:cNvPicPr/>
          <p:nvPr/>
        </p:nvPicPr>
        <p:blipFill>
          <a:blip r:embed="rId13"/>
          <a:stretch>
            <a:fillRect/>
          </a:stretch>
        </p:blipFill>
        <p:spPr>
          <a:xfrm rot="5400000">
            <a:off x="37122100" y="17443450"/>
            <a:ext cx="21412200" cy="3937000"/>
          </a:xfrm>
          <a:prstGeom prst="rect">
            <a:avLst/>
          </a:prstGeom>
        </p:spPr>
      </p:pic>
      <p:pic>
        <p:nvPicPr>
          <p:cNvPr id="4" name="New picture"/>
          <p:cNvPicPr/>
          <p:nvPr/>
        </p:nvPicPr>
        <p:blipFill>
          <a:blip r:embed="rId14"/>
          <a:stretch>
            <a:fillRect/>
          </a:stretch>
        </p:blipFill>
        <p:spPr>
          <a:xfrm>
            <a:off x="6946900" y="33680400"/>
            <a:ext cx="29997400" cy="2171700"/>
          </a:xfrm>
          <a:prstGeom prst="rect">
            <a:avLst/>
          </a:prstGeom>
        </p:spPr>
      </p:pic>
      <p:sp>
        <p:nvSpPr>
          <p:cNvPr id="5" name="New shape"/>
          <p:cNvSpPr/>
          <p:nvPr/>
        </p:nvSpPr>
        <p:spPr>
          <a:xfrm>
            <a:off x="6946900" y="34537650"/>
            <a:ext cx="21945600" cy="1905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sz="4560">
                <a:solidFill>
                  <a:srgbClr val="808080"/>
                </a:solidFill>
              </a:rPr>
              <a:t>Template ID: ponderingpeacock  Size: 48x24</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defPPr>
        <a:defRPr kern="1200"/>
      </a:defPPr>
      <a:lvl1pPr algn="ctr" defTabSz="2050197" rtl="0" eaLnBrk="0" fontAlgn="base" hangingPunct="0">
        <a:spcBef>
          <a:spcPct val="0"/>
        </a:spcBef>
        <a:spcAft>
          <a:spcPct val="0"/>
        </a:spcAft>
        <a:defRPr sz="9868">
          <a:solidFill>
            <a:schemeClr val="tx2"/>
          </a:solidFill>
          <a:latin typeface="+mj-lt"/>
          <a:ea typeface="+mj-ea"/>
          <a:cs typeface="+mj-cs"/>
        </a:defRPr>
      </a:lvl1pPr>
      <a:lvl2pPr algn="ctr" defTabSz="2050197" rtl="0" eaLnBrk="0" fontAlgn="base" hangingPunct="0">
        <a:spcBef>
          <a:spcPct val="0"/>
        </a:spcBef>
        <a:spcAft>
          <a:spcPct val="0"/>
        </a:spcAft>
        <a:defRPr sz="9868">
          <a:solidFill>
            <a:schemeClr val="tx2"/>
          </a:solidFill>
          <a:latin typeface="Times New Roman" pitchFamily="18" charset="0"/>
        </a:defRPr>
      </a:lvl2pPr>
      <a:lvl3pPr algn="ctr" defTabSz="2050197" rtl="0" eaLnBrk="0" fontAlgn="base" hangingPunct="0">
        <a:spcBef>
          <a:spcPct val="0"/>
        </a:spcBef>
        <a:spcAft>
          <a:spcPct val="0"/>
        </a:spcAft>
        <a:defRPr sz="9868">
          <a:solidFill>
            <a:schemeClr val="tx2"/>
          </a:solidFill>
          <a:latin typeface="Times New Roman" pitchFamily="18" charset="0"/>
        </a:defRPr>
      </a:lvl3pPr>
      <a:lvl4pPr algn="ctr" defTabSz="2050197" rtl="0" eaLnBrk="0" fontAlgn="base" hangingPunct="0">
        <a:spcBef>
          <a:spcPct val="0"/>
        </a:spcBef>
        <a:spcAft>
          <a:spcPct val="0"/>
        </a:spcAft>
        <a:defRPr sz="9868">
          <a:solidFill>
            <a:schemeClr val="tx2"/>
          </a:solidFill>
          <a:latin typeface="Times New Roman" pitchFamily="18" charset="0"/>
        </a:defRPr>
      </a:lvl4pPr>
      <a:lvl5pPr algn="ctr" defTabSz="2050197" rtl="0" eaLnBrk="0" fontAlgn="base" hangingPunct="0">
        <a:spcBef>
          <a:spcPct val="0"/>
        </a:spcBef>
        <a:spcAft>
          <a:spcPct val="0"/>
        </a:spcAft>
        <a:defRPr sz="9868">
          <a:solidFill>
            <a:schemeClr val="tx2"/>
          </a:solidFill>
          <a:latin typeface="Times New Roman" pitchFamily="18" charset="0"/>
        </a:defRPr>
      </a:lvl5pPr>
      <a:lvl6pPr marL="304831" algn="ctr" defTabSz="2050197" rtl="0" eaLnBrk="0" fontAlgn="base" hangingPunct="0">
        <a:spcBef>
          <a:spcPct val="0"/>
        </a:spcBef>
        <a:spcAft>
          <a:spcPct val="0"/>
        </a:spcAft>
        <a:defRPr sz="9868">
          <a:solidFill>
            <a:schemeClr val="tx2"/>
          </a:solidFill>
          <a:latin typeface="Times New Roman" pitchFamily="18" charset="0"/>
        </a:defRPr>
      </a:lvl6pPr>
      <a:lvl7pPr marL="609660" algn="ctr" defTabSz="2050197" rtl="0" eaLnBrk="0" fontAlgn="base" hangingPunct="0">
        <a:spcBef>
          <a:spcPct val="0"/>
        </a:spcBef>
        <a:spcAft>
          <a:spcPct val="0"/>
        </a:spcAft>
        <a:defRPr sz="9868">
          <a:solidFill>
            <a:schemeClr val="tx2"/>
          </a:solidFill>
          <a:latin typeface="Times New Roman" pitchFamily="18" charset="0"/>
        </a:defRPr>
      </a:lvl7pPr>
      <a:lvl8pPr marL="914492" algn="ctr" defTabSz="2050197" rtl="0" eaLnBrk="0" fontAlgn="base" hangingPunct="0">
        <a:spcBef>
          <a:spcPct val="0"/>
        </a:spcBef>
        <a:spcAft>
          <a:spcPct val="0"/>
        </a:spcAft>
        <a:defRPr sz="9868">
          <a:solidFill>
            <a:schemeClr val="tx2"/>
          </a:solidFill>
          <a:latin typeface="Times New Roman" pitchFamily="18" charset="0"/>
        </a:defRPr>
      </a:lvl8pPr>
      <a:lvl9pPr marL="1219322" algn="ctr" defTabSz="2050197" rtl="0" eaLnBrk="0" fontAlgn="base" hangingPunct="0">
        <a:spcBef>
          <a:spcPct val="0"/>
        </a:spcBef>
        <a:spcAft>
          <a:spcPct val="0"/>
        </a:spcAft>
        <a:defRPr sz="9868">
          <a:solidFill>
            <a:schemeClr val="tx2"/>
          </a:solidFill>
          <a:latin typeface="Times New Roman" pitchFamily="18" charset="0"/>
        </a:defRPr>
      </a:lvl9pPr>
    </p:titleStyle>
    <p:bodyStyle>
      <a:defPPr>
        <a:defRPr kern="1200"/>
      </a:defPPr>
      <a:lvl1pPr marL="767368" indent="-767368" algn="l" defTabSz="2050197" rtl="0" eaLnBrk="0" fontAlgn="base" hangingPunct="0">
        <a:spcBef>
          <a:spcPct val="20000"/>
        </a:spcBef>
        <a:spcAft>
          <a:spcPct val="0"/>
        </a:spcAft>
        <a:buChar char="•"/>
        <a:defRPr sz="7134">
          <a:solidFill>
            <a:schemeClr val="tx1"/>
          </a:solidFill>
          <a:latin typeface="+mn-lt"/>
          <a:ea typeface="+mn-ea"/>
          <a:cs typeface="+mn-cs"/>
        </a:defRPr>
      </a:lvl1pPr>
      <a:lvl2pPr marL="1664925" indent="-640356" algn="l" defTabSz="2050197" rtl="0" eaLnBrk="0" fontAlgn="base" hangingPunct="0">
        <a:spcBef>
          <a:spcPct val="20000"/>
        </a:spcBef>
        <a:spcAft>
          <a:spcPct val="0"/>
        </a:spcAft>
        <a:buChar char="–"/>
        <a:defRPr sz="6334">
          <a:solidFill>
            <a:schemeClr val="tx1"/>
          </a:solidFill>
          <a:latin typeface="+mn-lt"/>
        </a:defRPr>
      </a:lvl2pPr>
      <a:lvl3pPr marL="2562481" indent="-512285" algn="l" defTabSz="2050197" rtl="0" eaLnBrk="0" fontAlgn="base" hangingPunct="0">
        <a:spcBef>
          <a:spcPct val="20000"/>
        </a:spcBef>
        <a:spcAft>
          <a:spcPct val="0"/>
        </a:spcAft>
        <a:buChar char="•"/>
        <a:defRPr sz="5400">
          <a:solidFill>
            <a:schemeClr val="tx1"/>
          </a:solidFill>
          <a:latin typeface="+mn-lt"/>
        </a:defRPr>
      </a:lvl3pPr>
      <a:lvl4pPr marL="3590226" indent="-515460" algn="l" defTabSz="2050197" rtl="0" eaLnBrk="0" fontAlgn="base" hangingPunct="0">
        <a:spcBef>
          <a:spcPct val="20000"/>
        </a:spcBef>
        <a:spcAft>
          <a:spcPct val="0"/>
        </a:spcAft>
        <a:buChar char="–"/>
        <a:defRPr sz="4334">
          <a:solidFill>
            <a:schemeClr val="tx1"/>
          </a:solidFill>
          <a:latin typeface="+mn-lt"/>
        </a:defRPr>
      </a:lvl4pPr>
      <a:lvl5pPr marL="4614795" indent="-512285" algn="l" defTabSz="2050197" rtl="0" eaLnBrk="0" fontAlgn="base" hangingPunct="0">
        <a:spcBef>
          <a:spcPct val="20000"/>
        </a:spcBef>
        <a:spcAft>
          <a:spcPct val="0"/>
        </a:spcAft>
        <a:buChar char="»"/>
        <a:defRPr sz="4334">
          <a:solidFill>
            <a:schemeClr val="tx1"/>
          </a:solidFill>
          <a:latin typeface="+mn-lt"/>
        </a:defRPr>
      </a:lvl5pPr>
      <a:lvl6pPr marL="4919625" indent="-512285" algn="l" defTabSz="2050197" rtl="0" eaLnBrk="0" fontAlgn="base" hangingPunct="0">
        <a:spcBef>
          <a:spcPct val="20000"/>
        </a:spcBef>
        <a:spcAft>
          <a:spcPct val="0"/>
        </a:spcAft>
        <a:buChar char="»"/>
        <a:defRPr sz="4334">
          <a:solidFill>
            <a:schemeClr val="tx1"/>
          </a:solidFill>
          <a:latin typeface="+mn-lt"/>
        </a:defRPr>
      </a:lvl6pPr>
      <a:lvl7pPr marL="5224457" indent="-512285" algn="l" defTabSz="2050197" rtl="0" eaLnBrk="0" fontAlgn="base" hangingPunct="0">
        <a:spcBef>
          <a:spcPct val="20000"/>
        </a:spcBef>
        <a:spcAft>
          <a:spcPct val="0"/>
        </a:spcAft>
        <a:buChar char="»"/>
        <a:defRPr sz="4334">
          <a:solidFill>
            <a:schemeClr val="tx1"/>
          </a:solidFill>
          <a:latin typeface="+mn-lt"/>
        </a:defRPr>
      </a:lvl7pPr>
      <a:lvl8pPr marL="5529286" indent="-512285" algn="l" defTabSz="2050197" rtl="0" eaLnBrk="0" fontAlgn="base" hangingPunct="0">
        <a:spcBef>
          <a:spcPct val="20000"/>
        </a:spcBef>
        <a:spcAft>
          <a:spcPct val="0"/>
        </a:spcAft>
        <a:buChar char="»"/>
        <a:defRPr sz="4334">
          <a:solidFill>
            <a:schemeClr val="tx1"/>
          </a:solidFill>
          <a:latin typeface="+mn-lt"/>
        </a:defRPr>
      </a:lvl8pPr>
      <a:lvl9pPr marL="5834117" indent="-512285" algn="l" defTabSz="2050197" rtl="0" eaLnBrk="0" fontAlgn="base" hangingPunct="0">
        <a:spcBef>
          <a:spcPct val="20000"/>
        </a:spcBef>
        <a:spcAft>
          <a:spcPct val="0"/>
        </a:spcAft>
        <a:buChar char="»"/>
        <a:defRPr sz="4334">
          <a:solidFill>
            <a:schemeClr val="tx1"/>
          </a:solidFill>
          <a:latin typeface="+mn-lt"/>
        </a:defRPr>
      </a:lvl9pPr>
    </p:bodyStyle>
    <p:otherStyle>
      <a:defPPr>
        <a:defRPr lang="en-US"/>
      </a:defPPr>
      <a:lvl1pPr marL="0" algn="l" defTabSz="609660" rtl="0" eaLnBrk="1" latinLnBrk="0" hangingPunct="1">
        <a:defRPr sz="1200" kern="1200">
          <a:solidFill>
            <a:schemeClr val="tx1"/>
          </a:solidFill>
          <a:latin typeface="+mn-lt"/>
          <a:ea typeface="+mn-ea"/>
          <a:cs typeface="+mn-cs"/>
        </a:defRPr>
      </a:lvl1pPr>
      <a:lvl2pPr marL="304831" algn="l" defTabSz="609660" rtl="0" eaLnBrk="1" latinLnBrk="0" hangingPunct="1">
        <a:defRPr sz="1200" kern="1200">
          <a:solidFill>
            <a:schemeClr val="tx1"/>
          </a:solidFill>
          <a:latin typeface="+mn-lt"/>
          <a:ea typeface="+mn-ea"/>
          <a:cs typeface="+mn-cs"/>
        </a:defRPr>
      </a:lvl2pPr>
      <a:lvl3pPr marL="609660" algn="l" defTabSz="609660" rtl="0" eaLnBrk="1" latinLnBrk="0" hangingPunct="1">
        <a:defRPr sz="1200" kern="1200">
          <a:solidFill>
            <a:schemeClr val="tx1"/>
          </a:solidFill>
          <a:latin typeface="+mn-lt"/>
          <a:ea typeface="+mn-ea"/>
          <a:cs typeface="+mn-cs"/>
        </a:defRPr>
      </a:lvl3pPr>
      <a:lvl4pPr marL="914492" algn="l" defTabSz="609660" rtl="0" eaLnBrk="1" latinLnBrk="0" hangingPunct="1">
        <a:defRPr sz="1200" kern="1200">
          <a:solidFill>
            <a:schemeClr val="tx1"/>
          </a:solidFill>
          <a:latin typeface="+mn-lt"/>
          <a:ea typeface="+mn-ea"/>
          <a:cs typeface="+mn-cs"/>
        </a:defRPr>
      </a:lvl4pPr>
      <a:lvl5pPr marL="1219322" algn="l" defTabSz="609660" rtl="0" eaLnBrk="1" latinLnBrk="0" hangingPunct="1">
        <a:defRPr sz="1200" kern="1200">
          <a:solidFill>
            <a:schemeClr val="tx1"/>
          </a:solidFill>
          <a:latin typeface="+mn-lt"/>
          <a:ea typeface="+mn-ea"/>
          <a:cs typeface="+mn-cs"/>
        </a:defRPr>
      </a:lvl5pPr>
      <a:lvl6pPr marL="1524152" algn="l" defTabSz="609660" rtl="0" eaLnBrk="1" latinLnBrk="0" hangingPunct="1">
        <a:defRPr sz="1200" kern="1200">
          <a:solidFill>
            <a:schemeClr val="tx1"/>
          </a:solidFill>
          <a:latin typeface="+mn-lt"/>
          <a:ea typeface="+mn-ea"/>
          <a:cs typeface="+mn-cs"/>
        </a:defRPr>
      </a:lvl6pPr>
      <a:lvl7pPr marL="1828983" algn="l" defTabSz="609660" rtl="0" eaLnBrk="1" latinLnBrk="0" hangingPunct="1">
        <a:defRPr sz="1200" kern="1200">
          <a:solidFill>
            <a:schemeClr val="tx1"/>
          </a:solidFill>
          <a:latin typeface="+mn-lt"/>
          <a:ea typeface="+mn-ea"/>
          <a:cs typeface="+mn-cs"/>
        </a:defRPr>
      </a:lvl7pPr>
      <a:lvl8pPr marL="2133814" algn="l" defTabSz="609660" rtl="0" eaLnBrk="1" latinLnBrk="0" hangingPunct="1">
        <a:defRPr sz="1200" kern="1200">
          <a:solidFill>
            <a:schemeClr val="tx1"/>
          </a:solidFill>
          <a:latin typeface="+mn-lt"/>
          <a:ea typeface="+mn-ea"/>
          <a:cs typeface="+mn-cs"/>
        </a:defRPr>
      </a:lvl8pPr>
      <a:lvl9pPr marL="2438644" algn="l" defTabSz="60966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doi.org/10.1080/0013188640060102" TargetMode="External"/><Relationship Id="rId13" Type="http://schemas.openxmlformats.org/officeDocument/2006/relationships/image" Target="../media/image4.png"/><Relationship Id="rId18" Type="http://schemas.openxmlformats.org/officeDocument/2006/relationships/hyperlink" Target="https://olda.ohio.gov/" TargetMode="External"/><Relationship Id="rId3" Type="http://schemas.openxmlformats.org/officeDocument/2006/relationships/hyperlink" Target="https://doi.org/10.1080/01973533.2012.746147" TargetMode="External"/><Relationship Id="rId21" Type="http://schemas.openxmlformats.org/officeDocument/2006/relationships/image" Target="../media/image9.png"/><Relationship Id="rId7" Type="http://schemas.openxmlformats.org/officeDocument/2006/relationships/hyperlink" Target="https://doi.org/10.1162/003465304323023778" TargetMode="External"/><Relationship Id="rId12" Type="http://schemas.openxmlformats.org/officeDocument/2006/relationships/image" Target="../media/image3.jpeg"/><Relationship Id="rId17" Type="http://schemas.openxmlformats.org/officeDocument/2006/relationships/hyperlink" Target="https://chrr.osu.edu/" TargetMode="External"/><Relationship Id="rId2" Type="http://schemas.openxmlformats.org/officeDocument/2006/relationships/notesSlide" Target="../notesSlides/notesSlide1.xml"/><Relationship Id="rId16" Type="http://schemas.openxmlformats.org/officeDocument/2006/relationships/hyperlink" Target="https://oerc.osu.edu/" TargetMode="External"/><Relationship Id="rId20"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hyperlink" Target="https://doi.org/10.26300/mmxx-3e82" TargetMode="External"/><Relationship Id="rId11" Type="http://schemas.openxmlformats.org/officeDocument/2006/relationships/image" Target="../media/image3.png"/><Relationship Id="rId24" Type="http://schemas.openxmlformats.org/officeDocument/2006/relationships/image" Target="../media/image12.png"/><Relationship Id="rId5" Type="http://schemas.openxmlformats.org/officeDocument/2006/relationships/hyperlink" Target="https://eric.ed.gov/?ID=ED518818" TargetMode="External"/><Relationship Id="rId15" Type="http://schemas.openxmlformats.org/officeDocument/2006/relationships/image" Target="../media/image6.png"/><Relationship Id="rId23" Type="http://schemas.openxmlformats.org/officeDocument/2006/relationships/image" Target="../media/image11.png"/><Relationship Id="rId19" Type="http://schemas.openxmlformats.org/officeDocument/2006/relationships/image" Target="../media/image7.png"/><Relationship Id="rId4" Type="http://schemas.openxmlformats.org/officeDocument/2006/relationships/hyperlink" Target="https://doi.org/10.1080/15377903.2010.518843" TargetMode="External"/><Relationship Id="rId9" Type="http://schemas.openxmlformats.org/officeDocument/2006/relationships/hyperlink" Target="https://reportcard.education.ohio.gov/download" TargetMode="External"/><Relationship Id="rId14" Type="http://schemas.openxmlformats.org/officeDocument/2006/relationships/image" Target="../media/image5.png"/><Relationship Id="rId2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1762D5B-A357-D0DD-D0F1-1033B1FE49CF}"/>
              </a:ext>
            </a:extLst>
          </p:cNvPr>
          <p:cNvSpPr/>
          <p:nvPr/>
        </p:nvSpPr>
        <p:spPr>
          <a:xfrm>
            <a:off x="738968" y="29461955"/>
            <a:ext cx="10056404" cy="18836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1200"/>
            </a:defPPr>
          </a:lstStyle>
          <a:p>
            <a:pPr algn="ctr"/>
            <a:endParaRPr lang="en-US" sz="6400">
              <a:latin typeface="+mj-lt"/>
            </a:endParaRPr>
          </a:p>
        </p:txBody>
      </p:sp>
      <p:sp>
        <p:nvSpPr>
          <p:cNvPr id="28" name="Text Box 241"/>
          <p:cNvSpPr txBox="1">
            <a:spLocks noChangeArrowheads="1"/>
          </p:cNvSpPr>
          <p:nvPr/>
        </p:nvSpPr>
        <p:spPr bwMode="auto">
          <a:xfrm>
            <a:off x="685800" y="611054"/>
            <a:ext cx="42536478" cy="4053748"/>
          </a:xfrm>
          <a:prstGeom prst="snip2DiagRect">
            <a:avLst/>
          </a:prstGeom>
          <a:solidFill>
            <a:srgbClr val="C00000"/>
          </a:solidFill>
          <a:ln w="25400">
            <a:noFill/>
            <a:miter lim="800000"/>
          </a:ln>
        </p:spPr>
        <p:txBody>
          <a:bodyPr lIns="40780" tIns="20389" rIns="40780" bIns="20389" anchor="ctr"/>
          <a:lstStyle>
            <a:defPPr>
              <a:defRPr kern="1200"/>
            </a:defPPr>
            <a:lvl1pPr defTabSz="612775">
              <a:defRPr sz="2400">
                <a:solidFill>
                  <a:schemeClr val="tx1"/>
                </a:solidFill>
                <a:latin typeface="Times New Roman" pitchFamily="18" charset="0"/>
              </a:defRPr>
            </a:lvl1pPr>
            <a:lvl2pPr marL="742950" indent="-285750" defTabSz="612775">
              <a:defRPr sz="2400">
                <a:solidFill>
                  <a:schemeClr val="tx1"/>
                </a:solidFill>
                <a:latin typeface="Times New Roman" pitchFamily="18" charset="0"/>
              </a:defRPr>
            </a:lvl2pPr>
            <a:lvl3pPr marL="1143000" indent="-228600" defTabSz="612775">
              <a:defRPr sz="2400">
                <a:solidFill>
                  <a:schemeClr val="tx1"/>
                </a:solidFill>
                <a:latin typeface="Times New Roman" pitchFamily="18" charset="0"/>
              </a:defRPr>
            </a:lvl3pPr>
            <a:lvl4pPr marL="1600200" indent="-228600" defTabSz="612775">
              <a:defRPr sz="2400">
                <a:solidFill>
                  <a:schemeClr val="tx1"/>
                </a:solidFill>
                <a:latin typeface="Times New Roman" pitchFamily="18" charset="0"/>
              </a:defRPr>
            </a:lvl4pPr>
            <a:lvl5pPr marL="2057400" indent="-228600" defTabSz="612775">
              <a:defRPr sz="2400">
                <a:solidFill>
                  <a:schemeClr val="tx1"/>
                </a:solidFill>
                <a:latin typeface="Times New Roman" pitchFamily="18" charset="0"/>
              </a:defRPr>
            </a:lvl5pPr>
            <a:lvl6pPr marL="2514600" indent="-228600" defTabSz="612775" eaLnBrk="0" fontAlgn="base" hangingPunct="0">
              <a:spcBef>
                <a:spcPct val="0"/>
              </a:spcBef>
              <a:spcAft>
                <a:spcPct val="0"/>
              </a:spcAft>
              <a:defRPr sz="2400">
                <a:solidFill>
                  <a:schemeClr val="tx1"/>
                </a:solidFill>
                <a:latin typeface="Times New Roman" pitchFamily="18" charset="0"/>
              </a:defRPr>
            </a:lvl6pPr>
            <a:lvl7pPr marL="2971800" indent="-228600" defTabSz="612775" eaLnBrk="0" fontAlgn="base" hangingPunct="0">
              <a:spcBef>
                <a:spcPct val="0"/>
              </a:spcBef>
              <a:spcAft>
                <a:spcPct val="0"/>
              </a:spcAft>
              <a:defRPr sz="2400">
                <a:solidFill>
                  <a:schemeClr val="tx1"/>
                </a:solidFill>
                <a:latin typeface="Times New Roman" pitchFamily="18" charset="0"/>
              </a:defRPr>
            </a:lvl7pPr>
            <a:lvl8pPr marL="3429000" indent="-228600" defTabSz="612775" eaLnBrk="0" fontAlgn="base" hangingPunct="0">
              <a:spcBef>
                <a:spcPct val="0"/>
              </a:spcBef>
              <a:spcAft>
                <a:spcPct val="0"/>
              </a:spcAft>
              <a:defRPr sz="2400">
                <a:solidFill>
                  <a:schemeClr val="tx1"/>
                </a:solidFill>
                <a:latin typeface="Times New Roman" pitchFamily="18" charset="0"/>
              </a:defRPr>
            </a:lvl8pPr>
            <a:lvl9pPr marL="3886200" indent="-228600" defTabSz="612775" eaLnBrk="0" fontAlgn="base" hangingPunct="0">
              <a:spcBef>
                <a:spcPct val="0"/>
              </a:spcBef>
              <a:spcAft>
                <a:spcPct val="0"/>
              </a:spcAft>
              <a:defRPr sz="2400">
                <a:solidFill>
                  <a:schemeClr val="tx1"/>
                </a:solidFill>
                <a:latin typeface="Times New Roman" pitchFamily="18" charset="0"/>
              </a:defRPr>
            </a:lvl9pPr>
          </a:lstStyle>
          <a:p>
            <a:pPr algn="ctr"/>
            <a:endParaRPr lang="en-US" altLang="zh-CN" sz="2800" b="1" i="1" u="sng">
              <a:solidFill>
                <a:schemeClr val="bg1"/>
              </a:solidFill>
              <a:latin typeface="Arial"/>
              <a:ea typeface="SimSun" pitchFamily="2" charset="-122"/>
            </a:endParaRPr>
          </a:p>
        </p:txBody>
      </p:sp>
      <p:sp>
        <p:nvSpPr>
          <p:cNvPr id="70" name="Text Placeholder 5">
            <a:extLst>
              <a:ext uri="{FF2B5EF4-FFF2-40B4-BE49-F238E27FC236}">
                <a16:creationId xmlns:a16="http://schemas.microsoft.com/office/drawing/2014/main" id="{425621FB-070F-446E-BA36-4A66EBF8DEF2}"/>
              </a:ext>
            </a:extLst>
          </p:cNvPr>
          <p:cNvSpPr txBox="1"/>
          <p:nvPr/>
        </p:nvSpPr>
        <p:spPr>
          <a:xfrm>
            <a:off x="2819400" y="965735"/>
            <a:ext cx="38252400" cy="1958293"/>
          </a:xfrm>
          <a:prstGeom prst="rect">
            <a:avLst/>
          </a:prstGeom>
        </p:spPr>
        <p:txBody>
          <a:bodyPr lIns="0" tIns="0" rIns="0" bIns="0">
            <a:noAutofit/>
          </a:bodyPr>
          <a:lstStyle>
            <a:defPPr>
              <a:defRPr kern="1200"/>
            </a:defPPr>
            <a:lvl1pPr marL="0" marR="0" indent="0" algn="l" defTabSz="3783013" rtl="0" eaLnBrk="1" fontAlgn="auto" latinLnBrk="0" hangingPunct="1">
              <a:lnSpc>
                <a:spcPct val="100000"/>
              </a:lnSpc>
              <a:spcBef>
                <a:spcPts val="600"/>
              </a:spcBef>
              <a:spcAft>
                <a:spcPct val="0"/>
              </a:spcAft>
              <a:buClrTx/>
              <a:buSzTx/>
              <a:buFontTx/>
              <a:buNone/>
              <a:defRPr sz="6000" kern="1200" baseline="0">
                <a:solidFill>
                  <a:schemeClr val="tx2"/>
                </a:solidFill>
                <a:latin typeface="Franklin Gothic Heavy" pitchFamily="34" charset="0"/>
                <a:ea typeface="+mn-ea"/>
                <a:cs typeface="+mn-cs"/>
              </a:defRPr>
            </a:lvl1pPr>
            <a:lvl2pPr marL="1880543" indent="0" algn="l" defTabSz="3761086" rtl="0" eaLnBrk="1" latinLnBrk="0" hangingPunct="1">
              <a:spcBef>
                <a:spcPct val="20000"/>
              </a:spcBef>
              <a:buFontTx/>
              <a:buNone/>
              <a:defRPr sz="11500" kern="1200">
                <a:solidFill>
                  <a:schemeClr val="tx1"/>
                </a:solidFill>
                <a:latin typeface="+mn-lt"/>
                <a:ea typeface="+mn-ea"/>
                <a:cs typeface="+mn-cs"/>
              </a:defRPr>
            </a:lvl2pPr>
            <a:lvl3pPr marL="3761086" indent="0" algn="l" defTabSz="3761086" rtl="0" eaLnBrk="1" latinLnBrk="0" hangingPunct="1">
              <a:spcBef>
                <a:spcPct val="20000"/>
              </a:spcBef>
              <a:buFontTx/>
              <a:buNone/>
              <a:defRPr sz="9900" kern="1200">
                <a:solidFill>
                  <a:schemeClr val="tx1"/>
                </a:solidFill>
                <a:latin typeface="+mn-lt"/>
                <a:ea typeface="+mn-ea"/>
                <a:cs typeface="+mn-cs"/>
              </a:defRPr>
            </a:lvl3pPr>
            <a:lvl4pPr marL="5641629" indent="0" algn="l" defTabSz="3761086" rtl="0" eaLnBrk="1" latinLnBrk="0" hangingPunct="1">
              <a:spcBef>
                <a:spcPct val="20000"/>
              </a:spcBef>
              <a:buFontTx/>
              <a:buNone/>
              <a:defRPr sz="8200" kern="1200">
                <a:solidFill>
                  <a:schemeClr val="tx1"/>
                </a:solidFill>
                <a:latin typeface="+mn-lt"/>
                <a:ea typeface="+mn-ea"/>
                <a:cs typeface="+mn-cs"/>
              </a:defRPr>
            </a:lvl4pPr>
            <a:lvl5pPr marL="7522172" indent="0" algn="l" defTabSz="3761086" rtl="0" eaLnBrk="1" latinLnBrk="0" hangingPunct="1">
              <a:spcBef>
                <a:spcPct val="20000"/>
              </a:spcBef>
              <a:buFontTx/>
              <a:buNone/>
              <a:defRPr sz="8200" kern="1200">
                <a:solidFill>
                  <a:schemeClr val="tx1"/>
                </a:solidFill>
                <a:latin typeface="+mn-lt"/>
                <a:ea typeface="+mn-ea"/>
                <a:cs typeface="+mn-cs"/>
              </a:defRPr>
            </a:lvl5pPr>
            <a:lvl6pPr marL="10342988"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6pPr>
            <a:lvl7pPr marL="12223531"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7pPr>
            <a:lvl8pPr marL="14104074"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8pPr>
            <a:lvl9pPr marL="15984617"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9pPr>
          </a:lstStyle>
          <a:p>
            <a:pPr algn="ctr" defTabSz="2507641">
              <a:spcBef>
                <a:spcPct val="20000"/>
              </a:spcBef>
              <a:defRPr/>
            </a:pPr>
            <a:r>
              <a:rPr lang="en-US" sz="5700" b="1" dirty="0">
                <a:solidFill>
                  <a:schemeClr val="bg1"/>
                </a:solidFill>
                <a:effectLst/>
                <a:latin typeface="Quattrocento" panose="02020802030000000404" pitchFamily="18" charset="0"/>
              </a:rPr>
              <a:t>Evaluating Ohio’s Third Grade Reading Guarantee Program </a:t>
            </a:r>
          </a:p>
          <a:p>
            <a:pPr algn="ctr" defTabSz="2507641">
              <a:spcBef>
                <a:spcPct val="20000"/>
              </a:spcBef>
              <a:defRPr/>
            </a:pPr>
            <a:r>
              <a:rPr lang="en-US" sz="5700" b="1" dirty="0">
                <a:solidFill>
                  <a:schemeClr val="bg1"/>
                </a:solidFill>
                <a:effectLst/>
                <a:latin typeface="Quattrocento" panose="02020802030000000404" pitchFamily="18" charset="0"/>
              </a:rPr>
              <a:t>with a Regression Discontinuity Design</a:t>
            </a:r>
          </a:p>
        </p:txBody>
      </p:sp>
      <p:sp>
        <p:nvSpPr>
          <p:cNvPr id="71" name="Text Placeholder 5">
            <a:extLst>
              <a:ext uri="{FF2B5EF4-FFF2-40B4-BE49-F238E27FC236}">
                <a16:creationId xmlns:a16="http://schemas.microsoft.com/office/drawing/2014/main" id="{3A3E55C8-5130-4258-80B1-064CE3FDB621}"/>
              </a:ext>
            </a:extLst>
          </p:cNvPr>
          <p:cNvSpPr txBox="1"/>
          <p:nvPr/>
        </p:nvSpPr>
        <p:spPr>
          <a:xfrm>
            <a:off x="5687694" y="3129934"/>
            <a:ext cx="32488505" cy="1252651"/>
          </a:xfrm>
          <a:prstGeom prst="rect">
            <a:avLst/>
          </a:prstGeom>
        </p:spPr>
        <p:txBody>
          <a:bodyPr wrap="square" lIns="0" tIns="0" rIns="0" bIns="0">
            <a:spAutoFit/>
          </a:bodyPr>
          <a:lstStyle>
            <a:defPPr>
              <a:defRPr kern="1200"/>
            </a:defPPr>
            <a:lvl1pPr marL="0" marR="0" indent="0" algn="l" defTabSz="3761086" rtl="0" eaLnBrk="1" fontAlgn="auto" latinLnBrk="0" hangingPunct="1">
              <a:lnSpc>
                <a:spcPct val="100000"/>
              </a:lnSpc>
              <a:spcBef>
                <a:spcPct val="20000"/>
              </a:spcBef>
              <a:spcAft>
                <a:spcPct val="0"/>
              </a:spcAft>
              <a:buClrTx/>
              <a:buSzTx/>
              <a:buFont typeface="Arial" pitchFamily="34" charset="0"/>
              <a:buNone/>
              <a:defRPr sz="6000" kern="1200" baseline="0">
                <a:solidFill>
                  <a:schemeClr val="tx2"/>
                </a:solidFill>
                <a:latin typeface="Franklin Gothic Heavy" pitchFamily="34" charset="0"/>
                <a:ea typeface="+mn-ea"/>
                <a:cs typeface="+mn-cs"/>
              </a:defRPr>
            </a:lvl1pPr>
            <a:lvl2pPr marL="1880543" indent="0" algn="l" defTabSz="3761086" rtl="0" eaLnBrk="1" latinLnBrk="0" hangingPunct="1">
              <a:spcBef>
                <a:spcPct val="20000"/>
              </a:spcBef>
              <a:buFontTx/>
              <a:buNone/>
              <a:defRPr sz="11500" kern="1200">
                <a:solidFill>
                  <a:schemeClr val="tx1"/>
                </a:solidFill>
                <a:latin typeface="+mn-lt"/>
                <a:ea typeface="+mn-ea"/>
                <a:cs typeface="+mn-cs"/>
              </a:defRPr>
            </a:lvl2pPr>
            <a:lvl3pPr marL="3761086" indent="0" algn="l" defTabSz="3761086" rtl="0" eaLnBrk="1" latinLnBrk="0" hangingPunct="1">
              <a:spcBef>
                <a:spcPct val="20000"/>
              </a:spcBef>
              <a:buFontTx/>
              <a:buNone/>
              <a:defRPr sz="9900" kern="1200">
                <a:solidFill>
                  <a:schemeClr val="tx1"/>
                </a:solidFill>
                <a:latin typeface="+mn-lt"/>
                <a:ea typeface="+mn-ea"/>
                <a:cs typeface="+mn-cs"/>
              </a:defRPr>
            </a:lvl3pPr>
            <a:lvl4pPr marL="5641629" indent="0" algn="l" defTabSz="3761086" rtl="0" eaLnBrk="1" latinLnBrk="0" hangingPunct="1">
              <a:spcBef>
                <a:spcPct val="20000"/>
              </a:spcBef>
              <a:buFontTx/>
              <a:buNone/>
              <a:defRPr sz="8200" kern="1200">
                <a:solidFill>
                  <a:schemeClr val="tx1"/>
                </a:solidFill>
                <a:latin typeface="+mn-lt"/>
                <a:ea typeface="+mn-ea"/>
                <a:cs typeface="+mn-cs"/>
              </a:defRPr>
            </a:lvl4pPr>
            <a:lvl5pPr marL="7522172" indent="0" algn="l" defTabSz="3761086" rtl="0" eaLnBrk="1" latinLnBrk="0" hangingPunct="1">
              <a:spcBef>
                <a:spcPct val="20000"/>
              </a:spcBef>
              <a:buFontTx/>
              <a:buNone/>
              <a:defRPr sz="8200" kern="1200">
                <a:solidFill>
                  <a:schemeClr val="tx1"/>
                </a:solidFill>
                <a:latin typeface="+mn-lt"/>
                <a:ea typeface="+mn-ea"/>
                <a:cs typeface="+mn-cs"/>
              </a:defRPr>
            </a:lvl5pPr>
            <a:lvl6pPr marL="10342988"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6pPr>
            <a:lvl7pPr marL="12223531"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7pPr>
            <a:lvl8pPr marL="14104074"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8pPr>
            <a:lvl9pPr marL="15984617"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9pPr>
          </a:lstStyle>
          <a:p>
            <a:pPr algn="ctr">
              <a:defRPr/>
            </a:pPr>
            <a:r>
              <a:rPr lang="en-US" sz="3700" dirty="0">
                <a:solidFill>
                  <a:schemeClr val="bg1"/>
                </a:solidFill>
                <a:effectLst/>
                <a:latin typeface="Quattrocento" panose="02020802030000000404" pitchFamily="18" charset="0"/>
                <a:cs typeface="Arial" pitchFamily="34" charset="0"/>
              </a:rPr>
              <a:t>Tian Lou</a:t>
            </a:r>
            <a:r>
              <a:rPr lang="en-US" sz="3700" cap="small" dirty="0">
                <a:solidFill>
                  <a:schemeClr val="bg1"/>
                </a:solidFill>
                <a:effectLst/>
                <a:latin typeface="Quattrocento" panose="02020802030000000404" pitchFamily="18" charset="0"/>
                <a:cs typeface="Arial" pitchFamily="34" charset="0"/>
              </a:rPr>
              <a:t>*</a:t>
            </a:r>
            <a:r>
              <a:rPr lang="en-US" sz="3700" dirty="0">
                <a:solidFill>
                  <a:schemeClr val="bg1"/>
                </a:solidFill>
                <a:effectLst/>
                <a:latin typeface="Quattrocento" panose="02020802030000000404" pitchFamily="18" charset="0"/>
                <a:cs typeface="Arial" pitchFamily="34" charset="0"/>
              </a:rPr>
              <a:t>, Seong Ji Jeong**, Caroline </a:t>
            </a:r>
            <a:r>
              <a:rPr lang="en-US" sz="3700" dirty="0" err="1">
                <a:solidFill>
                  <a:schemeClr val="bg1"/>
                </a:solidFill>
                <a:effectLst/>
                <a:latin typeface="Quattrocento" panose="02020802030000000404" pitchFamily="18" charset="0"/>
                <a:cs typeface="Arial" pitchFamily="34" charset="0"/>
              </a:rPr>
              <a:t>Barto</a:t>
            </a:r>
            <a:r>
              <a:rPr lang="en-US" sz="3700" dirty="0">
                <a:solidFill>
                  <a:schemeClr val="bg1"/>
                </a:solidFill>
                <a:effectLst/>
                <a:latin typeface="Quattrocento" panose="02020802030000000404" pitchFamily="18" charset="0"/>
                <a:cs typeface="Arial" pitchFamily="34" charset="0"/>
              </a:rPr>
              <a:t>*, Anirudh </a:t>
            </a:r>
            <a:r>
              <a:rPr lang="en-US" sz="3700" dirty="0" err="1">
                <a:solidFill>
                  <a:schemeClr val="bg1"/>
                </a:solidFill>
                <a:effectLst/>
                <a:latin typeface="Quattrocento" panose="02020802030000000404" pitchFamily="18" charset="0"/>
                <a:cs typeface="Arial" pitchFamily="34" charset="0"/>
              </a:rPr>
              <a:t>Ruhil</a:t>
            </a:r>
            <a:r>
              <a:rPr lang="en-US" sz="3700" dirty="0">
                <a:solidFill>
                  <a:schemeClr val="bg1"/>
                </a:solidFill>
                <a:effectLst/>
                <a:latin typeface="Quattrocento" panose="02020802030000000404" pitchFamily="18" charset="0"/>
                <a:cs typeface="Arial" pitchFamily="34" charset="0"/>
              </a:rPr>
              <a:t>***, and Joshua Hawley*</a:t>
            </a:r>
          </a:p>
          <a:p>
            <a:pPr algn="ctr">
              <a:defRPr/>
            </a:pPr>
            <a:r>
              <a:rPr lang="en-US" sz="3700" dirty="0">
                <a:solidFill>
                  <a:schemeClr val="bg1"/>
                </a:solidFill>
                <a:effectLst/>
                <a:latin typeface="Quattrocento" panose="02020802030000000404" pitchFamily="18" charset="0"/>
                <a:cs typeface="Arial" pitchFamily="34" charset="0"/>
              </a:rPr>
              <a:t>*Ohio Education Research Center at Ohio State University, **Pennsylvania State University, *** Ohio University</a:t>
            </a:r>
          </a:p>
        </p:txBody>
      </p:sp>
      <p:sp>
        <p:nvSpPr>
          <p:cNvPr id="79" name="Rectangle 78">
            <a:extLst>
              <a:ext uri="{FF2B5EF4-FFF2-40B4-BE49-F238E27FC236}">
                <a16:creationId xmlns:a16="http://schemas.microsoft.com/office/drawing/2014/main" id="{0F831EE1-8866-4A3E-8CAB-8624A11FF145}"/>
              </a:ext>
            </a:extLst>
          </p:cNvPr>
          <p:cNvSpPr/>
          <p:nvPr/>
        </p:nvSpPr>
        <p:spPr>
          <a:xfrm>
            <a:off x="11541797" y="18067584"/>
            <a:ext cx="10041988" cy="1327799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1200"/>
            </a:defPPr>
          </a:lstStyle>
          <a:p>
            <a:pPr algn="ctr"/>
            <a:endParaRPr lang="en-US" sz="6400" dirty="0">
              <a:latin typeface="+mj-lt"/>
            </a:endParaRPr>
          </a:p>
        </p:txBody>
      </p:sp>
      <p:sp>
        <p:nvSpPr>
          <p:cNvPr id="81" name="Rectangle 10">
            <a:extLst>
              <a:ext uri="{FF2B5EF4-FFF2-40B4-BE49-F238E27FC236}">
                <a16:creationId xmlns:a16="http://schemas.microsoft.com/office/drawing/2014/main" id="{868B6862-5CC5-4906-AC03-EA9661AD1346}"/>
              </a:ext>
            </a:extLst>
          </p:cNvPr>
          <p:cNvSpPr>
            <a:spLocks noChangeArrowheads="1"/>
          </p:cNvSpPr>
          <p:nvPr/>
        </p:nvSpPr>
        <p:spPr bwMode="auto">
          <a:xfrm>
            <a:off x="728809" y="28985393"/>
            <a:ext cx="10056404" cy="824622"/>
          </a:xfrm>
          <a:prstGeom prst="snipRoundRect">
            <a:avLst>
              <a:gd name="adj1" fmla="val 0"/>
              <a:gd name="adj2" fmla="val 50000"/>
            </a:avLst>
          </a:prstGeom>
          <a:solidFill>
            <a:srgbClr val="C00000"/>
          </a:solidFill>
          <a:ln w="12700">
            <a:noFill/>
            <a:miter lim="800000"/>
          </a:ln>
        </p:spPr>
        <p:txBody>
          <a:bodyPr wrap="none" lIns="182880" tIns="48768" rIns="182880" bIns="45709" anchor="ctr" anchorCtr="0"/>
          <a:lstStyle>
            <a:defPPr>
              <a:defRPr kern="1200"/>
            </a:defPPr>
          </a:lstStyle>
          <a:p>
            <a:pPr defTabSz="3135372">
              <a:defRPr/>
            </a:pPr>
            <a:r>
              <a:rPr lang="en-US" sz="3200" b="1" dirty="0">
                <a:solidFill>
                  <a:schemeClr val="bg1"/>
                </a:solidFill>
                <a:effectLst/>
                <a:latin typeface="Aptos Display" panose="020B0004020202020204" pitchFamily="34" charset="0"/>
              </a:rPr>
              <a:t>Research Question</a:t>
            </a:r>
          </a:p>
        </p:txBody>
      </p:sp>
      <p:sp>
        <p:nvSpPr>
          <p:cNvPr id="82" name="Rectangle 81">
            <a:extLst>
              <a:ext uri="{FF2B5EF4-FFF2-40B4-BE49-F238E27FC236}">
                <a16:creationId xmlns:a16="http://schemas.microsoft.com/office/drawing/2014/main" id="{D026A6A3-D6D2-4951-8B04-EF51015D25DB}"/>
              </a:ext>
            </a:extLst>
          </p:cNvPr>
          <p:cNvSpPr/>
          <p:nvPr/>
        </p:nvSpPr>
        <p:spPr>
          <a:xfrm>
            <a:off x="22327546" y="5778975"/>
            <a:ext cx="10056404" cy="255898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1200"/>
            </a:defPPr>
          </a:lstStyle>
          <a:p>
            <a:pPr algn="ctr"/>
            <a:endParaRPr lang="en-US" sz="6400" dirty="0">
              <a:latin typeface="+mj-lt"/>
            </a:endParaRPr>
          </a:p>
        </p:txBody>
      </p:sp>
      <p:sp>
        <p:nvSpPr>
          <p:cNvPr id="83" name="TextBox 19">
            <a:extLst>
              <a:ext uri="{FF2B5EF4-FFF2-40B4-BE49-F238E27FC236}">
                <a16:creationId xmlns:a16="http://schemas.microsoft.com/office/drawing/2014/main" id="{16D6CE1D-7E3F-42CA-A7BD-5FA191CFE645}"/>
              </a:ext>
            </a:extLst>
          </p:cNvPr>
          <p:cNvSpPr txBox="1">
            <a:spLocks noChangeArrowheads="1"/>
          </p:cNvSpPr>
          <p:nvPr/>
        </p:nvSpPr>
        <p:spPr bwMode="auto">
          <a:xfrm>
            <a:off x="22602776" y="6096000"/>
            <a:ext cx="9596272" cy="8170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0945" tIns="30473" rIns="60945" bIns="30473">
            <a:spAutoFit/>
          </a:bodyPr>
          <a:lstStyle>
            <a:defPPr>
              <a:defRPr kern="1200"/>
            </a:defPPr>
            <a:lvl1pPr eaLnBrk="0" hangingPunct="0">
              <a:defRPr sz="2000">
                <a:solidFill>
                  <a:schemeClr val="tx1"/>
                </a:solidFill>
                <a:latin typeface="Arial"/>
                <a:ea typeface="ＭＳ Ｐゴシック" pitchFamily="-106" charset="-128"/>
              </a:defRPr>
            </a:lvl1pPr>
            <a:lvl2pPr eaLnBrk="0" hangingPunct="0">
              <a:defRPr sz="2000">
                <a:solidFill>
                  <a:schemeClr val="tx1"/>
                </a:solidFill>
                <a:latin typeface="Arial"/>
                <a:ea typeface="ＭＳ Ｐゴシック" pitchFamily="-106" charset="-128"/>
              </a:defRPr>
            </a:lvl2pPr>
            <a:lvl3pPr marL="1143000" indent="-228600" eaLnBrk="0" hangingPunct="0">
              <a:defRPr sz="2000">
                <a:solidFill>
                  <a:schemeClr val="tx1"/>
                </a:solidFill>
                <a:latin typeface="Arial"/>
                <a:ea typeface="ＭＳ Ｐゴシック" pitchFamily="-106" charset="-128"/>
              </a:defRPr>
            </a:lvl3pPr>
            <a:lvl4pPr marL="1600200" indent="-228600" eaLnBrk="0" hangingPunct="0">
              <a:defRPr sz="2000">
                <a:solidFill>
                  <a:schemeClr val="tx1"/>
                </a:solidFill>
                <a:latin typeface="Arial"/>
                <a:ea typeface="ＭＳ Ｐゴシック" pitchFamily="-106" charset="-128"/>
              </a:defRPr>
            </a:lvl4pPr>
            <a:lvl5pPr marL="2057400" indent="-228600" eaLnBrk="0" hangingPunct="0">
              <a:defRPr sz="2000">
                <a:solidFill>
                  <a:schemeClr val="tx1"/>
                </a:solidFill>
                <a:latin typeface="Arial"/>
                <a:ea typeface="ＭＳ Ｐゴシック" pitchFamily="-106" charset="-128"/>
              </a:defRPr>
            </a:lvl5pPr>
            <a:lvl6pPr marL="2514600" indent="-228600" eaLnBrk="0" fontAlgn="base" hangingPunct="0">
              <a:spcBef>
                <a:spcPct val="0"/>
              </a:spcBef>
              <a:spcAft>
                <a:spcPct val="0"/>
              </a:spcAft>
              <a:defRPr sz="2000">
                <a:solidFill>
                  <a:schemeClr val="tx1"/>
                </a:solidFill>
                <a:latin typeface="Arial"/>
                <a:ea typeface="ＭＳ Ｐゴシック" pitchFamily="-106" charset="-128"/>
              </a:defRPr>
            </a:lvl6pPr>
            <a:lvl7pPr marL="2971800" indent="-228600" eaLnBrk="0" fontAlgn="base" hangingPunct="0">
              <a:spcBef>
                <a:spcPct val="0"/>
              </a:spcBef>
              <a:spcAft>
                <a:spcPct val="0"/>
              </a:spcAft>
              <a:defRPr sz="2000">
                <a:solidFill>
                  <a:schemeClr val="tx1"/>
                </a:solidFill>
                <a:latin typeface="Arial"/>
                <a:ea typeface="ＭＳ Ｐゴシック" pitchFamily="-106" charset="-128"/>
              </a:defRPr>
            </a:lvl7pPr>
            <a:lvl8pPr marL="3429000" indent="-228600" eaLnBrk="0" fontAlgn="base" hangingPunct="0">
              <a:spcBef>
                <a:spcPct val="0"/>
              </a:spcBef>
              <a:spcAft>
                <a:spcPct val="0"/>
              </a:spcAft>
              <a:defRPr sz="2000">
                <a:solidFill>
                  <a:schemeClr val="tx1"/>
                </a:solidFill>
                <a:latin typeface="Arial"/>
                <a:ea typeface="ＭＳ Ｐゴシック" pitchFamily="-106" charset="-128"/>
              </a:defRPr>
            </a:lvl8pPr>
            <a:lvl9pPr marL="3886200" indent="-228600" eaLnBrk="0" fontAlgn="base" hangingPunct="0">
              <a:spcBef>
                <a:spcPct val="0"/>
              </a:spcBef>
              <a:spcAft>
                <a:spcPct val="0"/>
              </a:spcAft>
              <a:defRPr sz="2000">
                <a:solidFill>
                  <a:schemeClr val="tx1"/>
                </a:solidFill>
                <a:latin typeface="Arial"/>
                <a:ea typeface="ＭＳ Ｐゴシック" pitchFamily="-106" charset="-128"/>
              </a:defRPr>
            </a:lvl9pPr>
          </a:lstStyle>
          <a:p>
            <a:pPr marL="342900" indent="-342900" algn="just">
              <a:lnSpc>
                <a:spcPct val="110000"/>
              </a:lnSpc>
              <a:buFont typeface="Arial" panose="020B0604020202020204" pitchFamily="34" charset="0"/>
              <a:buChar char="•"/>
            </a:pPr>
            <a:r>
              <a:rPr lang="en-US" sz="2400" dirty="0">
                <a:effectLst/>
                <a:latin typeface="Aptos Display" panose="020B0004020202020204" pitchFamily="34" charset="0"/>
                <a:cs typeface="Arial" pitchFamily="34" charset="0"/>
              </a:rPr>
              <a:t>We focus on how the policy affects students’ fourth to eighth grade English Language Arts (ELA) and math tests performance. </a:t>
            </a:r>
          </a:p>
          <a:p>
            <a:pPr marL="342900" indent="-342900" algn="just">
              <a:lnSpc>
                <a:spcPct val="110000"/>
              </a:lnSpc>
              <a:buFont typeface="Arial" panose="020B0604020202020204" pitchFamily="34" charset="0"/>
              <a:buChar char="•"/>
            </a:pPr>
            <a:r>
              <a:rPr lang="en-US" sz="2400" dirty="0">
                <a:effectLst/>
                <a:latin typeface="Aptos Display" panose="020B0004020202020204" pitchFamily="34" charset="0"/>
                <a:cs typeface="Arial" pitchFamily="34" charset="0"/>
              </a:rPr>
              <a:t>First, we find </a:t>
            </a:r>
            <a:r>
              <a:rPr lang="en-US" sz="2400" b="1" u="sng" dirty="0">
                <a:effectLst/>
                <a:latin typeface="Aptos Display" panose="020B0004020202020204" pitchFamily="34" charset="0"/>
                <a:cs typeface="Arial" pitchFamily="34" charset="0"/>
              </a:rPr>
              <a:t>the TGRG has strong effects on both 4th grade English language Arts and math test performance</a:t>
            </a:r>
            <a:r>
              <a:rPr lang="en-US" sz="2400" dirty="0">
                <a:effectLst/>
                <a:latin typeface="Aptos Display" panose="020B0004020202020204" pitchFamily="34" charset="0"/>
                <a:cs typeface="Arial" pitchFamily="34" charset="0"/>
              </a:rPr>
              <a:t>. Specifically, for the students in the 2015-2017 cohorts who score near the cutoff point, the retained students score 31-50 points higher than the promoted students on the ELA test and 25-53 points higher on the math test. </a:t>
            </a:r>
          </a:p>
          <a:p>
            <a:pPr marL="342900" indent="-342900" algn="just">
              <a:lnSpc>
                <a:spcPct val="110000"/>
              </a:lnSpc>
              <a:buFont typeface="Arial" panose="020B0604020202020204" pitchFamily="34" charset="0"/>
              <a:buChar char="•"/>
            </a:pPr>
            <a:r>
              <a:rPr lang="en-US" sz="2400" dirty="0">
                <a:effectLst/>
                <a:latin typeface="Aptos Display" panose="020B0004020202020204" pitchFamily="34" charset="0"/>
                <a:cs typeface="Arial" pitchFamily="34" charset="0"/>
              </a:rPr>
              <a:t>Second, our results show </a:t>
            </a:r>
            <a:r>
              <a:rPr lang="en-US" sz="2400" b="1" u="sng" dirty="0">
                <a:effectLst/>
                <a:latin typeface="Aptos Display" panose="020B0004020202020204" pitchFamily="34" charset="0"/>
                <a:cs typeface="Arial" pitchFamily="34" charset="0"/>
              </a:rPr>
              <a:t>persistent but fading effects over time for all four cohorts in both ELA and math tests</a:t>
            </a:r>
            <a:r>
              <a:rPr lang="en-US" sz="2400" dirty="0">
                <a:effectLst/>
                <a:latin typeface="Aptos Display" panose="020B0004020202020204" pitchFamily="34" charset="0"/>
                <a:cs typeface="Arial" pitchFamily="34" charset="0"/>
              </a:rPr>
              <a:t>. For example, the effect on ELA test scores for the 2014 cohort reduced from 23 points in 5th grade to 13 points in 7th grade, and the significance level reduced. The effect on math test scores is only significant in 5th grade (14 points increase) and becomes insignificant in the 6th grade and 7th grade. </a:t>
            </a:r>
          </a:p>
          <a:p>
            <a:pPr marL="342900" indent="-342900" algn="just">
              <a:lnSpc>
                <a:spcPct val="110000"/>
              </a:lnSpc>
              <a:buFont typeface="Arial" panose="020B0604020202020204" pitchFamily="34" charset="0"/>
              <a:buChar char="•"/>
            </a:pPr>
            <a:r>
              <a:rPr lang="en-US" sz="2400" dirty="0">
                <a:effectLst/>
                <a:latin typeface="Aptos Display" panose="020B0004020202020204" pitchFamily="34" charset="0"/>
                <a:cs typeface="Arial" pitchFamily="34" charset="0"/>
              </a:rPr>
              <a:t>Finally, for all four cohorts and during most of the years when the test data are available to us, </a:t>
            </a:r>
            <a:r>
              <a:rPr lang="en-US" sz="2400" b="1" u="sng" dirty="0">
                <a:effectLst/>
                <a:latin typeface="Aptos Display" panose="020B0004020202020204" pitchFamily="34" charset="0"/>
                <a:cs typeface="Arial" pitchFamily="34" charset="0"/>
              </a:rPr>
              <a:t>the TGRG has a greater effect on ELA test performance than math test performance</a:t>
            </a:r>
            <a:r>
              <a:rPr lang="en-US" sz="2400" dirty="0">
                <a:effectLst/>
                <a:latin typeface="Aptos Display" panose="020B0004020202020204" pitchFamily="34" charset="0"/>
                <a:cs typeface="Arial" pitchFamily="34" charset="0"/>
              </a:rPr>
              <a:t>. For example, the 4th grade ELA effects are 15 points and 6 points higher than the 4th grade math effects for the 2015 and 2017 cohorts, respectively. </a:t>
            </a:r>
            <a:endParaRPr lang="en-AS" sz="2400" dirty="0">
              <a:effectLst/>
              <a:latin typeface="Aptos Display" panose="020B0004020202020204" pitchFamily="34" charset="0"/>
              <a:cs typeface="Arial" pitchFamily="34" charset="0"/>
            </a:endParaRPr>
          </a:p>
          <a:p>
            <a:pPr marL="342900" indent="-342900" algn="just">
              <a:lnSpc>
                <a:spcPct val="110000"/>
              </a:lnSpc>
              <a:buFont typeface="Arial" panose="020B0604020202020204" pitchFamily="34" charset="0"/>
              <a:buChar char="•"/>
            </a:pPr>
            <a:endParaRPr lang="en-US" sz="2400" dirty="0">
              <a:effectLst/>
              <a:latin typeface="Aptos Display" panose="020B0004020202020204" pitchFamily="34" charset="0"/>
              <a:cs typeface="Arial" pitchFamily="34" charset="0"/>
            </a:endParaRPr>
          </a:p>
          <a:p>
            <a:pPr marL="342900" indent="-342900" algn="just">
              <a:lnSpc>
                <a:spcPct val="110000"/>
              </a:lnSpc>
              <a:buFont typeface="Arial" panose="020B0604020202020204" pitchFamily="34" charset="0"/>
              <a:buChar char="•"/>
            </a:pPr>
            <a:endParaRPr lang="en-US" sz="2400" dirty="0">
              <a:effectLst/>
              <a:latin typeface="Aptos Display" panose="020B0004020202020204" pitchFamily="34" charset="0"/>
              <a:cs typeface="Arial" pitchFamily="34" charset="0"/>
            </a:endParaRPr>
          </a:p>
        </p:txBody>
      </p:sp>
      <p:sp>
        <p:nvSpPr>
          <p:cNvPr id="84" name="Rectangle 10">
            <a:extLst>
              <a:ext uri="{FF2B5EF4-FFF2-40B4-BE49-F238E27FC236}">
                <a16:creationId xmlns:a16="http://schemas.microsoft.com/office/drawing/2014/main" id="{3D96BB99-3F6E-4E73-BA6B-A122D83B12A2}"/>
              </a:ext>
            </a:extLst>
          </p:cNvPr>
          <p:cNvSpPr>
            <a:spLocks noChangeArrowheads="1"/>
          </p:cNvSpPr>
          <p:nvPr/>
        </p:nvSpPr>
        <p:spPr bwMode="auto">
          <a:xfrm>
            <a:off x="22320665" y="5155327"/>
            <a:ext cx="10056404" cy="824622"/>
          </a:xfrm>
          <a:prstGeom prst="snipRoundRect">
            <a:avLst>
              <a:gd name="adj1" fmla="val 0"/>
              <a:gd name="adj2" fmla="val 50000"/>
            </a:avLst>
          </a:prstGeom>
          <a:solidFill>
            <a:srgbClr val="C00000"/>
          </a:solidFill>
          <a:ln w="12700">
            <a:noFill/>
            <a:miter lim="800000"/>
          </a:ln>
        </p:spPr>
        <p:txBody>
          <a:bodyPr wrap="none" lIns="182880" tIns="48768" rIns="182880" bIns="45709" anchor="ctr" anchorCtr="0"/>
          <a:lstStyle>
            <a:defPPr>
              <a:defRPr kern="1200"/>
            </a:defPPr>
          </a:lstStyle>
          <a:p>
            <a:pPr defTabSz="3135372">
              <a:defRPr/>
            </a:pPr>
            <a:r>
              <a:rPr lang="en-US" sz="3200" b="1" dirty="0">
                <a:solidFill>
                  <a:schemeClr val="bg1"/>
                </a:solidFill>
                <a:effectLst/>
                <a:latin typeface="Aptos Display" panose="020B0004020202020204" pitchFamily="34" charset="0"/>
              </a:rPr>
              <a:t>Results</a:t>
            </a:r>
          </a:p>
        </p:txBody>
      </p:sp>
      <p:sp>
        <p:nvSpPr>
          <p:cNvPr id="88" name="Rectangle 87">
            <a:extLst>
              <a:ext uri="{FF2B5EF4-FFF2-40B4-BE49-F238E27FC236}">
                <a16:creationId xmlns:a16="http://schemas.microsoft.com/office/drawing/2014/main" id="{236036AE-C83F-4AC9-800C-C6574727635F}"/>
              </a:ext>
            </a:extLst>
          </p:cNvPr>
          <p:cNvSpPr/>
          <p:nvPr/>
        </p:nvSpPr>
        <p:spPr>
          <a:xfrm>
            <a:off x="685800" y="5666250"/>
            <a:ext cx="10056404" cy="2309834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1200"/>
            </a:defPPr>
          </a:lstStyle>
          <a:p>
            <a:pPr algn="ctr"/>
            <a:endParaRPr lang="en-US" sz="6400" dirty="0">
              <a:latin typeface="+mj-lt"/>
            </a:endParaRPr>
          </a:p>
        </p:txBody>
      </p:sp>
      <p:sp>
        <p:nvSpPr>
          <p:cNvPr id="89" name="TextBox 19">
            <a:extLst>
              <a:ext uri="{FF2B5EF4-FFF2-40B4-BE49-F238E27FC236}">
                <a16:creationId xmlns:a16="http://schemas.microsoft.com/office/drawing/2014/main" id="{9742DD1E-D7E3-4AB1-8A17-D5B59B6AB38B}"/>
              </a:ext>
            </a:extLst>
          </p:cNvPr>
          <p:cNvSpPr txBox="1">
            <a:spLocks noChangeArrowheads="1"/>
          </p:cNvSpPr>
          <p:nvPr/>
        </p:nvSpPr>
        <p:spPr bwMode="auto">
          <a:xfrm>
            <a:off x="926354" y="6052599"/>
            <a:ext cx="9596272" cy="23134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0945" tIns="30473" rIns="60945" bIns="30473">
            <a:spAutoFit/>
          </a:bodyPr>
          <a:lstStyle>
            <a:defPPr>
              <a:defRPr kern="1200"/>
            </a:defPPr>
            <a:lvl1pPr eaLnBrk="0" hangingPunct="0">
              <a:defRPr sz="2000">
                <a:solidFill>
                  <a:schemeClr val="tx1"/>
                </a:solidFill>
                <a:latin typeface="Arial"/>
                <a:ea typeface="ＭＳ Ｐゴシック" pitchFamily="-106" charset="-128"/>
              </a:defRPr>
            </a:lvl1pPr>
            <a:lvl2pPr eaLnBrk="0" hangingPunct="0">
              <a:defRPr sz="2000">
                <a:solidFill>
                  <a:schemeClr val="tx1"/>
                </a:solidFill>
                <a:latin typeface="Arial"/>
                <a:ea typeface="ＭＳ Ｐゴシック" pitchFamily="-106" charset="-128"/>
              </a:defRPr>
            </a:lvl2pPr>
            <a:lvl3pPr marL="1143000" indent="-228600" eaLnBrk="0" hangingPunct="0">
              <a:defRPr sz="2000">
                <a:solidFill>
                  <a:schemeClr val="tx1"/>
                </a:solidFill>
                <a:latin typeface="Arial"/>
                <a:ea typeface="ＭＳ Ｐゴシック" pitchFamily="-106" charset="-128"/>
              </a:defRPr>
            </a:lvl3pPr>
            <a:lvl4pPr marL="1600200" indent="-228600" eaLnBrk="0" hangingPunct="0">
              <a:defRPr sz="2000">
                <a:solidFill>
                  <a:schemeClr val="tx1"/>
                </a:solidFill>
                <a:latin typeface="Arial"/>
                <a:ea typeface="ＭＳ Ｐゴシック" pitchFamily="-106" charset="-128"/>
              </a:defRPr>
            </a:lvl4pPr>
            <a:lvl5pPr marL="2057400" indent="-228600" eaLnBrk="0" hangingPunct="0">
              <a:defRPr sz="2000">
                <a:solidFill>
                  <a:schemeClr val="tx1"/>
                </a:solidFill>
                <a:latin typeface="Arial"/>
                <a:ea typeface="ＭＳ Ｐゴシック" pitchFamily="-106" charset="-128"/>
              </a:defRPr>
            </a:lvl5pPr>
            <a:lvl6pPr marL="2514600" indent="-228600" eaLnBrk="0" fontAlgn="base" hangingPunct="0">
              <a:spcBef>
                <a:spcPct val="0"/>
              </a:spcBef>
              <a:spcAft>
                <a:spcPct val="0"/>
              </a:spcAft>
              <a:defRPr sz="2000">
                <a:solidFill>
                  <a:schemeClr val="tx1"/>
                </a:solidFill>
                <a:latin typeface="Arial"/>
                <a:ea typeface="ＭＳ Ｐゴシック" pitchFamily="-106" charset="-128"/>
              </a:defRPr>
            </a:lvl6pPr>
            <a:lvl7pPr marL="2971800" indent="-228600" eaLnBrk="0" fontAlgn="base" hangingPunct="0">
              <a:spcBef>
                <a:spcPct val="0"/>
              </a:spcBef>
              <a:spcAft>
                <a:spcPct val="0"/>
              </a:spcAft>
              <a:defRPr sz="2000">
                <a:solidFill>
                  <a:schemeClr val="tx1"/>
                </a:solidFill>
                <a:latin typeface="Arial"/>
                <a:ea typeface="ＭＳ Ｐゴシック" pitchFamily="-106" charset="-128"/>
              </a:defRPr>
            </a:lvl7pPr>
            <a:lvl8pPr marL="3429000" indent="-228600" eaLnBrk="0" fontAlgn="base" hangingPunct="0">
              <a:spcBef>
                <a:spcPct val="0"/>
              </a:spcBef>
              <a:spcAft>
                <a:spcPct val="0"/>
              </a:spcAft>
              <a:defRPr sz="2000">
                <a:solidFill>
                  <a:schemeClr val="tx1"/>
                </a:solidFill>
                <a:latin typeface="Arial"/>
                <a:ea typeface="ＭＳ Ｐゴシック" pitchFamily="-106" charset="-128"/>
              </a:defRPr>
            </a:lvl8pPr>
            <a:lvl9pPr marL="3886200" indent="-228600" eaLnBrk="0" fontAlgn="base" hangingPunct="0">
              <a:spcBef>
                <a:spcPct val="0"/>
              </a:spcBef>
              <a:spcAft>
                <a:spcPct val="0"/>
              </a:spcAft>
              <a:defRPr sz="2000">
                <a:solidFill>
                  <a:schemeClr val="tx1"/>
                </a:solidFill>
                <a:latin typeface="Arial"/>
                <a:ea typeface="ＭＳ Ｐゴシック" pitchFamily="-106" charset="-128"/>
              </a:defRPr>
            </a:lvl9pPr>
          </a:lstStyle>
          <a:p>
            <a:pPr algn="just">
              <a:lnSpc>
                <a:spcPct val="110000"/>
              </a:lnSpc>
            </a:pPr>
            <a:r>
              <a:rPr lang="en-US" sz="2400" b="1" dirty="0">
                <a:effectLst/>
                <a:latin typeface="Aptos Display" panose="020B0004020202020204" pitchFamily="34" charset="0"/>
                <a:cs typeface="Arial" pitchFamily="34" charset="0"/>
              </a:rPr>
              <a:t>[Ohio’s Third Grade Reading Guarantee Program]</a:t>
            </a:r>
          </a:p>
          <a:p>
            <a:pPr marL="342900" indent="-342900" algn="just">
              <a:lnSpc>
                <a:spcPct val="110000"/>
              </a:lnSpc>
              <a:buFont typeface="Arial" panose="020B0604020202020204" pitchFamily="34" charset="0"/>
              <a:buChar char="•"/>
            </a:pPr>
            <a:r>
              <a:rPr lang="en-US" sz="2400" dirty="0">
                <a:effectLst/>
                <a:latin typeface="Aptos Display" panose="020B0004020202020204" pitchFamily="34" charset="0"/>
                <a:cs typeface="Arial" pitchFamily="34" charset="0"/>
              </a:rPr>
              <a:t>Ohio's Third Grade Reading Guarantee (TGRG) is a program designed to identify K-3 students struggling with reading and provide support to help them achieve reading success by the end of third grade.</a:t>
            </a:r>
          </a:p>
          <a:p>
            <a:pPr marL="342900" indent="-342900" algn="just">
              <a:lnSpc>
                <a:spcPct val="110000"/>
              </a:lnSpc>
              <a:buFont typeface="Arial" panose="020B0604020202020204" pitchFamily="34" charset="0"/>
              <a:buChar char="•"/>
            </a:pPr>
            <a:r>
              <a:rPr lang="en-US" sz="2400" b="1" dirty="0">
                <a:effectLst/>
                <a:latin typeface="Aptos Display" panose="020B0004020202020204" pitchFamily="34" charset="0"/>
                <a:cs typeface="Arial" pitchFamily="34" charset="0"/>
              </a:rPr>
              <a:t>Between the 2014 and 2023 school years, </a:t>
            </a:r>
            <a:r>
              <a:rPr lang="en-US" sz="2400" dirty="0">
                <a:effectLst/>
                <a:latin typeface="Aptos Display" panose="020B0004020202020204" pitchFamily="34" charset="0"/>
                <a:cs typeface="Arial" pitchFamily="34" charset="0"/>
              </a:rPr>
              <a:t>third graders who did not meet the promotion score on the English Language Arts (ELA) state test were required to repeat third grade, with exceptions for English language learners (ELL), students with disabilities, and those who had previously been retained twice.</a:t>
            </a:r>
            <a:endParaRPr lang="en-AS" sz="2400" dirty="0">
              <a:effectLst/>
              <a:latin typeface="Aptos Display" panose="020B0004020202020204" pitchFamily="34" charset="0"/>
              <a:cs typeface="Arial" pitchFamily="34" charset="0"/>
            </a:endParaRPr>
          </a:p>
          <a:p>
            <a:pPr marL="800100" lvl="1" indent="-342900" algn="just">
              <a:lnSpc>
                <a:spcPct val="110000"/>
              </a:lnSpc>
              <a:buFont typeface="Wingdings" panose="05000000000000000000" pitchFamily="2" charset="2"/>
              <a:buChar char="ü"/>
            </a:pPr>
            <a:r>
              <a:rPr lang="en-US" sz="2400" b="1" dirty="0">
                <a:effectLst/>
                <a:latin typeface="Aptos Display" panose="020B0004020202020204" pitchFamily="34" charset="0"/>
                <a:cs typeface="Arial" pitchFamily="34" charset="0"/>
              </a:rPr>
              <a:t>1-6 % </a:t>
            </a:r>
            <a:r>
              <a:rPr lang="en-US" sz="2400" dirty="0">
                <a:effectLst/>
                <a:latin typeface="Aptos Display" panose="020B0004020202020204" pitchFamily="34" charset="0"/>
                <a:cs typeface="Arial" pitchFamily="34" charset="0"/>
              </a:rPr>
              <a:t>of third graders did not meet the promotion score between the school years 2014 and 2021 (Ohio Department of Education and Workforce, 2024).</a:t>
            </a:r>
          </a:p>
          <a:p>
            <a:pPr marL="800100" lvl="1" indent="-342900" algn="just">
              <a:lnSpc>
                <a:spcPct val="110000"/>
              </a:lnSpc>
              <a:buFont typeface="Wingdings" panose="05000000000000000000" pitchFamily="2" charset="2"/>
              <a:buChar char="ü"/>
            </a:pPr>
            <a:endParaRPr lang="en-US" sz="2400" dirty="0">
              <a:effectLst/>
              <a:latin typeface="Aptos Display" panose="020B0004020202020204" pitchFamily="34" charset="0"/>
              <a:cs typeface="Arial" pitchFamily="34" charset="0"/>
            </a:endParaRPr>
          </a:p>
          <a:p>
            <a:pPr marL="800100" lvl="1" indent="-342900" algn="just">
              <a:lnSpc>
                <a:spcPct val="110000"/>
              </a:lnSpc>
              <a:buFont typeface="Wingdings" panose="05000000000000000000" pitchFamily="2" charset="2"/>
              <a:buChar char="ü"/>
            </a:pPr>
            <a:endParaRPr lang="en-US" sz="2400" dirty="0">
              <a:effectLst/>
              <a:latin typeface="Aptos Display" panose="020B0004020202020204" pitchFamily="34" charset="0"/>
              <a:cs typeface="Arial" pitchFamily="34" charset="0"/>
            </a:endParaRPr>
          </a:p>
          <a:p>
            <a:pPr marL="800100" lvl="1" indent="-342900" algn="just">
              <a:lnSpc>
                <a:spcPct val="110000"/>
              </a:lnSpc>
              <a:buFont typeface="Wingdings" panose="05000000000000000000" pitchFamily="2" charset="2"/>
              <a:buChar char="ü"/>
            </a:pPr>
            <a:endParaRPr lang="en-US" sz="2400" dirty="0">
              <a:effectLst/>
              <a:latin typeface="Aptos Display" panose="020B0004020202020204" pitchFamily="34" charset="0"/>
              <a:cs typeface="Arial" pitchFamily="34" charset="0"/>
            </a:endParaRPr>
          </a:p>
          <a:p>
            <a:pPr marL="800100" lvl="1" indent="-342900" algn="just">
              <a:lnSpc>
                <a:spcPct val="110000"/>
              </a:lnSpc>
              <a:buFont typeface="Wingdings" panose="05000000000000000000" pitchFamily="2" charset="2"/>
              <a:buChar char="ü"/>
            </a:pPr>
            <a:endParaRPr lang="en-US" sz="2400" dirty="0">
              <a:effectLst/>
              <a:latin typeface="Aptos Display" panose="020B0004020202020204" pitchFamily="34" charset="0"/>
              <a:cs typeface="Arial" pitchFamily="34" charset="0"/>
            </a:endParaRPr>
          </a:p>
          <a:p>
            <a:pPr marL="800100" lvl="1" indent="-342900" algn="just">
              <a:lnSpc>
                <a:spcPct val="110000"/>
              </a:lnSpc>
              <a:buFont typeface="Wingdings" panose="05000000000000000000" pitchFamily="2" charset="2"/>
              <a:buChar char="ü"/>
            </a:pPr>
            <a:endParaRPr lang="en-US" sz="2400" dirty="0">
              <a:effectLst/>
              <a:latin typeface="Aptos Display" panose="020B0004020202020204" pitchFamily="34" charset="0"/>
              <a:cs typeface="Arial" pitchFamily="34" charset="0"/>
            </a:endParaRPr>
          </a:p>
          <a:p>
            <a:pPr marL="800100" lvl="1" indent="-342900" algn="just">
              <a:lnSpc>
                <a:spcPct val="110000"/>
              </a:lnSpc>
              <a:buFont typeface="Wingdings" panose="05000000000000000000" pitchFamily="2" charset="2"/>
              <a:buChar char="ü"/>
            </a:pPr>
            <a:endParaRPr lang="en-US" sz="2400" dirty="0">
              <a:effectLst/>
              <a:latin typeface="Aptos Display" panose="020B0004020202020204" pitchFamily="34" charset="0"/>
              <a:cs typeface="Arial" pitchFamily="34" charset="0"/>
            </a:endParaRPr>
          </a:p>
          <a:p>
            <a:pPr marL="800100" lvl="1" indent="-342900" algn="just">
              <a:lnSpc>
                <a:spcPct val="110000"/>
              </a:lnSpc>
              <a:buFont typeface="Wingdings" panose="05000000000000000000" pitchFamily="2" charset="2"/>
              <a:buChar char="ü"/>
            </a:pPr>
            <a:endParaRPr lang="en-US" sz="2400" dirty="0">
              <a:effectLst/>
              <a:latin typeface="Aptos Display" panose="020B0004020202020204" pitchFamily="34" charset="0"/>
              <a:cs typeface="Arial" pitchFamily="34" charset="0"/>
            </a:endParaRPr>
          </a:p>
          <a:p>
            <a:pPr marL="800100" lvl="1" indent="-342900" algn="just">
              <a:lnSpc>
                <a:spcPct val="110000"/>
              </a:lnSpc>
              <a:buFont typeface="Wingdings" panose="05000000000000000000" pitchFamily="2" charset="2"/>
              <a:buChar char="ü"/>
            </a:pPr>
            <a:endParaRPr lang="en-US" sz="2400" dirty="0">
              <a:effectLst/>
              <a:latin typeface="Aptos Display" panose="020B0004020202020204" pitchFamily="34" charset="0"/>
              <a:cs typeface="Arial" pitchFamily="34" charset="0"/>
            </a:endParaRPr>
          </a:p>
          <a:p>
            <a:pPr marL="800100" lvl="1" indent="-342900" algn="just">
              <a:lnSpc>
                <a:spcPct val="110000"/>
              </a:lnSpc>
              <a:buFont typeface="Wingdings" panose="05000000000000000000" pitchFamily="2" charset="2"/>
              <a:buChar char="ü"/>
            </a:pPr>
            <a:endParaRPr lang="en-US" sz="2400" dirty="0">
              <a:effectLst/>
              <a:latin typeface="Aptos Display" panose="020B0004020202020204" pitchFamily="34" charset="0"/>
              <a:cs typeface="Arial" pitchFamily="34" charset="0"/>
            </a:endParaRPr>
          </a:p>
          <a:p>
            <a:pPr marL="800100" lvl="1" indent="-342900" algn="just">
              <a:lnSpc>
                <a:spcPct val="110000"/>
              </a:lnSpc>
              <a:buFont typeface="Wingdings" panose="05000000000000000000" pitchFamily="2" charset="2"/>
              <a:buChar char="ü"/>
            </a:pPr>
            <a:endParaRPr lang="en-US" sz="2400" dirty="0">
              <a:effectLst/>
              <a:latin typeface="Aptos Display" panose="020B0004020202020204" pitchFamily="34" charset="0"/>
              <a:cs typeface="Arial" pitchFamily="34" charset="0"/>
            </a:endParaRPr>
          </a:p>
          <a:p>
            <a:pPr algn="just">
              <a:lnSpc>
                <a:spcPct val="110000"/>
              </a:lnSpc>
            </a:pPr>
            <a:endParaRPr lang="en-US" sz="2400" dirty="0">
              <a:effectLst/>
              <a:latin typeface="Aptos Display" panose="020B0004020202020204" pitchFamily="34" charset="0"/>
              <a:cs typeface="Arial" pitchFamily="34" charset="0"/>
            </a:endParaRPr>
          </a:p>
          <a:p>
            <a:pPr marL="342900" indent="-342900" algn="just">
              <a:lnSpc>
                <a:spcPct val="110000"/>
              </a:lnSpc>
              <a:buFont typeface="Arial" panose="020B0604020202020204" pitchFamily="34" charset="0"/>
              <a:buChar char="•"/>
            </a:pPr>
            <a:r>
              <a:rPr lang="en-US" sz="2400" dirty="0">
                <a:effectLst/>
                <a:latin typeface="Aptos Display" panose="020B0004020202020204" pitchFamily="34" charset="0"/>
                <a:cs typeface="Arial" pitchFamily="34" charset="0"/>
              </a:rPr>
              <a:t>Scaled grade 3 ELA score is used to determine students’ eligibility for </a:t>
            </a:r>
            <a:r>
              <a:rPr lang="en-US" sz="2400" b="1" i="1" u="sng" dirty="0">
                <a:effectLst/>
                <a:latin typeface="Aptos Display" panose="020B0004020202020204" pitchFamily="34" charset="0"/>
                <a:cs typeface="Arial" pitchFamily="34" charset="0"/>
              </a:rPr>
              <a:t>promotion</a:t>
            </a:r>
            <a:r>
              <a:rPr lang="en-US" sz="2400" dirty="0">
                <a:effectLst/>
                <a:latin typeface="Aptos Display" panose="020B0004020202020204" pitchFamily="34" charset="0"/>
                <a:cs typeface="Arial" pitchFamily="34" charset="0"/>
              </a:rPr>
              <a:t> to fourth grade and assess their </a:t>
            </a:r>
            <a:r>
              <a:rPr lang="en-US" sz="2400" b="1" i="1" u="sng" dirty="0">
                <a:effectLst/>
                <a:latin typeface="Aptos Display" panose="020B0004020202020204" pitchFamily="34" charset="0"/>
                <a:cs typeface="Arial" pitchFamily="34" charset="0"/>
              </a:rPr>
              <a:t>level of performance</a:t>
            </a:r>
            <a:r>
              <a:rPr lang="en-US" sz="2400" dirty="0">
                <a:effectLst/>
                <a:latin typeface="Aptos Display" panose="020B0004020202020204" pitchFamily="34" charset="0"/>
                <a:cs typeface="Arial" pitchFamily="34" charset="0"/>
              </a:rPr>
              <a:t>. </a:t>
            </a:r>
          </a:p>
          <a:p>
            <a:pPr marL="800100" lvl="1" indent="-342900" algn="just">
              <a:lnSpc>
                <a:spcPct val="110000"/>
              </a:lnSpc>
              <a:buFont typeface="Wingdings" panose="05000000000000000000" pitchFamily="2" charset="2"/>
              <a:buChar char="ü"/>
            </a:pPr>
            <a:r>
              <a:rPr lang="en-US" sz="2400" dirty="0">
                <a:effectLst/>
                <a:latin typeface="Aptos Display" panose="020B0004020202020204" pitchFamily="34" charset="0"/>
                <a:cs typeface="Arial" pitchFamily="34" charset="0"/>
              </a:rPr>
              <a:t>The promotion score is pre-determined and is set within the range of "basic“ (as shown in Figure 1). </a:t>
            </a:r>
          </a:p>
          <a:p>
            <a:pPr marL="342900" indent="-342900" algn="just">
              <a:lnSpc>
                <a:spcPct val="110000"/>
              </a:lnSpc>
              <a:buFont typeface="Arial" panose="020B0604020202020204" pitchFamily="34" charset="0"/>
              <a:buChar char="•"/>
            </a:pPr>
            <a:r>
              <a:rPr lang="en-US" sz="2400" dirty="0">
                <a:effectLst/>
                <a:latin typeface="Aptos Display" panose="020B0004020202020204" pitchFamily="34" charset="0"/>
                <a:cs typeface="Arial" pitchFamily="34" charset="0"/>
              </a:rPr>
              <a:t>Third grade students usually have two chances to take the state ELA tests. Students who achieve the promotion score or higher on either </a:t>
            </a:r>
            <a:r>
              <a:rPr lang="en-US" sz="2400" b="1" i="1" u="sng" dirty="0">
                <a:effectLst/>
                <a:latin typeface="Aptos Display" panose="020B0004020202020204" pitchFamily="34" charset="0"/>
                <a:cs typeface="Arial" pitchFamily="34" charset="0"/>
              </a:rPr>
              <a:t>Fall or Spring ELA test </a:t>
            </a:r>
            <a:r>
              <a:rPr lang="en-US" sz="2400" dirty="0">
                <a:effectLst/>
                <a:latin typeface="Aptos Display" panose="020B0004020202020204" pitchFamily="34" charset="0"/>
                <a:cs typeface="Arial" pitchFamily="34" charset="0"/>
              </a:rPr>
              <a:t>will be eligible for promotion at the end of the school year. </a:t>
            </a:r>
          </a:p>
          <a:p>
            <a:pPr marL="800100" lvl="1" indent="-342900" algn="just">
              <a:lnSpc>
                <a:spcPct val="110000"/>
              </a:lnSpc>
              <a:buFont typeface="Wingdings" panose="05000000000000000000" pitchFamily="2" charset="2"/>
              <a:buChar char="ü"/>
            </a:pPr>
            <a:r>
              <a:rPr lang="en-US" sz="2400" dirty="0">
                <a:effectLst/>
                <a:latin typeface="Aptos Display" panose="020B0004020202020204" pitchFamily="34" charset="0"/>
                <a:cs typeface="Arial" pitchFamily="34" charset="0"/>
              </a:rPr>
              <a:t>Starting in school year 2016, the reading sub-score is also used to determine promotion eligibility.</a:t>
            </a:r>
          </a:p>
          <a:p>
            <a:pPr marL="342900" indent="-342900" algn="just">
              <a:lnSpc>
                <a:spcPct val="110000"/>
              </a:lnSpc>
              <a:buFont typeface="Arial" panose="020B0604020202020204" pitchFamily="34" charset="0"/>
              <a:buChar char="•"/>
            </a:pPr>
            <a:r>
              <a:rPr lang="en-US" sz="2400" b="1" dirty="0">
                <a:effectLst/>
                <a:latin typeface="Aptos Display" panose="020B0004020202020204" pitchFamily="34" charset="0"/>
                <a:cs typeface="Arial" pitchFamily="34" charset="0"/>
              </a:rPr>
              <a:t>Starting in school  year 2024, due to the change of state legislature, </a:t>
            </a:r>
            <a:r>
              <a:rPr lang="en-US" sz="2400" dirty="0">
                <a:effectLst/>
                <a:latin typeface="Aptos Display" panose="020B0004020202020204" pitchFamily="34" charset="0"/>
                <a:cs typeface="Arial" pitchFamily="34" charset="0"/>
              </a:rPr>
              <a:t>third-grade retention becomes optional. Parents can request for promotion to the fourth grade even if the student did not meet the promotion score. </a:t>
            </a:r>
            <a:endParaRPr lang="en-US" sz="2400" b="1" dirty="0">
              <a:effectLst/>
              <a:latin typeface="Aptos Display" panose="020B0004020202020204" pitchFamily="34" charset="0"/>
              <a:cs typeface="Arial" pitchFamily="34" charset="0"/>
            </a:endParaRPr>
          </a:p>
          <a:p>
            <a:pPr algn="just">
              <a:lnSpc>
                <a:spcPct val="110000"/>
              </a:lnSpc>
            </a:pPr>
            <a:endParaRPr lang="en-US" sz="2400" b="1" dirty="0">
              <a:effectLst/>
              <a:latin typeface="Aptos Display" panose="020B0004020202020204" pitchFamily="34" charset="0"/>
              <a:cs typeface="Arial" pitchFamily="34" charset="0"/>
            </a:endParaRPr>
          </a:p>
          <a:p>
            <a:pPr algn="just">
              <a:lnSpc>
                <a:spcPct val="110000"/>
              </a:lnSpc>
            </a:pPr>
            <a:r>
              <a:rPr lang="en-US" sz="2400" b="1" dirty="0">
                <a:effectLst/>
                <a:latin typeface="Aptos Display" panose="020B0004020202020204" pitchFamily="34" charset="0"/>
                <a:cs typeface="Arial" pitchFamily="34" charset="0"/>
              </a:rPr>
              <a:t>[Controversy around grade retention]</a:t>
            </a:r>
          </a:p>
          <a:p>
            <a:pPr marL="285764" indent="-285764" algn="just">
              <a:lnSpc>
                <a:spcPct val="110000"/>
              </a:lnSpc>
              <a:buFont typeface="Arial" panose="020B0604020202020204" pitchFamily="34" charset="0"/>
              <a:buChar char="•"/>
            </a:pPr>
            <a:r>
              <a:rPr lang="en-US" sz="2400" b="1" dirty="0">
                <a:effectLst/>
                <a:latin typeface="Aptos Display" panose="020B0004020202020204" pitchFamily="34" charset="0"/>
                <a:cs typeface="Arial" pitchFamily="34" charset="0"/>
              </a:rPr>
              <a:t>Proponents: </a:t>
            </a:r>
          </a:p>
          <a:p>
            <a:pPr marL="800100" lvl="1" indent="-342900" algn="just">
              <a:lnSpc>
                <a:spcPct val="110000"/>
              </a:lnSpc>
              <a:buFont typeface="Wingdings" panose="05000000000000000000" pitchFamily="2" charset="2"/>
              <a:buChar char="ü"/>
            </a:pPr>
            <a:r>
              <a:rPr lang="en-US" sz="2400" dirty="0">
                <a:effectLst/>
                <a:latin typeface="Aptos Display" panose="020B0004020202020204" pitchFamily="34" charset="0"/>
                <a:cs typeface="Arial" pitchFamily="34" charset="0"/>
              </a:rPr>
              <a:t>Grade retention can benefit academically disadvantaged students by giving them extra time to improve reading proficiency (Lynn, 1963).</a:t>
            </a:r>
          </a:p>
          <a:p>
            <a:pPr marL="800100" lvl="1" indent="-342900" algn="just">
              <a:lnSpc>
                <a:spcPct val="110000"/>
              </a:lnSpc>
              <a:buFont typeface="Wingdings" panose="05000000000000000000" pitchFamily="2" charset="2"/>
              <a:buChar char="ü"/>
            </a:pPr>
            <a:r>
              <a:rPr lang="en-US" sz="2400" dirty="0">
                <a:effectLst/>
                <a:latin typeface="Aptos Display" panose="020B0004020202020204" pitchFamily="34" charset="0"/>
                <a:cs typeface="Arial" pitchFamily="34" charset="0"/>
              </a:rPr>
              <a:t>Reading proficiency will then serve as a foundation for learning other subjects in later grades (Hernandez, 2011). </a:t>
            </a:r>
          </a:p>
          <a:p>
            <a:pPr marL="285764" indent="-285764" algn="just">
              <a:lnSpc>
                <a:spcPct val="110000"/>
              </a:lnSpc>
              <a:buFont typeface="Arial" panose="020B0604020202020204" pitchFamily="34" charset="0"/>
              <a:buChar char="•"/>
            </a:pPr>
            <a:r>
              <a:rPr lang="en-US" sz="2400" b="1" dirty="0">
                <a:effectLst/>
                <a:latin typeface="Aptos Display" panose="020B0004020202020204" pitchFamily="34" charset="0"/>
                <a:cs typeface="Arial" pitchFamily="34" charset="0"/>
              </a:rPr>
              <a:t>Opponents: </a:t>
            </a:r>
          </a:p>
          <a:p>
            <a:pPr marL="800100" lvl="1" indent="-342900" algn="just">
              <a:lnSpc>
                <a:spcPct val="110000"/>
              </a:lnSpc>
              <a:buFont typeface="Wingdings" panose="05000000000000000000" pitchFamily="2" charset="2"/>
              <a:buChar char="ü"/>
            </a:pPr>
            <a:r>
              <a:rPr lang="en-US" sz="2400" dirty="0">
                <a:effectLst/>
                <a:latin typeface="Aptos Display" panose="020B0004020202020204" pitchFamily="34" charset="0"/>
                <a:cs typeface="Arial" pitchFamily="34" charset="0"/>
              </a:rPr>
              <a:t>Grade retention can cause negative life events for students, such as social disapproval and stigmatization (Bos et al., 2013). </a:t>
            </a:r>
          </a:p>
          <a:p>
            <a:pPr marL="800100" lvl="1" indent="-342900" algn="just">
              <a:lnSpc>
                <a:spcPct val="110000"/>
              </a:lnSpc>
              <a:buFont typeface="Wingdings" panose="05000000000000000000" pitchFamily="2" charset="2"/>
              <a:buChar char="ü"/>
            </a:pPr>
            <a:r>
              <a:rPr lang="en-US" sz="2400" dirty="0">
                <a:effectLst/>
                <a:latin typeface="Aptos Display" panose="020B0004020202020204" pitchFamily="34" charset="0"/>
                <a:cs typeface="Arial" pitchFamily="34" charset="0"/>
              </a:rPr>
              <a:t>The policy leads to more stigmatization among racial minority students and students from low-income families (Crothers et al., 2010).</a:t>
            </a:r>
          </a:p>
          <a:p>
            <a:pPr lvl="1" indent="-398463" algn="just">
              <a:lnSpc>
                <a:spcPct val="110000"/>
              </a:lnSpc>
            </a:pPr>
            <a:r>
              <a:rPr lang="en-US" sz="2400" b="1" dirty="0">
                <a:effectLst/>
                <a:latin typeface="Aptos Display" panose="020B0004020202020204" pitchFamily="34" charset="0"/>
                <a:cs typeface="Arial" pitchFamily="34" charset="0"/>
              </a:rPr>
              <a:t>Empirical Evidence from Prior Research</a:t>
            </a:r>
          </a:p>
          <a:p>
            <a:pPr lvl="1" indent="-398463" algn="just">
              <a:lnSpc>
                <a:spcPct val="110000"/>
              </a:lnSpc>
              <a:buFont typeface="Arial" panose="020B0604020202020204" pitchFamily="34" charset="0"/>
              <a:buChar char="•"/>
            </a:pPr>
            <a:r>
              <a:rPr lang="en-US" sz="2400" dirty="0">
                <a:effectLst/>
                <a:latin typeface="Aptos Display" panose="020B0004020202020204" pitchFamily="34" charset="0"/>
                <a:cs typeface="Arial" pitchFamily="34" charset="0"/>
              </a:rPr>
              <a:t>Prior research has evaluated retention policies in different states, using methods such as regression discontinuity and multi-level modeling.</a:t>
            </a:r>
          </a:p>
          <a:p>
            <a:pPr marL="749300" lvl="2" indent="-342900" algn="just">
              <a:lnSpc>
                <a:spcPct val="110000"/>
              </a:lnSpc>
              <a:buFont typeface="Wingdings" panose="05000000000000000000" pitchFamily="2" charset="2"/>
              <a:buChar char="ü"/>
            </a:pPr>
            <a:r>
              <a:rPr lang="en-US" sz="2400" b="1" dirty="0">
                <a:effectLst/>
                <a:latin typeface="Aptos Display" panose="020B0004020202020204" pitchFamily="34" charset="0"/>
                <a:cs typeface="Arial" pitchFamily="34" charset="0"/>
              </a:rPr>
              <a:t>Positive</a:t>
            </a:r>
            <a:r>
              <a:rPr lang="en-US" sz="2400" dirty="0">
                <a:effectLst/>
                <a:latin typeface="Aptos Display" panose="020B0004020202020204" pitchFamily="34" charset="0"/>
                <a:cs typeface="Arial" pitchFamily="34" charset="0"/>
              </a:rPr>
              <a:t>: Florida (</a:t>
            </a:r>
            <a:r>
              <a:rPr lang="en-US" sz="2400" dirty="0" err="1">
                <a:effectLst/>
                <a:latin typeface="Aptos Display" panose="020B0004020202020204" pitchFamily="34" charset="0"/>
                <a:cs typeface="Arial" pitchFamily="34" charset="0"/>
              </a:rPr>
              <a:t>Schwerdt</a:t>
            </a:r>
            <a:r>
              <a:rPr lang="en-US" sz="2400" dirty="0">
                <a:effectLst/>
                <a:latin typeface="Aptos Display" panose="020B0004020202020204" pitchFamily="34" charset="0"/>
                <a:cs typeface="Arial" pitchFamily="34" charset="0"/>
              </a:rPr>
              <a:t> et al., 2017), Indiana (Hwang &amp; </a:t>
            </a:r>
            <a:r>
              <a:rPr lang="en-US" sz="2400" dirty="0" err="1">
                <a:effectLst/>
                <a:latin typeface="Aptos Display" panose="020B0004020202020204" pitchFamily="34" charset="0"/>
                <a:cs typeface="Arial" pitchFamily="34" charset="0"/>
              </a:rPr>
              <a:t>Koedel</a:t>
            </a:r>
            <a:r>
              <a:rPr lang="en-US" sz="2400" dirty="0">
                <a:effectLst/>
                <a:latin typeface="Aptos Display" panose="020B0004020202020204" pitchFamily="34" charset="0"/>
                <a:cs typeface="Arial" pitchFamily="34" charset="0"/>
              </a:rPr>
              <a:t>, 2022), Chicago (Jacob &amp; </a:t>
            </a:r>
            <a:r>
              <a:rPr lang="en-US" sz="2400" dirty="0" err="1">
                <a:effectLst/>
                <a:latin typeface="Aptos Display" panose="020B0004020202020204" pitchFamily="34" charset="0"/>
                <a:cs typeface="Arial" pitchFamily="34" charset="0"/>
              </a:rPr>
              <a:t>Lefgren</a:t>
            </a:r>
            <a:r>
              <a:rPr lang="en-US" sz="2400" dirty="0">
                <a:effectLst/>
                <a:latin typeface="Aptos Display" panose="020B0004020202020204" pitchFamily="34" charset="0"/>
                <a:cs typeface="Arial" pitchFamily="34" charset="0"/>
              </a:rPr>
              <a:t>, 2004), and Mississippi (Mumma &amp; Winters, 2023) </a:t>
            </a:r>
            <a:r>
              <a:rPr lang="en-US" i="1" dirty="0">
                <a:effectLst/>
                <a:latin typeface="Aptos Display" panose="020B0004020202020204" pitchFamily="34" charset="0"/>
                <a:cs typeface="Arial" pitchFamily="34" charset="0"/>
              </a:rPr>
              <a:t>– short-term academic gains due to retention faded out over time; retention at an earlier grade is more beneficial than retention at a later grade level.</a:t>
            </a:r>
          </a:p>
          <a:p>
            <a:pPr marL="749300" lvl="2" indent="-342900" algn="just">
              <a:lnSpc>
                <a:spcPct val="110000"/>
              </a:lnSpc>
              <a:buFont typeface="Wingdings" panose="05000000000000000000" pitchFamily="2" charset="2"/>
              <a:buChar char="ü"/>
            </a:pPr>
            <a:r>
              <a:rPr lang="en-US" sz="2400" b="1" dirty="0">
                <a:effectLst/>
                <a:latin typeface="Aptos Display" panose="020B0004020202020204" pitchFamily="34" charset="0"/>
                <a:cs typeface="Arial" pitchFamily="34" charset="0"/>
              </a:rPr>
              <a:t>Negative</a:t>
            </a:r>
            <a:r>
              <a:rPr lang="en-US" sz="2400" dirty="0">
                <a:effectLst/>
                <a:latin typeface="Aptos Display" panose="020B0004020202020204" pitchFamily="34" charset="0"/>
                <a:cs typeface="Arial" pitchFamily="34" charset="0"/>
              </a:rPr>
              <a:t> or </a:t>
            </a:r>
            <a:r>
              <a:rPr lang="en-US" sz="2400" b="1" dirty="0">
                <a:effectLst/>
                <a:latin typeface="Aptos Display" panose="020B0004020202020204" pitchFamily="34" charset="0"/>
                <a:cs typeface="Arial" pitchFamily="34" charset="0"/>
              </a:rPr>
              <a:t>Mixed</a:t>
            </a:r>
            <a:r>
              <a:rPr lang="en-US" sz="2400" dirty="0">
                <a:effectLst/>
                <a:latin typeface="Aptos Display" panose="020B0004020202020204" pitchFamily="34" charset="0"/>
                <a:cs typeface="Arial" pitchFamily="34" charset="0"/>
              </a:rPr>
              <a:t>: Florida (</a:t>
            </a:r>
            <a:r>
              <a:rPr lang="en-US" sz="2400" dirty="0" err="1">
                <a:effectLst/>
                <a:latin typeface="Aptos Display" panose="020B0004020202020204" pitchFamily="34" charset="0"/>
                <a:cs typeface="Arial" pitchFamily="34" charset="0"/>
              </a:rPr>
              <a:t>Özek</a:t>
            </a:r>
            <a:r>
              <a:rPr lang="en-US" sz="2400" dirty="0">
                <a:effectLst/>
                <a:latin typeface="Aptos Display" panose="020B0004020202020204" pitchFamily="34" charset="0"/>
                <a:cs typeface="Arial" pitchFamily="34" charset="0"/>
              </a:rPr>
              <a:t>, 2015) or Louisiana (</a:t>
            </a:r>
            <a:r>
              <a:rPr lang="en-US" sz="2400" dirty="0" err="1">
                <a:effectLst/>
                <a:latin typeface="Aptos Display" panose="020B0004020202020204" pitchFamily="34" charset="0"/>
                <a:cs typeface="Arial" pitchFamily="34" charset="0"/>
              </a:rPr>
              <a:t>Eren</a:t>
            </a:r>
            <a:r>
              <a:rPr lang="en-US" sz="2400" dirty="0">
                <a:effectLst/>
                <a:latin typeface="Aptos Display" panose="020B0004020202020204" pitchFamily="34" charset="0"/>
                <a:cs typeface="Arial" pitchFamily="34" charset="0"/>
              </a:rPr>
              <a:t> et al., 2017). – </a:t>
            </a:r>
            <a:r>
              <a:rPr lang="en-US" i="1" dirty="0">
                <a:effectLst/>
                <a:latin typeface="Aptos Display" panose="020B0004020202020204" pitchFamily="34" charset="0"/>
                <a:cs typeface="Arial" pitchFamily="34" charset="0"/>
              </a:rPr>
              <a:t>Increases in disciplinary incidences, suspension, and school dropouts</a:t>
            </a:r>
          </a:p>
        </p:txBody>
      </p:sp>
      <p:sp>
        <p:nvSpPr>
          <p:cNvPr id="90" name="Rectangle 10">
            <a:extLst>
              <a:ext uri="{FF2B5EF4-FFF2-40B4-BE49-F238E27FC236}">
                <a16:creationId xmlns:a16="http://schemas.microsoft.com/office/drawing/2014/main" id="{8C463412-CC68-4A0F-AE72-68EF99EB2F46}"/>
              </a:ext>
            </a:extLst>
          </p:cNvPr>
          <p:cNvSpPr>
            <a:spLocks noChangeArrowheads="1"/>
          </p:cNvSpPr>
          <p:nvPr/>
        </p:nvSpPr>
        <p:spPr bwMode="auto">
          <a:xfrm>
            <a:off x="696288" y="5155327"/>
            <a:ext cx="10056404" cy="824622"/>
          </a:xfrm>
          <a:prstGeom prst="snipRoundRect">
            <a:avLst>
              <a:gd name="adj1" fmla="val 0"/>
              <a:gd name="adj2" fmla="val 50000"/>
            </a:avLst>
          </a:prstGeom>
          <a:solidFill>
            <a:srgbClr val="C00000"/>
          </a:solidFill>
          <a:ln w="12700">
            <a:noFill/>
            <a:miter lim="800000"/>
          </a:ln>
        </p:spPr>
        <p:txBody>
          <a:bodyPr wrap="none" lIns="182880" tIns="48768" rIns="182880" bIns="45709" anchor="ctr" anchorCtr="0"/>
          <a:lstStyle>
            <a:defPPr>
              <a:defRPr kern="1200"/>
            </a:defPPr>
          </a:lstStyle>
          <a:p>
            <a:pPr defTabSz="3135372">
              <a:defRPr/>
            </a:pPr>
            <a:r>
              <a:rPr lang="en-US" sz="3200" b="1" dirty="0">
                <a:solidFill>
                  <a:schemeClr val="bg1"/>
                </a:solidFill>
                <a:effectLst/>
                <a:latin typeface="Aptos Display" panose="020B0004020202020204" pitchFamily="34" charset="0"/>
              </a:rPr>
              <a:t>Contextual Background</a:t>
            </a:r>
          </a:p>
        </p:txBody>
      </p:sp>
      <p:sp>
        <p:nvSpPr>
          <p:cNvPr id="91" name="Rectangle 90">
            <a:extLst>
              <a:ext uri="{FF2B5EF4-FFF2-40B4-BE49-F238E27FC236}">
                <a16:creationId xmlns:a16="http://schemas.microsoft.com/office/drawing/2014/main" id="{65D5CB20-8752-4D75-A601-0EEB3443D27F}"/>
              </a:ext>
            </a:extLst>
          </p:cNvPr>
          <p:cNvSpPr/>
          <p:nvPr/>
        </p:nvSpPr>
        <p:spPr>
          <a:xfrm>
            <a:off x="33146536" y="24235347"/>
            <a:ext cx="10056404" cy="707662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1200"/>
            </a:defPPr>
          </a:lstStyle>
          <a:p>
            <a:pPr algn="ctr"/>
            <a:endParaRPr lang="en-US" sz="6400">
              <a:latin typeface="+mj-lt"/>
            </a:endParaRPr>
          </a:p>
        </p:txBody>
      </p:sp>
      <p:sp>
        <p:nvSpPr>
          <p:cNvPr id="92" name="TextBox 19">
            <a:extLst>
              <a:ext uri="{FF2B5EF4-FFF2-40B4-BE49-F238E27FC236}">
                <a16:creationId xmlns:a16="http://schemas.microsoft.com/office/drawing/2014/main" id="{B4F3D693-DA0F-454D-94C0-CEAA07C14AE3}"/>
              </a:ext>
            </a:extLst>
          </p:cNvPr>
          <p:cNvSpPr txBox="1">
            <a:spLocks noChangeArrowheads="1"/>
          </p:cNvSpPr>
          <p:nvPr/>
        </p:nvSpPr>
        <p:spPr bwMode="auto">
          <a:xfrm>
            <a:off x="33165874" y="24472761"/>
            <a:ext cx="10126728" cy="6601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0945" tIns="30473" rIns="60945" bIns="30473">
            <a:spAutoFit/>
          </a:bodyPr>
          <a:lstStyle>
            <a:defPPr>
              <a:defRPr kern="1200"/>
            </a:defPPr>
            <a:lvl1pPr eaLnBrk="0" hangingPunct="0">
              <a:defRPr sz="2000">
                <a:solidFill>
                  <a:schemeClr val="tx1"/>
                </a:solidFill>
                <a:latin typeface="Arial"/>
                <a:ea typeface="ＭＳ Ｐゴシック" pitchFamily="-106" charset="-128"/>
              </a:defRPr>
            </a:lvl1pPr>
            <a:lvl2pPr eaLnBrk="0" hangingPunct="0">
              <a:defRPr sz="2000">
                <a:solidFill>
                  <a:schemeClr val="tx1"/>
                </a:solidFill>
                <a:latin typeface="Arial"/>
                <a:ea typeface="ＭＳ Ｐゴシック" pitchFamily="-106" charset="-128"/>
              </a:defRPr>
            </a:lvl2pPr>
            <a:lvl3pPr marL="1143000" indent="-228600" eaLnBrk="0" hangingPunct="0">
              <a:defRPr sz="2000">
                <a:solidFill>
                  <a:schemeClr val="tx1"/>
                </a:solidFill>
                <a:latin typeface="Arial"/>
                <a:ea typeface="ＭＳ Ｐゴシック" pitchFamily="-106" charset="-128"/>
              </a:defRPr>
            </a:lvl3pPr>
            <a:lvl4pPr marL="1600200" indent="-228600" eaLnBrk="0" hangingPunct="0">
              <a:defRPr sz="2000">
                <a:solidFill>
                  <a:schemeClr val="tx1"/>
                </a:solidFill>
                <a:latin typeface="Arial"/>
                <a:ea typeface="ＭＳ Ｐゴシック" pitchFamily="-106" charset="-128"/>
              </a:defRPr>
            </a:lvl4pPr>
            <a:lvl5pPr marL="2057400" indent="-228600" eaLnBrk="0" hangingPunct="0">
              <a:defRPr sz="2000">
                <a:solidFill>
                  <a:schemeClr val="tx1"/>
                </a:solidFill>
                <a:latin typeface="Arial"/>
                <a:ea typeface="ＭＳ Ｐゴシック" pitchFamily="-106" charset="-128"/>
              </a:defRPr>
            </a:lvl5pPr>
            <a:lvl6pPr marL="2514600" indent="-228600" eaLnBrk="0" fontAlgn="base" hangingPunct="0">
              <a:spcBef>
                <a:spcPct val="0"/>
              </a:spcBef>
              <a:spcAft>
                <a:spcPct val="0"/>
              </a:spcAft>
              <a:defRPr sz="2000">
                <a:solidFill>
                  <a:schemeClr val="tx1"/>
                </a:solidFill>
                <a:latin typeface="Arial"/>
                <a:ea typeface="ＭＳ Ｐゴシック" pitchFamily="-106" charset="-128"/>
              </a:defRPr>
            </a:lvl6pPr>
            <a:lvl7pPr marL="2971800" indent="-228600" eaLnBrk="0" fontAlgn="base" hangingPunct="0">
              <a:spcBef>
                <a:spcPct val="0"/>
              </a:spcBef>
              <a:spcAft>
                <a:spcPct val="0"/>
              </a:spcAft>
              <a:defRPr sz="2000">
                <a:solidFill>
                  <a:schemeClr val="tx1"/>
                </a:solidFill>
                <a:latin typeface="Arial"/>
                <a:ea typeface="ＭＳ Ｐゴシック" pitchFamily="-106" charset="-128"/>
              </a:defRPr>
            </a:lvl7pPr>
            <a:lvl8pPr marL="3429000" indent="-228600" eaLnBrk="0" fontAlgn="base" hangingPunct="0">
              <a:spcBef>
                <a:spcPct val="0"/>
              </a:spcBef>
              <a:spcAft>
                <a:spcPct val="0"/>
              </a:spcAft>
              <a:defRPr sz="2000">
                <a:solidFill>
                  <a:schemeClr val="tx1"/>
                </a:solidFill>
                <a:latin typeface="Arial"/>
                <a:ea typeface="ＭＳ Ｐゴシック" pitchFamily="-106" charset="-128"/>
              </a:defRPr>
            </a:lvl8pPr>
            <a:lvl9pPr marL="3886200" indent="-228600" eaLnBrk="0" fontAlgn="base" hangingPunct="0">
              <a:spcBef>
                <a:spcPct val="0"/>
              </a:spcBef>
              <a:spcAft>
                <a:spcPct val="0"/>
              </a:spcAft>
              <a:defRPr sz="2000">
                <a:solidFill>
                  <a:schemeClr val="tx1"/>
                </a:solidFill>
                <a:latin typeface="Arial"/>
                <a:ea typeface="ＭＳ Ｐゴシック" pitchFamily="-106" charset="-128"/>
              </a:defRPr>
            </a:lvl9pPr>
          </a:lstStyle>
          <a:p>
            <a:pPr marL="350838" indent="-350838"/>
            <a:r>
              <a:rPr lang="en-US" sz="1700" dirty="0">
                <a:effectLst/>
                <a:latin typeface="Aptos Display" panose="020B0004020202020204" pitchFamily="34" charset="0"/>
              </a:rPr>
              <a:t>Bos, A. E. R., Pryor, J. B., Reeder, G. D., &amp; Stutterheim, S. E. (2013). Stigma: Advances in Theory and Research. </a:t>
            </a:r>
            <a:r>
              <a:rPr lang="en-US" sz="1700" i="1" dirty="0">
                <a:effectLst/>
                <a:latin typeface="Aptos Display" panose="020B0004020202020204" pitchFamily="34" charset="0"/>
              </a:rPr>
              <a:t>Basic and Applied Social Psychology</a:t>
            </a:r>
            <a:r>
              <a:rPr lang="en-US" sz="1700" dirty="0">
                <a:effectLst/>
                <a:latin typeface="Aptos Display" panose="020B0004020202020204" pitchFamily="34" charset="0"/>
              </a:rPr>
              <a:t>, </a:t>
            </a:r>
            <a:r>
              <a:rPr lang="en-US" sz="1700" i="1" dirty="0">
                <a:effectLst/>
                <a:latin typeface="Aptos Display" panose="020B0004020202020204" pitchFamily="34" charset="0"/>
              </a:rPr>
              <a:t>35</a:t>
            </a:r>
            <a:r>
              <a:rPr lang="en-US" sz="1700" dirty="0">
                <a:effectLst/>
                <a:latin typeface="Aptos Display" panose="020B0004020202020204" pitchFamily="34" charset="0"/>
              </a:rPr>
              <a:t>(1), 1–9. </a:t>
            </a:r>
            <a:r>
              <a:rPr lang="en-US" sz="1700" dirty="0">
                <a:effectLst/>
                <a:latin typeface="Aptos Display" panose="020B0004020202020204" pitchFamily="34" charset="0"/>
                <a:hlinkClick r:id="rId3"/>
              </a:rPr>
              <a:t>https://doi.org/10.1080/01973533.2012.746147</a:t>
            </a:r>
            <a:endParaRPr lang="en-US" sz="1700" dirty="0">
              <a:effectLst/>
              <a:latin typeface="Aptos Display" panose="020B0004020202020204" pitchFamily="34" charset="0"/>
            </a:endParaRPr>
          </a:p>
          <a:p>
            <a:pPr marL="350838" indent="-350838"/>
            <a:r>
              <a:rPr lang="en-US" sz="1700" dirty="0">
                <a:effectLst/>
                <a:latin typeface="Aptos Display" panose="020B0004020202020204" pitchFamily="34" charset="0"/>
              </a:rPr>
              <a:t>Crothers, L. M., Schreiber, J. B., Schmitt, A. J., Bell, G. R., </a:t>
            </a:r>
            <a:r>
              <a:rPr lang="en-US" sz="1700" dirty="0" err="1">
                <a:effectLst/>
                <a:latin typeface="Aptos Display" panose="020B0004020202020204" pitchFamily="34" charset="0"/>
              </a:rPr>
              <a:t>Blasik</a:t>
            </a:r>
            <a:r>
              <a:rPr lang="en-US" sz="1700" dirty="0">
                <a:effectLst/>
                <a:latin typeface="Aptos Display" panose="020B0004020202020204" pitchFamily="34" charset="0"/>
              </a:rPr>
              <a:t>, J., Comstock, L. A., … Lipinski, J. (2010). A Preliminary Study of Bully and Victim Behavior in Old-for-Grade Students: Another Potential Hidden Cost of Grade Retention or Delayed School Entry. Journal of Applied School Psychology, 26(4), 327–338. </a:t>
            </a:r>
            <a:r>
              <a:rPr lang="en-US" sz="1700" dirty="0">
                <a:effectLst/>
                <a:latin typeface="Aptos Display" panose="020B0004020202020204" pitchFamily="34" charset="0"/>
                <a:hlinkClick r:id="rId4"/>
              </a:rPr>
              <a:t>https://doi.org/10.1080/15377903.2010.518843</a:t>
            </a:r>
            <a:endParaRPr lang="en-US" sz="1700" dirty="0">
              <a:effectLst/>
              <a:latin typeface="Aptos Display" panose="020B0004020202020204" pitchFamily="34" charset="0"/>
            </a:endParaRPr>
          </a:p>
          <a:p>
            <a:pPr marL="350838" indent="-350838"/>
            <a:r>
              <a:rPr lang="en-US" sz="1700" dirty="0" err="1">
                <a:effectLst/>
                <a:latin typeface="Aptos Display" panose="020B0004020202020204" pitchFamily="34" charset="0"/>
              </a:rPr>
              <a:t>Eren</a:t>
            </a:r>
            <a:r>
              <a:rPr lang="en-US" sz="1700" dirty="0">
                <a:effectLst/>
                <a:latin typeface="Aptos Display" panose="020B0004020202020204" pitchFamily="34" charset="0"/>
              </a:rPr>
              <a:t>, O., Depew, B., &amp; Barnes, S. (2017). Test-based promotion policies, dropping out, and juvenile crime. </a:t>
            </a:r>
            <a:r>
              <a:rPr lang="en-US" sz="1700" i="1" dirty="0">
                <a:effectLst/>
                <a:latin typeface="Aptos Display" panose="020B0004020202020204" pitchFamily="34" charset="0"/>
              </a:rPr>
              <a:t>Journal of Public Economics</a:t>
            </a:r>
            <a:r>
              <a:rPr lang="en-US" sz="1700" dirty="0">
                <a:effectLst/>
                <a:latin typeface="Aptos Display" panose="020B0004020202020204" pitchFamily="34" charset="0"/>
              </a:rPr>
              <a:t>, </a:t>
            </a:r>
            <a:r>
              <a:rPr lang="en-US" sz="1700" i="1" dirty="0">
                <a:effectLst/>
                <a:latin typeface="Aptos Display" panose="020B0004020202020204" pitchFamily="34" charset="0"/>
              </a:rPr>
              <a:t>153</a:t>
            </a:r>
            <a:r>
              <a:rPr lang="en-US" sz="1700" dirty="0">
                <a:effectLst/>
                <a:latin typeface="Aptos Display" panose="020B0004020202020204" pitchFamily="34" charset="0"/>
              </a:rPr>
              <a:t>, 9–31.</a:t>
            </a:r>
          </a:p>
          <a:p>
            <a:pPr marL="350838" indent="-350838"/>
            <a:r>
              <a:rPr lang="en-US" sz="1700" dirty="0">
                <a:effectLst/>
                <a:latin typeface="Aptos Display" panose="020B0004020202020204" pitchFamily="34" charset="0"/>
              </a:rPr>
              <a:t>Hernandez, D. J. (2011). Double jeopardy: How third-grade reading skills and poverty influence high school graduation. </a:t>
            </a:r>
            <a:r>
              <a:rPr lang="en-US" sz="1700" i="1" dirty="0">
                <a:effectLst/>
                <a:latin typeface="Aptos Display" panose="020B0004020202020204" pitchFamily="34" charset="0"/>
              </a:rPr>
              <a:t>Annie E. Casey Foundation</a:t>
            </a:r>
            <a:r>
              <a:rPr lang="en-US" sz="1700" dirty="0">
                <a:effectLst/>
                <a:latin typeface="Aptos Display" panose="020B0004020202020204" pitchFamily="34" charset="0"/>
              </a:rPr>
              <a:t>. </a:t>
            </a:r>
            <a:r>
              <a:rPr lang="en-US" sz="1700" dirty="0">
                <a:effectLst/>
                <a:latin typeface="Aptos Display" panose="020B0004020202020204" pitchFamily="34" charset="0"/>
                <a:hlinkClick r:id="rId5"/>
              </a:rPr>
              <a:t>https://eric.ed.gov/?ID=ED518818</a:t>
            </a:r>
            <a:endParaRPr lang="en-US" sz="1700" dirty="0">
              <a:effectLst/>
              <a:latin typeface="Aptos Display" panose="020B0004020202020204" pitchFamily="34" charset="0"/>
            </a:endParaRPr>
          </a:p>
          <a:p>
            <a:pPr marL="350838" indent="-350838"/>
            <a:r>
              <a:rPr lang="en-US" sz="1700" dirty="0">
                <a:effectLst/>
                <a:latin typeface="Aptos Display" panose="020B0004020202020204" pitchFamily="34" charset="0"/>
              </a:rPr>
              <a:t>Hwang, </a:t>
            </a:r>
            <a:r>
              <a:rPr lang="en-US" sz="1700" dirty="0" err="1">
                <a:effectLst/>
                <a:latin typeface="Aptos Display" panose="020B0004020202020204" pitchFamily="34" charset="0"/>
              </a:rPr>
              <a:t>NaYoung</a:t>
            </a:r>
            <a:r>
              <a:rPr lang="en-US" sz="1700" dirty="0">
                <a:effectLst/>
                <a:latin typeface="Aptos Display" panose="020B0004020202020204" pitchFamily="34" charset="0"/>
              </a:rPr>
              <a:t> &amp; </a:t>
            </a:r>
            <a:r>
              <a:rPr lang="en-US" sz="1700" dirty="0" err="1">
                <a:effectLst/>
                <a:latin typeface="Aptos Display" panose="020B0004020202020204" pitchFamily="34" charset="0"/>
              </a:rPr>
              <a:t>Koedel</a:t>
            </a:r>
            <a:r>
              <a:rPr lang="en-US" sz="1700" dirty="0">
                <a:effectLst/>
                <a:latin typeface="Aptos Display" panose="020B0004020202020204" pitchFamily="34" charset="0"/>
              </a:rPr>
              <a:t>, Cory. (2022). </a:t>
            </a:r>
            <a:r>
              <a:rPr lang="en-US" sz="1700" i="1" dirty="0">
                <a:effectLst/>
                <a:latin typeface="Aptos Display" panose="020B0004020202020204" pitchFamily="34" charset="0"/>
              </a:rPr>
              <a:t>Holding Back to Move Forward: The Effects of Retention in the Third Grade on Student Outcomes</a:t>
            </a:r>
            <a:r>
              <a:rPr lang="en-US" sz="1700" dirty="0">
                <a:effectLst/>
                <a:latin typeface="Aptos Display" panose="020B0004020202020204" pitchFamily="34" charset="0"/>
              </a:rPr>
              <a:t> (22–688). Annenberg Institute at Brown University. </a:t>
            </a:r>
            <a:r>
              <a:rPr lang="en-US" sz="1700" dirty="0">
                <a:effectLst/>
                <a:latin typeface="Aptos Display" panose="020B0004020202020204" pitchFamily="34" charset="0"/>
                <a:hlinkClick r:id="rId6"/>
              </a:rPr>
              <a:t>https://doi.org/10.26300/mmxx-3e82</a:t>
            </a:r>
            <a:endParaRPr lang="en-US" sz="1700" dirty="0">
              <a:effectLst/>
              <a:latin typeface="Aptos Display" panose="020B0004020202020204" pitchFamily="34" charset="0"/>
            </a:endParaRPr>
          </a:p>
          <a:p>
            <a:pPr marL="350838" indent="-350838"/>
            <a:r>
              <a:rPr lang="en-US" sz="1700" dirty="0">
                <a:effectLst/>
                <a:latin typeface="Aptos Display" panose="020B0004020202020204" pitchFamily="34" charset="0"/>
              </a:rPr>
              <a:t>Jacob, B. A., &amp; </a:t>
            </a:r>
            <a:r>
              <a:rPr lang="en-US" sz="1700" dirty="0" err="1">
                <a:effectLst/>
                <a:latin typeface="Aptos Display" panose="020B0004020202020204" pitchFamily="34" charset="0"/>
              </a:rPr>
              <a:t>Lefgren</a:t>
            </a:r>
            <a:r>
              <a:rPr lang="en-US" sz="1700" dirty="0">
                <a:effectLst/>
                <a:latin typeface="Aptos Display" panose="020B0004020202020204" pitchFamily="34" charset="0"/>
              </a:rPr>
              <a:t>, L. (2004). Remedial Education and Student Achievement: A Regression-Discontinuity Analysis. </a:t>
            </a:r>
            <a:r>
              <a:rPr lang="en-US" sz="1700" i="1" dirty="0">
                <a:effectLst/>
                <a:latin typeface="Aptos Display" panose="020B0004020202020204" pitchFamily="34" charset="0"/>
              </a:rPr>
              <a:t>The Review of Economics and Statistics</a:t>
            </a:r>
            <a:r>
              <a:rPr lang="en-US" sz="1700" dirty="0">
                <a:effectLst/>
                <a:latin typeface="Aptos Display" panose="020B0004020202020204" pitchFamily="34" charset="0"/>
              </a:rPr>
              <a:t>, </a:t>
            </a:r>
            <a:r>
              <a:rPr lang="en-US" sz="1700" i="1" dirty="0">
                <a:effectLst/>
                <a:latin typeface="Aptos Display" panose="020B0004020202020204" pitchFamily="34" charset="0"/>
              </a:rPr>
              <a:t>86</a:t>
            </a:r>
            <a:r>
              <a:rPr lang="en-US" sz="1700" dirty="0">
                <a:effectLst/>
                <a:latin typeface="Aptos Display" panose="020B0004020202020204" pitchFamily="34" charset="0"/>
              </a:rPr>
              <a:t>(1), 226–244. </a:t>
            </a:r>
            <a:r>
              <a:rPr lang="en-US" sz="1700" dirty="0">
                <a:effectLst/>
                <a:latin typeface="Aptos Display" panose="020B0004020202020204" pitchFamily="34" charset="0"/>
                <a:hlinkClick r:id="rId7"/>
              </a:rPr>
              <a:t>https://doi.org/10.1162/003465304323023778</a:t>
            </a:r>
            <a:endParaRPr lang="en-US" sz="1700" dirty="0">
              <a:effectLst/>
              <a:latin typeface="Aptos Display" panose="020B0004020202020204" pitchFamily="34" charset="0"/>
            </a:endParaRPr>
          </a:p>
          <a:p>
            <a:pPr marL="350838" indent="-350838"/>
            <a:r>
              <a:rPr lang="en-US" sz="1700" dirty="0">
                <a:effectLst/>
                <a:latin typeface="Aptos Display" panose="020B0004020202020204" pitchFamily="34" charset="0"/>
              </a:rPr>
              <a:t>Lynn, R. (1963). READING READINESS AND THE PERCEPTUAL ABILITIES OF YOUNG CHILDREN. </a:t>
            </a:r>
            <a:r>
              <a:rPr lang="en-US" sz="1700" i="1" dirty="0">
                <a:effectLst/>
                <a:latin typeface="Aptos Display" panose="020B0004020202020204" pitchFamily="34" charset="0"/>
              </a:rPr>
              <a:t>Educational Research</a:t>
            </a:r>
            <a:r>
              <a:rPr lang="en-US" sz="1700" dirty="0">
                <a:effectLst/>
                <a:latin typeface="Aptos Display" panose="020B0004020202020204" pitchFamily="34" charset="0"/>
              </a:rPr>
              <a:t>, </a:t>
            </a:r>
            <a:r>
              <a:rPr lang="en-US" sz="1700" i="1" dirty="0">
                <a:effectLst/>
                <a:latin typeface="Aptos Display" panose="020B0004020202020204" pitchFamily="34" charset="0"/>
              </a:rPr>
              <a:t>6</a:t>
            </a:r>
            <a:r>
              <a:rPr lang="en-US" sz="1700" dirty="0">
                <a:effectLst/>
                <a:latin typeface="Aptos Display" panose="020B0004020202020204" pitchFamily="34" charset="0"/>
              </a:rPr>
              <a:t>(1), 10–15. </a:t>
            </a:r>
            <a:r>
              <a:rPr lang="en-US" sz="1700" dirty="0">
                <a:effectLst/>
                <a:latin typeface="Aptos Display" panose="020B0004020202020204" pitchFamily="34" charset="0"/>
                <a:hlinkClick r:id="rId8"/>
              </a:rPr>
              <a:t>https://doi.org/10.1080/0013188640060102</a:t>
            </a:r>
            <a:endParaRPr lang="en-US" sz="1700" dirty="0">
              <a:effectLst/>
              <a:latin typeface="Aptos Display" panose="020B0004020202020204" pitchFamily="34" charset="0"/>
            </a:endParaRPr>
          </a:p>
          <a:p>
            <a:pPr marL="350838" indent="-350838"/>
            <a:r>
              <a:rPr lang="en-US" sz="1700" dirty="0">
                <a:effectLst/>
                <a:latin typeface="Aptos Display" panose="020B0004020202020204" pitchFamily="34" charset="0"/>
              </a:rPr>
              <a:t>Mumma, K. S., &amp; Winters, M. A. (2023). </a:t>
            </a:r>
            <a:r>
              <a:rPr lang="en-US" sz="1700" i="1" dirty="0">
                <a:effectLst/>
                <a:latin typeface="Aptos Display" panose="020B0004020202020204" pitchFamily="34" charset="0"/>
              </a:rPr>
              <a:t>The Effect of Retention Under Mississippi’s Test-Based Promotion Policy</a:t>
            </a:r>
            <a:r>
              <a:rPr lang="en-US" sz="1700" dirty="0">
                <a:effectLst/>
                <a:latin typeface="Aptos Display" panose="020B0004020202020204" pitchFamily="34" charset="0"/>
              </a:rPr>
              <a:t>. Wheelock Educational Policy Center.</a:t>
            </a:r>
            <a:endParaRPr lang="en-US" sz="1700" dirty="0">
              <a:latin typeface="Aptos Display" panose="020B0004020202020204" pitchFamily="34" charset="0"/>
            </a:endParaRPr>
          </a:p>
          <a:p>
            <a:pPr marL="350838" indent="-350838"/>
            <a:r>
              <a:rPr lang="en-US" sz="1700" dirty="0">
                <a:effectLst/>
                <a:latin typeface="Aptos Display" panose="020B0004020202020204" pitchFamily="34" charset="0"/>
                <a:cs typeface="Arial" pitchFamily="34" charset="0"/>
              </a:rPr>
              <a:t>Ohio Department of Education and Workforce. (2024). Ohio School Report Cards Download Data 2015/16- 2021-22. Retrieved from </a:t>
            </a:r>
            <a:r>
              <a:rPr lang="en-US" sz="1700" dirty="0">
                <a:effectLst/>
                <a:latin typeface="Aptos Display" panose="020B0004020202020204" pitchFamily="34" charset="0"/>
                <a:cs typeface="Arial" pitchFamily="34" charset="0"/>
                <a:hlinkClick r:id="rId9"/>
              </a:rPr>
              <a:t>https://reportcard.education.ohio.gov/download</a:t>
            </a:r>
            <a:endParaRPr lang="en-US" sz="1700" dirty="0">
              <a:effectLst/>
              <a:latin typeface="Aptos Display" panose="020B0004020202020204" pitchFamily="34" charset="0"/>
              <a:cs typeface="Arial" pitchFamily="34" charset="0"/>
            </a:endParaRPr>
          </a:p>
          <a:p>
            <a:pPr marL="350838" indent="-350838"/>
            <a:r>
              <a:rPr lang="en-US" sz="1700" dirty="0" err="1">
                <a:effectLst/>
                <a:latin typeface="Aptos Display" panose="020B0004020202020204" pitchFamily="34" charset="0"/>
              </a:rPr>
              <a:t>Özek</a:t>
            </a:r>
            <a:r>
              <a:rPr lang="en-US" sz="1700" dirty="0">
                <a:effectLst/>
                <a:latin typeface="Aptos Display" panose="020B0004020202020204" pitchFamily="34" charset="0"/>
              </a:rPr>
              <a:t>, U. (2015). Hold back to move forward? Early grade retention and student misbehavior. </a:t>
            </a:r>
            <a:r>
              <a:rPr lang="en-US" sz="1700" i="1" dirty="0">
                <a:effectLst/>
                <a:latin typeface="Aptos Display" panose="020B0004020202020204" pitchFamily="34" charset="0"/>
              </a:rPr>
              <a:t>Education Finance and Policy</a:t>
            </a:r>
            <a:r>
              <a:rPr lang="en-US" sz="1700" dirty="0">
                <a:effectLst/>
                <a:latin typeface="Aptos Display" panose="020B0004020202020204" pitchFamily="34" charset="0"/>
              </a:rPr>
              <a:t>, </a:t>
            </a:r>
            <a:r>
              <a:rPr lang="en-US" sz="1700" i="1" dirty="0">
                <a:effectLst/>
                <a:latin typeface="Aptos Display" panose="020B0004020202020204" pitchFamily="34" charset="0"/>
              </a:rPr>
              <a:t>10</a:t>
            </a:r>
            <a:r>
              <a:rPr lang="en-US" sz="1700" dirty="0">
                <a:effectLst/>
                <a:latin typeface="Aptos Display" panose="020B0004020202020204" pitchFamily="34" charset="0"/>
              </a:rPr>
              <a:t>(3), 350–377.</a:t>
            </a:r>
          </a:p>
          <a:p>
            <a:pPr marL="350838" indent="-350838"/>
            <a:r>
              <a:rPr lang="en-US" sz="1700" dirty="0" err="1">
                <a:effectLst/>
                <a:latin typeface="Aptos Display" panose="020B0004020202020204" pitchFamily="34" charset="0"/>
              </a:rPr>
              <a:t>Schwerdt</a:t>
            </a:r>
            <a:r>
              <a:rPr lang="en-US" sz="1700" dirty="0">
                <a:effectLst/>
                <a:latin typeface="Aptos Display" panose="020B0004020202020204" pitchFamily="34" charset="0"/>
              </a:rPr>
              <a:t>, G., West, M. R., &amp; Winters, M. A. (2017). The effects of test-based retention on student outcomes over time: Regression discontinuity evidence from Florida. </a:t>
            </a:r>
            <a:r>
              <a:rPr lang="en-US" sz="1700" i="1" dirty="0">
                <a:effectLst/>
                <a:latin typeface="Aptos Display" panose="020B0004020202020204" pitchFamily="34" charset="0"/>
              </a:rPr>
              <a:t>Journal of Public Economics</a:t>
            </a:r>
            <a:r>
              <a:rPr lang="en-US" sz="1700" dirty="0">
                <a:effectLst/>
                <a:latin typeface="Aptos Display" panose="020B0004020202020204" pitchFamily="34" charset="0"/>
              </a:rPr>
              <a:t>, </a:t>
            </a:r>
            <a:r>
              <a:rPr lang="en-US" sz="1700" i="1" dirty="0">
                <a:effectLst/>
                <a:latin typeface="Aptos Display" panose="020B0004020202020204" pitchFamily="34" charset="0"/>
              </a:rPr>
              <a:t>152</a:t>
            </a:r>
            <a:r>
              <a:rPr lang="en-US" sz="1700" dirty="0">
                <a:effectLst/>
                <a:latin typeface="Aptos Display" panose="020B0004020202020204" pitchFamily="34" charset="0"/>
              </a:rPr>
              <a:t>, 154–169. </a:t>
            </a:r>
          </a:p>
        </p:txBody>
      </p:sp>
      <p:sp>
        <p:nvSpPr>
          <p:cNvPr id="93" name="Rectangle 10">
            <a:extLst>
              <a:ext uri="{FF2B5EF4-FFF2-40B4-BE49-F238E27FC236}">
                <a16:creationId xmlns:a16="http://schemas.microsoft.com/office/drawing/2014/main" id="{5EDC1F28-88BB-4DAD-9112-B4904B4A7E46}"/>
              </a:ext>
            </a:extLst>
          </p:cNvPr>
          <p:cNvSpPr>
            <a:spLocks noChangeArrowheads="1"/>
          </p:cNvSpPr>
          <p:nvPr/>
        </p:nvSpPr>
        <p:spPr bwMode="auto">
          <a:xfrm>
            <a:off x="33146536" y="23501841"/>
            <a:ext cx="10056404" cy="854309"/>
          </a:xfrm>
          <a:prstGeom prst="snipRoundRect">
            <a:avLst>
              <a:gd name="adj1" fmla="val 0"/>
              <a:gd name="adj2" fmla="val 46622"/>
            </a:avLst>
          </a:prstGeom>
          <a:solidFill>
            <a:srgbClr val="C00000"/>
          </a:solidFill>
          <a:ln w="12700">
            <a:noFill/>
            <a:miter lim="800000"/>
          </a:ln>
        </p:spPr>
        <p:txBody>
          <a:bodyPr wrap="none" lIns="182880" tIns="48768" rIns="182880" bIns="45709" anchor="ctr" anchorCtr="0"/>
          <a:lstStyle>
            <a:defPPr>
              <a:defRPr kern="1200"/>
            </a:defPPr>
          </a:lstStyle>
          <a:p>
            <a:pPr defTabSz="3135372">
              <a:defRPr/>
            </a:pPr>
            <a:r>
              <a:rPr lang="en-US" sz="3200" b="1" dirty="0">
                <a:solidFill>
                  <a:schemeClr val="bg1"/>
                </a:solidFill>
                <a:effectLst/>
                <a:latin typeface="Aptos Display" panose="020B0004020202020204" pitchFamily="34" charset="0"/>
              </a:rPr>
              <a:t>References </a:t>
            </a:r>
          </a:p>
        </p:txBody>
      </p:sp>
      <mc:AlternateContent xmlns:mc="http://schemas.openxmlformats.org/markup-compatibility/2006" xmlns:a14="http://schemas.microsoft.com/office/drawing/2010/main">
        <mc:Choice Requires="a14">
          <p:sp>
            <p:nvSpPr>
              <p:cNvPr id="48" name="TextBox 19">
                <a:extLst>
                  <a:ext uri="{FF2B5EF4-FFF2-40B4-BE49-F238E27FC236}">
                    <a16:creationId xmlns:a16="http://schemas.microsoft.com/office/drawing/2014/main" id="{20AD2E60-1823-85D2-14D2-729F19AEEF0C}"/>
                  </a:ext>
                </a:extLst>
              </p:cNvPr>
              <p:cNvSpPr txBox="1">
                <a:spLocks noChangeArrowheads="1"/>
              </p:cNvSpPr>
              <p:nvPr/>
            </p:nvSpPr>
            <p:spPr bwMode="auto">
              <a:xfrm>
                <a:off x="11830473" y="18494126"/>
                <a:ext cx="9422534" cy="1316634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lIns="60945" tIns="30473" rIns="60945" bIns="30473">
                <a:spAutoFit/>
              </a:bodyPr>
              <a:lstStyle>
                <a:defPPr>
                  <a:defRPr kern="1200"/>
                </a:defPPr>
                <a:lvl1pPr eaLnBrk="0" hangingPunct="0">
                  <a:defRPr sz="2000">
                    <a:solidFill>
                      <a:schemeClr val="tx1"/>
                    </a:solidFill>
                    <a:latin typeface="Arial"/>
                    <a:ea typeface="ＭＳ Ｐゴシック" pitchFamily="-106" charset="-128"/>
                  </a:defRPr>
                </a:lvl1pPr>
                <a:lvl2pPr eaLnBrk="0" hangingPunct="0">
                  <a:defRPr sz="2000">
                    <a:solidFill>
                      <a:schemeClr val="tx1"/>
                    </a:solidFill>
                    <a:latin typeface="Arial"/>
                    <a:ea typeface="ＭＳ Ｐゴシック" pitchFamily="-106" charset="-128"/>
                  </a:defRPr>
                </a:lvl2pPr>
                <a:lvl3pPr marL="1143000" indent="-228600" eaLnBrk="0" hangingPunct="0">
                  <a:defRPr sz="2000">
                    <a:solidFill>
                      <a:schemeClr val="tx1"/>
                    </a:solidFill>
                    <a:latin typeface="Arial"/>
                    <a:ea typeface="ＭＳ Ｐゴシック" pitchFamily="-106" charset="-128"/>
                  </a:defRPr>
                </a:lvl3pPr>
                <a:lvl4pPr marL="1600200" indent="-228600" eaLnBrk="0" hangingPunct="0">
                  <a:defRPr sz="2000">
                    <a:solidFill>
                      <a:schemeClr val="tx1"/>
                    </a:solidFill>
                    <a:latin typeface="Arial"/>
                    <a:ea typeface="ＭＳ Ｐゴシック" pitchFamily="-106" charset="-128"/>
                  </a:defRPr>
                </a:lvl4pPr>
                <a:lvl5pPr marL="2057400" indent="-228600" eaLnBrk="0" hangingPunct="0">
                  <a:defRPr sz="2000">
                    <a:solidFill>
                      <a:schemeClr val="tx1"/>
                    </a:solidFill>
                    <a:latin typeface="Arial"/>
                    <a:ea typeface="ＭＳ Ｐゴシック" pitchFamily="-106" charset="-128"/>
                  </a:defRPr>
                </a:lvl5pPr>
                <a:lvl6pPr marL="2514600" indent="-228600" eaLnBrk="0" fontAlgn="base" hangingPunct="0">
                  <a:spcBef>
                    <a:spcPct val="0"/>
                  </a:spcBef>
                  <a:spcAft>
                    <a:spcPct val="0"/>
                  </a:spcAft>
                  <a:defRPr sz="2000">
                    <a:solidFill>
                      <a:schemeClr val="tx1"/>
                    </a:solidFill>
                    <a:latin typeface="Arial"/>
                    <a:ea typeface="ＭＳ Ｐゴシック" pitchFamily="-106" charset="-128"/>
                  </a:defRPr>
                </a:lvl6pPr>
                <a:lvl7pPr marL="2971800" indent="-228600" eaLnBrk="0" fontAlgn="base" hangingPunct="0">
                  <a:spcBef>
                    <a:spcPct val="0"/>
                  </a:spcBef>
                  <a:spcAft>
                    <a:spcPct val="0"/>
                  </a:spcAft>
                  <a:defRPr sz="2000">
                    <a:solidFill>
                      <a:schemeClr val="tx1"/>
                    </a:solidFill>
                    <a:latin typeface="Arial"/>
                    <a:ea typeface="ＭＳ Ｐゴシック" pitchFamily="-106" charset="-128"/>
                  </a:defRPr>
                </a:lvl7pPr>
                <a:lvl8pPr marL="3429000" indent="-228600" eaLnBrk="0" fontAlgn="base" hangingPunct="0">
                  <a:spcBef>
                    <a:spcPct val="0"/>
                  </a:spcBef>
                  <a:spcAft>
                    <a:spcPct val="0"/>
                  </a:spcAft>
                  <a:defRPr sz="2000">
                    <a:solidFill>
                      <a:schemeClr val="tx1"/>
                    </a:solidFill>
                    <a:latin typeface="Arial"/>
                    <a:ea typeface="ＭＳ Ｐゴシック" pitchFamily="-106" charset="-128"/>
                  </a:defRPr>
                </a:lvl8pPr>
                <a:lvl9pPr marL="3886200" indent="-228600" eaLnBrk="0" fontAlgn="base" hangingPunct="0">
                  <a:spcBef>
                    <a:spcPct val="0"/>
                  </a:spcBef>
                  <a:spcAft>
                    <a:spcPct val="0"/>
                  </a:spcAft>
                  <a:defRPr sz="2000">
                    <a:solidFill>
                      <a:schemeClr val="tx1"/>
                    </a:solidFill>
                    <a:latin typeface="Arial"/>
                    <a:ea typeface="ＭＳ Ｐゴシック" pitchFamily="-106" charset="-128"/>
                  </a:defRPr>
                </a:lvl9pPr>
              </a:lstStyle>
              <a:p>
                <a:pPr algn="just">
                  <a:lnSpc>
                    <a:spcPct val="110000"/>
                  </a:lnSpc>
                </a:pPr>
                <a:r>
                  <a:rPr lang="en-US" sz="2400" dirty="0">
                    <a:effectLst/>
                    <a:latin typeface="Aptos Display" panose="020B0004020202020204" pitchFamily="34" charset="0"/>
                    <a:cs typeface="Arial" pitchFamily="34" charset="0"/>
                  </a:rPr>
                  <a:t>This study investigates the causal impacts of Ohio’s Third Grade Reading Guarantee program. Building on prior research (</a:t>
                </a:r>
                <a:r>
                  <a:rPr lang="en-US" sz="2400" dirty="0" err="1">
                    <a:effectLst/>
                    <a:latin typeface="Aptos Display" panose="020B0004020202020204" pitchFamily="34" charset="0"/>
                    <a:cs typeface="Arial" pitchFamily="34" charset="0"/>
                  </a:rPr>
                  <a:t>Schwerdt</a:t>
                </a:r>
                <a:r>
                  <a:rPr lang="en-US" sz="2400" dirty="0">
                    <a:effectLst/>
                    <a:latin typeface="Aptos Display" panose="020B0004020202020204" pitchFamily="34" charset="0"/>
                    <a:cs typeface="Arial" pitchFamily="34" charset="0"/>
                  </a:rPr>
                  <a:t> et al., 2017; Hwang &amp; </a:t>
                </a:r>
                <a:r>
                  <a:rPr lang="en-US" sz="2400" dirty="0" err="1">
                    <a:effectLst/>
                    <a:latin typeface="Aptos Display" panose="020B0004020202020204" pitchFamily="34" charset="0"/>
                    <a:cs typeface="Arial" pitchFamily="34" charset="0"/>
                  </a:rPr>
                  <a:t>Koedel</a:t>
                </a:r>
                <a:r>
                  <a:rPr lang="en-US" sz="2400" dirty="0">
                    <a:effectLst/>
                    <a:latin typeface="Aptos Display" panose="020B0004020202020204" pitchFamily="34" charset="0"/>
                    <a:cs typeface="Arial" pitchFamily="34" charset="0"/>
                  </a:rPr>
                  <a:t>, 2022; Mumma &amp; Winters, 2023), this study adopts a fuzzy Regression Discontinuity Design (RDD). This approach compares students whose reading scores were slightly above a pre-determined threshold with those whose scores were slightly below, accounting for cases where some students who scored below the threshold were not retained.</a:t>
                </a:r>
              </a:p>
              <a:p>
                <a:pPr algn="just">
                  <a:lnSpc>
                    <a:spcPct val="110000"/>
                  </a:lnSpc>
                </a:pPr>
                <a:endParaRPr lang="en-US" sz="2400" dirty="0">
                  <a:effectLst/>
                  <a:latin typeface="Aptos Display" panose="020B0004020202020204" pitchFamily="34" charset="0"/>
                  <a:cs typeface="Arial" pitchFamily="34" charset="0"/>
                </a:endParaRPr>
              </a:p>
              <a:p>
                <a:pPr algn="just"/>
                <a:r>
                  <a:rPr lang="en-US" sz="2400" dirty="0">
                    <a:effectLst/>
                    <a:latin typeface="Aptos Display" panose="020B0004020202020204" pitchFamily="34" charset="0"/>
                    <a:cs typeface="Arial" pitchFamily="34" charset="0"/>
                  </a:rPr>
                  <a:t>In practice, we estimate two-stage least squares (2SLS) regression:</a:t>
                </a:r>
              </a:p>
              <a:p>
                <a:pPr algn="just"/>
                <a:endParaRPr lang="en-US" sz="2400" dirty="0">
                  <a:effectLst/>
                  <a:latin typeface="Aptos Display" panose="020B0004020202020204" pitchFamily="34" charset="0"/>
                  <a:cs typeface="Arial" pitchFamily="34" charset="0"/>
                </a:endParaRPr>
              </a:p>
              <a:p>
                <a:pPr algn="ctr"/>
                <a:r>
                  <a:rPr lang="en-US" sz="2400" dirty="0">
                    <a:effectLst/>
                    <a:latin typeface="Aptos Display" panose="020B0004020202020204" pitchFamily="34" charset="0"/>
                    <a:cs typeface="Arial" pitchFamily="34" charset="0"/>
                  </a:rPr>
                  <a:t>First stage:   </a:t>
                </a:r>
                <a14:m>
                  <m:oMath xmlns:m="http://schemas.openxmlformats.org/officeDocument/2006/math">
                    <m:sSub>
                      <m:sSubPr>
                        <m:ctrlPr>
                          <a:rPr lang="en-US" sz="2400" b="0" i="1" smtClean="0">
                            <a:effectLst/>
                            <a:latin typeface="Cambria Math" panose="02040503050406030204" pitchFamily="18" charset="0"/>
                            <a:cs typeface="Arial" pitchFamily="34" charset="0"/>
                          </a:rPr>
                        </m:ctrlPr>
                      </m:sSubPr>
                      <m:e>
                        <m:r>
                          <a:rPr lang="en-US" sz="2400" b="0" i="1" smtClean="0">
                            <a:effectLst/>
                            <a:latin typeface="Cambria Math" panose="02040503050406030204" pitchFamily="18" charset="0"/>
                            <a:cs typeface="Arial" pitchFamily="34" charset="0"/>
                          </a:rPr>
                          <m:t>𝑅</m:t>
                        </m:r>
                      </m:e>
                      <m:sub>
                        <m:r>
                          <a:rPr lang="en-US" sz="2400" b="0" i="1" smtClean="0">
                            <a:effectLst/>
                            <a:latin typeface="Cambria Math" panose="02040503050406030204" pitchFamily="18" charset="0"/>
                            <a:cs typeface="Arial" pitchFamily="34" charset="0"/>
                          </a:rPr>
                          <m:t>𝑖</m:t>
                        </m:r>
                      </m:sub>
                    </m:sSub>
                    <m:r>
                      <a:rPr lang="en-US" sz="2400" b="0" i="1" smtClean="0">
                        <a:effectLst/>
                        <a:latin typeface="Cambria Math" panose="02040503050406030204" pitchFamily="18" charset="0"/>
                        <a:cs typeface="Arial" pitchFamily="34" charset="0"/>
                      </a:rPr>
                      <m:t>= </m:t>
                    </m:r>
                    <m:sSub>
                      <m:sSubPr>
                        <m:ctrlPr>
                          <a:rPr lang="en-US" sz="2400" b="0" i="1" smtClean="0">
                            <a:effectLst/>
                            <a:latin typeface="Cambria Math" panose="02040503050406030204" pitchFamily="18" charset="0"/>
                            <a:cs typeface="Arial" pitchFamily="34" charset="0"/>
                          </a:rPr>
                        </m:ctrlPr>
                      </m:sSubPr>
                      <m:e>
                        <m:r>
                          <a:rPr lang="en-US" sz="2400" b="0" i="1" smtClean="0">
                            <a:effectLst/>
                            <a:latin typeface="Cambria Math" panose="02040503050406030204" pitchFamily="18" charset="0"/>
                            <a:ea typeface="Cambria Math" panose="02040503050406030204" pitchFamily="18" charset="0"/>
                            <a:cs typeface="Arial" pitchFamily="34" charset="0"/>
                          </a:rPr>
                          <m:t>𝜋</m:t>
                        </m:r>
                      </m:e>
                      <m:sub>
                        <m:r>
                          <a:rPr lang="en-US" sz="2400" b="0" i="1" smtClean="0">
                            <a:effectLst/>
                            <a:latin typeface="Cambria Math" panose="02040503050406030204" pitchFamily="18" charset="0"/>
                            <a:cs typeface="Arial" pitchFamily="34" charset="0"/>
                          </a:rPr>
                          <m:t>0</m:t>
                        </m:r>
                      </m:sub>
                    </m:sSub>
                    <m:r>
                      <a:rPr lang="en-US" sz="2400" b="0" i="1" smtClean="0">
                        <a:effectLst/>
                        <a:latin typeface="Cambria Math" panose="02040503050406030204" pitchFamily="18" charset="0"/>
                        <a:cs typeface="Arial" pitchFamily="34" charset="0"/>
                      </a:rPr>
                      <m:t>+</m:t>
                    </m:r>
                    <m:sSub>
                      <m:sSubPr>
                        <m:ctrlPr>
                          <a:rPr lang="en-US" sz="2400" i="1">
                            <a:effectLst/>
                            <a:latin typeface="Cambria Math" panose="02040503050406030204" pitchFamily="18" charset="0"/>
                            <a:cs typeface="Arial" pitchFamily="34" charset="0"/>
                          </a:rPr>
                        </m:ctrlPr>
                      </m:sSubPr>
                      <m:e>
                        <m:r>
                          <a:rPr lang="en-US" sz="2400" i="1" smtClean="0">
                            <a:effectLst/>
                            <a:latin typeface="Cambria Math" panose="02040503050406030204" pitchFamily="18" charset="0"/>
                            <a:ea typeface="Cambria Math" panose="02040503050406030204" pitchFamily="18" charset="0"/>
                            <a:cs typeface="Arial" pitchFamily="34" charset="0"/>
                          </a:rPr>
                          <m:t>𝜋</m:t>
                        </m:r>
                      </m:e>
                      <m:sub>
                        <m:r>
                          <a:rPr lang="en-US" sz="2400" b="0" i="1" smtClean="0">
                            <a:effectLst/>
                            <a:latin typeface="Cambria Math" panose="02040503050406030204" pitchFamily="18" charset="0"/>
                            <a:ea typeface="Cambria Math" panose="02040503050406030204" pitchFamily="18" charset="0"/>
                            <a:cs typeface="Arial" pitchFamily="34" charset="0"/>
                          </a:rPr>
                          <m:t>1</m:t>
                        </m:r>
                      </m:sub>
                    </m:sSub>
                    <m:sSub>
                      <m:sSubPr>
                        <m:ctrlPr>
                          <a:rPr lang="en-US" sz="2400" i="1">
                            <a:effectLst/>
                            <a:latin typeface="Cambria Math" panose="02040503050406030204" pitchFamily="18" charset="0"/>
                            <a:cs typeface="Arial" pitchFamily="34" charset="0"/>
                          </a:rPr>
                        </m:ctrlPr>
                      </m:sSubPr>
                      <m:e>
                        <m:r>
                          <a:rPr lang="en-US" sz="2400" b="0" i="1" smtClean="0">
                            <a:effectLst/>
                            <a:latin typeface="Cambria Math" panose="02040503050406030204" pitchFamily="18" charset="0"/>
                            <a:cs typeface="Arial" pitchFamily="34" charset="0"/>
                          </a:rPr>
                          <m:t>𝐷</m:t>
                        </m:r>
                      </m:e>
                      <m:sub>
                        <m:r>
                          <a:rPr lang="en-US" sz="2400" b="0" i="1" smtClean="0">
                            <a:effectLst/>
                            <a:latin typeface="Cambria Math" panose="02040503050406030204" pitchFamily="18" charset="0"/>
                            <a:ea typeface="Cambria Math" panose="02040503050406030204" pitchFamily="18" charset="0"/>
                            <a:cs typeface="Arial" pitchFamily="34" charset="0"/>
                          </a:rPr>
                          <m:t>𝑖</m:t>
                        </m:r>
                      </m:sub>
                    </m:sSub>
                    <m:r>
                      <a:rPr lang="en-US" sz="2400" b="0" i="1" smtClean="0">
                        <a:effectLst/>
                        <a:latin typeface="Cambria Math" panose="02040503050406030204" pitchFamily="18" charset="0"/>
                        <a:cs typeface="Arial" pitchFamily="34" charset="0"/>
                      </a:rPr>
                      <m:t>+</m:t>
                    </m:r>
                    <m:sSub>
                      <m:sSubPr>
                        <m:ctrlPr>
                          <a:rPr lang="en-US" sz="2400" i="1">
                            <a:effectLst/>
                            <a:latin typeface="Cambria Math" panose="02040503050406030204" pitchFamily="18" charset="0"/>
                            <a:cs typeface="Arial" pitchFamily="34" charset="0"/>
                          </a:rPr>
                        </m:ctrlPr>
                      </m:sSubPr>
                      <m:e>
                        <m:r>
                          <a:rPr lang="en-US" sz="2400" i="1">
                            <a:effectLst/>
                            <a:latin typeface="Cambria Math" panose="02040503050406030204" pitchFamily="18" charset="0"/>
                            <a:ea typeface="Cambria Math" panose="02040503050406030204" pitchFamily="18" charset="0"/>
                            <a:cs typeface="Arial" pitchFamily="34" charset="0"/>
                          </a:rPr>
                          <m:t>𝜋</m:t>
                        </m:r>
                      </m:e>
                      <m:sub>
                        <m:r>
                          <a:rPr lang="en-US" sz="2400" b="0" i="1" smtClean="0">
                            <a:effectLst/>
                            <a:latin typeface="Cambria Math" panose="02040503050406030204" pitchFamily="18" charset="0"/>
                            <a:ea typeface="Cambria Math" panose="02040503050406030204" pitchFamily="18" charset="0"/>
                            <a:cs typeface="Arial" pitchFamily="34" charset="0"/>
                          </a:rPr>
                          <m:t>2</m:t>
                        </m:r>
                      </m:sub>
                    </m:sSub>
                    <m:sSub>
                      <m:sSubPr>
                        <m:ctrlPr>
                          <a:rPr lang="en-US" sz="2400" i="1">
                            <a:effectLst/>
                            <a:latin typeface="Cambria Math" panose="02040503050406030204" pitchFamily="18" charset="0"/>
                            <a:cs typeface="Arial" pitchFamily="34" charset="0"/>
                          </a:rPr>
                        </m:ctrlPr>
                      </m:sSubPr>
                      <m:e>
                        <m:r>
                          <a:rPr lang="en-US" sz="2400" i="1">
                            <a:effectLst/>
                            <a:latin typeface="Cambria Math" panose="02040503050406030204" pitchFamily="18" charset="0"/>
                            <a:cs typeface="Arial" pitchFamily="34" charset="0"/>
                          </a:rPr>
                          <m:t>𝑆</m:t>
                        </m:r>
                      </m:e>
                      <m:sub>
                        <m:r>
                          <a:rPr lang="en-US" sz="2400" i="1">
                            <a:effectLst/>
                            <a:latin typeface="Cambria Math" panose="02040503050406030204" pitchFamily="18" charset="0"/>
                            <a:ea typeface="Cambria Math" panose="02040503050406030204" pitchFamily="18" charset="0"/>
                            <a:cs typeface="Arial" pitchFamily="34" charset="0"/>
                          </a:rPr>
                          <m:t>𝑖</m:t>
                        </m:r>
                      </m:sub>
                    </m:sSub>
                    <m:r>
                      <a:rPr lang="en-US" sz="2400" b="0" i="1" smtClean="0">
                        <a:effectLst/>
                        <a:latin typeface="Cambria Math" panose="02040503050406030204" pitchFamily="18" charset="0"/>
                        <a:ea typeface="Cambria Math" panose="02040503050406030204" pitchFamily="18" charset="0"/>
                        <a:cs typeface="Arial" pitchFamily="34" charset="0"/>
                      </a:rPr>
                      <m:t>+</m:t>
                    </m:r>
                    <m:sSubSup>
                      <m:sSubSupPr>
                        <m:ctrlPr>
                          <a:rPr lang="en-US" sz="2400" b="0" i="1" smtClean="0">
                            <a:effectLst/>
                            <a:latin typeface="Cambria Math" panose="02040503050406030204" pitchFamily="18" charset="0"/>
                            <a:ea typeface="Cambria Math" panose="02040503050406030204" pitchFamily="18" charset="0"/>
                            <a:cs typeface="Arial" pitchFamily="34" charset="0"/>
                          </a:rPr>
                        </m:ctrlPr>
                      </m:sSubSupPr>
                      <m:e>
                        <m:r>
                          <a:rPr lang="en-US" sz="2400" b="0" i="1" smtClean="0">
                            <a:effectLst/>
                            <a:latin typeface="Cambria Math" panose="02040503050406030204" pitchFamily="18" charset="0"/>
                            <a:ea typeface="Cambria Math" panose="02040503050406030204" pitchFamily="18" charset="0"/>
                            <a:cs typeface="Arial" pitchFamily="34" charset="0"/>
                          </a:rPr>
                          <m:t>𝑋</m:t>
                        </m:r>
                      </m:e>
                      <m:sub>
                        <m:r>
                          <a:rPr lang="en-US" sz="2400" b="0" i="1" smtClean="0">
                            <a:effectLst/>
                            <a:latin typeface="Cambria Math" panose="02040503050406030204" pitchFamily="18" charset="0"/>
                            <a:ea typeface="Cambria Math" panose="02040503050406030204" pitchFamily="18" charset="0"/>
                            <a:cs typeface="Arial" pitchFamily="34" charset="0"/>
                          </a:rPr>
                          <m:t>𝑖</m:t>
                        </m:r>
                      </m:sub>
                      <m:sup>
                        <m:r>
                          <a:rPr lang="en-US" sz="2400" b="0" i="1" smtClean="0">
                            <a:effectLst/>
                            <a:latin typeface="Cambria Math" panose="02040503050406030204" pitchFamily="18" charset="0"/>
                            <a:ea typeface="Cambria Math" panose="02040503050406030204" pitchFamily="18" charset="0"/>
                            <a:cs typeface="Arial" pitchFamily="34" charset="0"/>
                          </a:rPr>
                          <m:t>′</m:t>
                        </m:r>
                      </m:sup>
                    </m:sSubSup>
                    <m:r>
                      <a:rPr lang="en-US" sz="2400" i="1" smtClean="0">
                        <a:effectLst/>
                        <a:latin typeface="Cambria Math" panose="02040503050406030204" pitchFamily="18" charset="0"/>
                        <a:ea typeface="Cambria Math" panose="02040503050406030204" pitchFamily="18" charset="0"/>
                        <a:cs typeface="Arial" pitchFamily="34" charset="0"/>
                      </a:rPr>
                      <m:t>𝜃</m:t>
                    </m:r>
                    <m:r>
                      <a:rPr lang="en-US" sz="2400" b="0" i="1" smtClean="0">
                        <a:effectLst/>
                        <a:latin typeface="Cambria Math" panose="02040503050406030204" pitchFamily="18" charset="0"/>
                        <a:ea typeface="Cambria Math" panose="02040503050406030204" pitchFamily="18" charset="0"/>
                        <a:cs typeface="Arial" pitchFamily="34" charset="0"/>
                      </a:rPr>
                      <m:t>+</m:t>
                    </m:r>
                    <m:sSub>
                      <m:sSubPr>
                        <m:ctrlPr>
                          <a:rPr lang="en-US" sz="2400" i="1">
                            <a:effectLst/>
                            <a:latin typeface="Cambria Math" panose="02040503050406030204" pitchFamily="18" charset="0"/>
                            <a:cs typeface="Arial" pitchFamily="34" charset="0"/>
                          </a:rPr>
                        </m:ctrlPr>
                      </m:sSubPr>
                      <m:e>
                        <m:r>
                          <a:rPr lang="en-US" sz="2400" i="1" smtClean="0">
                            <a:effectLst/>
                            <a:latin typeface="Cambria Math" panose="02040503050406030204" pitchFamily="18" charset="0"/>
                            <a:ea typeface="Cambria Math" panose="02040503050406030204" pitchFamily="18" charset="0"/>
                            <a:cs typeface="Arial" pitchFamily="34" charset="0"/>
                          </a:rPr>
                          <m:t>𝜈</m:t>
                        </m:r>
                      </m:e>
                      <m:sub>
                        <m:r>
                          <a:rPr lang="en-US" sz="2400" b="0" i="1" smtClean="0">
                            <a:effectLst/>
                            <a:latin typeface="Cambria Math" panose="02040503050406030204" pitchFamily="18" charset="0"/>
                            <a:ea typeface="Cambria Math" panose="02040503050406030204" pitchFamily="18" charset="0"/>
                            <a:cs typeface="Arial" pitchFamily="34" charset="0"/>
                          </a:rPr>
                          <m:t>𝑖</m:t>
                        </m:r>
                      </m:sub>
                    </m:sSub>
                  </m:oMath>
                </a14:m>
                <a:endParaRPr lang="en-US" sz="2400" dirty="0">
                  <a:effectLst/>
                  <a:latin typeface="Aptos Display" panose="020B0004020202020204" pitchFamily="34" charset="0"/>
                  <a:cs typeface="Arial" pitchFamily="34" charset="0"/>
                </a:endParaRPr>
              </a:p>
              <a:p>
                <a:pPr algn="ctr"/>
                <a:r>
                  <a:rPr lang="en-US" sz="2400" dirty="0">
                    <a:effectLst/>
                    <a:latin typeface="Aptos Display" panose="020B0004020202020204" pitchFamily="34" charset="0"/>
                    <a:cs typeface="Arial" pitchFamily="34" charset="0"/>
                  </a:rPr>
                  <a:t>Second stage:   </a:t>
                </a:r>
                <a14:m>
                  <m:oMath xmlns:m="http://schemas.openxmlformats.org/officeDocument/2006/math">
                    <m:sSub>
                      <m:sSubPr>
                        <m:ctrlPr>
                          <a:rPr lang="en-US" sz="2400" b="0" i="1" smtClean="0">
                            <a:effectLst/>
                            <a:latin typeface="Cambria Math" panose="02040503050406030204" pitchFamily="18" charset="0"/>
                            <a:cs typeface="Arial" pitchFamily="34" charset="0"/>
                          </a:rPr>
                        </m:ctrlPr>
                      </m:sSubPr>
                      <m:e>
                        <m:r>
                          <a:rPr lang="en-US" sz="2400" b="0" i="1" smtClean="0">
                            <a:effectLst/>
                            <a:latin typeface="Cambria Math" panose="02040503050406030204" pitchFamily="18" charset="0"/>
                            <a:cs typeface="Arial" pitchFamily="34" charset="0"/>
                          </a:rPr>
                          <m:t>𝑌</m:t>
                        </m:r>
                      </m:e>
                      <m:sub>
                        <m:r>
                          <a:rPr lang="en-US" sz="2400" b="0" i="1" smtClean="0">
                            <a:effectLst/>
                            <a:latin typeface="Cambria Math" panose="02040503050406030204" pitchFamily="18" charset="0"/>
                            <a:cs typeface="Arial" pitchFamily="34" charset="0"/>
                          </a:rPr>
                          <m:t>𝑖</m:t>
                        </m:r>
                      </m:sub>
                    </m:sSub>
                    <m:r>
                      <a:rPr lang="en-US" sz="2400" b="0" i="1" smtClean="0">
                        <a:effectLst/>
                        <a:latin typeface="Cambria Math" panose="02040503050406030204" pitchFamily="18" charset="0"/>
                        <a:cs typeface="Arial" pitchFamily="34" charset="0"/>
                      </a:rPr>
                      <m:t>= </m:t>
                    </m:r>
                    <m:sSub>
                      <m:sSubPr>
                        <m:ctrlPr>
                          <a:rPr lang="en-US" sz="2400" b="0" i="1" smtClean="0">
                            <a:effectLst/>
                            <a:latin typeface="Cambria Math" panose="02040503050406030204" pitchFamily="18" charset="0"/>
                            <a:cs typeface="Arial" pitchFamily="34" charset="0"/>
                          </a:rPr>
                        </m:ctrlPr>
                      </m:sSubPr>
                      <m:e>
                        <m:r>
                          <a:rPr lang="en-US" sz="2400" b="0" i="1" smtClean="0">
                            <a:effectLst/>
                            <a:latin typeface="Cambria Math" panose="02040503050406030204" pitchFamily="18" charset="0"/>
                            <a:ea typeface="Cambria Math" panose="02040503050406030204" pitchFamily="18" charset="0"/>
                            <a:cs typeface="Arial" pitchFamily="34" charset="0"/>
                          </a:rPr>
                          <m:t>𝛽</m:t>
                        </m:r>
                      </m:e>
                      <m:sub>
                        <m:r>
                          <a:rPr lang="en-US" sz="2400" b="0" i="1" smtClean="0">
                            <a:effectLst/>
                            <a:latin typeface="Cambria Math" panose="02040503050406030204" pitchFamily="18" charset="0"/>
                            <a:cs typeface="Arial" pitchFamily="34" charset="0"/>
                          </a:rPr>
                          <m:t>0</m:t>
                        </m:r>
                      </m:sub>
                    </m:sSub>
                    <m:r>
                      <a:rPr lang="en-US" sz="2400" b="0" i="1" smtClean="0">
                        <a:effectLst/>
                        <a:latin typeface="Cambria Math" panose="02040503050406030204" pitchFamily="18" charset="0"/>
                        <a:cs typeface="Arial" pitchFamily="34" charset="0"/>
                      </a:rPr>
                      <m:t>+</m:t>
                    </m:r>
                    <m:sSub>
                      <m:sSubPr>
                        <m:ctrlPr>
                          <a:rPr lang="en-US" sz="2400" i="1">
                            <a:effectLst/>
                            <a:latin typeface="Cambria Math" panose="02040503050406030204" pitchFamily="18" charset="0"/>
                            <a:cs typeface="Arial" pitchFamily="34" charset="0"/>
                          </a:rPr>
                        </m:ctrlPr>
                      </m:sSubPr>
                      <m:e>
                        <m:r>
                          <a:rPr lang="en-US" sz="2400" i="1">
                            <a:effectLst/>
                            <a:latin typeface="Cambria Math" panose="02040503050406030204" pitchFamily="18" charset="0"/>
                            <a:ea typeface="Cambria Math" panose="02040503050406030204" pitchFamily="18" charset="0"/>
                            <a:cs typeface="Arial" pitchFamily="34" charset="0"/>
                          </a:rPr>
                          <m:t>𝛽</m:t>
                        </m:r>
                      </m:e>
                      <m:sub>
                        <m:r>
                          <a:rPr lang="en-US" sz="2400" b="0" i="1" smtClean="0">
                            <a:effectLst/>
                            <a:latin typeface="Cambria Math" panose="02040503050406030204" pitchFamily="18" charset="0"/>
                            <a:ea typeface="Cambria Math" panose="02040503050406030204" pitchFamily="18" charset="0"/>
                            <a:cs typeface="Arial" pitchFamily="34" charset="0"/>
                          </a:rPr>
                          <m:t>1</m:t>
                        </m:r>
                      </m:sub>
                    </m:sSub>
                    <m:sSub>
                      <m:sSubPr>
                        <m:ctrlPr>
                          <a:rPr lang="en-US" sz="2400" i="1">
                            <a:effectLst/>
                            <a:latin typeface="Cambria Math" panose="02040503050406030204" pitchFamily="18" charset="0"/>
                            <a:cs typeface="Arial" pitchFamily="34" charset="0"/>
                          </a:rPr>
                        </m:ctrlPr>
                      </m:sSubPr>
                      <m:e>
                        <m:acc>
                          <m:accPr>
                            <m:chr m:val="̂"/>
                            <m:ctrlPr>
                              <a:rPr lang="en-US" sz="2400" b="0" i="1" smtClean="0">
                                <a:effectLst/>
                                <a:latin typeface="Cambria Math" panose="02040503050406030204" pitchFamily="18" charset="0"/>
                                <a:cs typeface="Arial" pitchFamily="34" charset="0"/>
                              </a:rPr>
                            </m:ctrlPr>
                          </m:accPr>
                          <m:e>
                            <m:r>
                              <a:rPr lang="en-US" sz="2400" b="0" i="1" smtClean="0">
                                <a:effectLst/>
                                <a:latin typeface="Cambria Math" panose="02040503050406030204" pitchFamily="18" charset="0"/>
                                <a:cs typeface="Arial" pitchFamily="34" charset="0"/>
                              </a:rPr>
                              <m:t>𝑅</m:t>
                            </m:r>
                          </m:e>
                        </m:acc>
                      </m:e>
                      <m:sub>
                        <m:r>
                          <a:rPr lang="en-US" sz="2400" b="0" i="1" smtClean="0">
                            <a:effectLst/>
                            <a:latin typeface="Cambria Math" panose="02040503050406030204" pitchFamily="18" charset="0"/>
                            <a:ea typeface="Cambria Math" panose="02040503050406030204" pitchFamily="18" charset="0"/>
                            <a:cs typeface="Arial" pitchFamily="34" charset="0"/>
                          </a:rPr>
                          <m:t>𝑖</m:t>
                        </m:r>
                      </m:sub>
                    </m:sSub>
                    <m:r>
                      <a:rPr lang="en-US" sz="2400" b="0" i="1" smtClean="0">
                        <a:effectLst/>
                        <a:latin typeface="Cambria Math" panose="02040503050406030204" pitchFamily="18" charset="0"/>
                        <a:cs typeface="Arial" pitchFamily="34" charset="0"/>
                      </a:rPr>
                      <m:t>+</m:t>
                    </m:r>
                    <m:sSub>
                      <m:sSubPr>
                        <m:ctrlPr>
                          <a:rPr lang="en-US" sz="2400" i="1">
                            <a:effectLst/>
                            <a:latin typeface="Cambria Math" panose="02040503050406030204" pitchFamily="18" charset="0"/>
                            <a:cs typeface="Arial" pitchFamily="34" charset="0"/>
                          </a:rPr>
                        </m:ctrlPr>
                      </m:sSubPr>
                      <m:e>
                        <m:r>
                          <a:rPr lang="en-US" sz="2400" i="1">
                            <a:effectLst/>
                            <a:latin typeface="Cambria Math" panose="02040503050406030204" pitchFamily="18" charset="0"/>
                            <a:ea typeface="Cambria Math" panose="02040503050406030204" pitchFamily="18" charset="0"/>
                            <a:cs typeface="Arial" pitchFamily="34" charset="0"/>
                          </a:rPr>
                          <m:t>𝛽</m:t>
                        </m:r>
                      </m:e>
                      <m:sub>
                        <m:r>
                          <a:rPr lang="en-US" sz="2400" b="0" i="1" smtClean="0">
                            <a:effectLst/>
                            <a:latin typeface="Cambria Math" panose="02040503050406030204" pitchFamily="18" charset="0"/>
                            <a:ea typeface="Cambria Math" panose="02040503050406030204" pitchFamily="18" charset="0"/>
                            <a:cs typeface="Arial" pitchFamily="34" charset="0"/>
                          </a:rPr>
                          <m:t>2</m:t>
                        </m:r>
                      </m:sub>
                    </m:sSub>
                    <m:sSub>
                      <m:sSubPr>
                        <m:ctrlPr>
                          <a:rPr lang="en-US" sz="2400" i="1">
                            <a:effectLst/>
                            <a:latin typeface="Cambria Math" panose="02040503050406030204" pitchFamily="18" charset="0"/>
                            <a:cs typeface="Arial" pitchFamily="34" charset="0"/>
                          </a:rPr>
                        </m:ctrlPr>
                      </m:sSubPr>
                      <m:e>
                        <m:r>
                          <a:rPr lang="en-US" sz="2400" i="1">
                            <a:effectLst/>
                            <a:latin typeface="Cambria Math" panose="02040503050406030204" pitchFamily="18" charset="0"/>
                            <a:cs typeface="Arial" pitchFamily="34" charset="0"/>
                          </a:rPr>
                          <m:t>𝑆</m:t>
                        </m:r>
                      </m:e>
                      <m:sub>
                        <m:r>
                          <a:rPr lang="en-US" sz="2400" i="1">
                            <a:effectLst/>
                            <a:latin typeface="Cambria Math" panose="02040503050406030204" pitchFamily="18" charset="0"/>
                            <a:ea typeface="Cambria Math" panose="02040503050406030204" pitchFamily="18" charset="0"/>
                            <a:cs typeface="Arial" pitchFamily="34" charset="0"/>
                          </a:rPr>
                          <m:t>𝑖</m:t>
                        </m:r>
                      </m:sub>
                    </m:sSub>
                    <m:r>
                      <a:rPr lang="en-US" sz="2400" i="1">
                        <a:effectLst/>
                        <a:latin typeface="Cambria Math" panose="02040503050406030204" pitchFamily="18" charset="0"/>
                        <a:ea typeface="Cambria Math" panose="02040503050406030204" pitchFamily="18" charset="0"/>
                        <a:cs typeface="Arial" pitchFamily="34" charset="0"/>
                      </a:rPr>
                      <m:t>+</m:t>
                    </m:r>
                    <m:sSubSup>
                      <m:sSubSupPr>
                        <m:ctrlPr>
                          <a:rPr lang="en-US" sz="2400" i="1">
                            <a:effectLst/>
                            <a:latin typeface="Cambria Math" panose="02040503050406030204" pitchFamily="18" charset="0"/>
                            <a:ea typeface="Cambria Math" panose="02040503050406030204" pitchFamily="18" charset="0"/>
                            <a:cs typeface="Arial" pitchFamily="34" charset="0"/>
                          </a:rPr>
                        </m:ctrlPr>
                      </m:sSubSupPr>
                      <m:e>
                        <m:r>
                          <a:rPr lang="en-US" sz="2400" i="1">
                            <a:effectLst/>
                            <a:latin typeface="Cambria Math" panose="02040503050406030204" pitchFamily="18" charset="0"/>
                            <a:ea typeface="Cambria Math" panose="02040503050406030204" pitchFamily="18" charset="0"/>
                            <a:cs typeface="Arial" pitchFamily="34" charset="0"/>
                          </a:rPr>
                          <m:t>𝑋</m:t>
                        </m:r>
                      </m:e>
                      <m:sub>
                        <m:r>
                          <a:rPr lang="en-US" sz="2400" b="0" i="1" smtClean="0">
                            <a:effectLst/>
                            <a:latin typeface="Cambria Math" panose="02040503050406030204" pitchFamily="18" charset="0"/>
                            <a:ea typeface="Cambria Math" panose="02040503050406030204" pitchFamily="18" charset="0"/>
                            <a:cs typeface="Arial" pitchFamily="34" charset="0"/>
                          </a:rPr>
                          <m:t>𝑖</m:t>
                        </m:r>
                      </m:sub>
                      <m:sup>
                        <m:r>
                          <a:rPr lang="en-US" sz="2400" i="1">
                            <a:effectLst/>
                            <a:latin typeface="Cambria Math" panose="02040503050406030204" pitchFamily="18" charset="0"/>
                            <a:ea typeface="Cambria Math" panose="02040503050406030204" pitchFamily="18" charset="0"/>
                            <a:cs typeface="Arial" pitchFamily="34" charset="0"/>
                          </a:rPr>
                          <m:t>′</m:t>
                        </m:r>
                      </m:sup>
                    </m:sSubSup>
                    <m:r>
                      <a:rPr lang="en-US" sz="2400" i="1" smtClean="0">
                        <a:effectLst/>
                        <a:latin typeface="Cambria Math" panose="02040503050406030204" pitchFamily="18" charset="0"/>
                        <a:ea typeface="Cambria Math" panose="02040503050406030204" pitchFamily="18" charset="0"/>
                        <a:cs typeface="Arial" pitchFamily="34" charset="0"/>
                      </a:rPr>
                      <m:t>𝛾</m:t>
                    </m:r>
                    <m:r>
                      <a:rPr lang="en-US" sz="2400" b="0" i="1" smtClean="0">
                        <a:effectLst/>
                        <a:latin typeface="Cambria Math" panose="02040503050406030204" pitchFamily="18" charset="0"/>
                        <a:ea typeface="Cambria Math" panose="02040503050406030204" pitchFamily="18" charset="0"/>
                        <a:cs typeface="Arial" pitchFamily="34" charset="0"/>
                      </a:rPr>
                      <m:t>+</m:t>
                    </m:r>
                    <m:sSub>
                      <m:sSubPr>
                        <m:ctrlPr>
                          <a:rPr lang="en-US" sz="2400" i="1">
                            <a:effectLst/>
                            <a:latin typeface="Cambria Math" panose="02040503050406030204" pitchFamily="18" charset="0"/>
                            <a:cs typeface="Arial" pitchFamily="34" charset="0"/>
                          </a:rPr>
                        </m:ctrlPr>
                      </m:sSubPr>
                      <m:e>
                        <m:r>
                          <a:rPr lang="en-US" sz="2400" i="1" smtClean="0">
                            <a:effectLst/>
                            <a:latin typeface="Cambria Math" panose="02040503050406030204" pitchFamily="18" charset="0"/>
                            <a:ea typeface="Cambria Math" panose="02040503050406030204" pitchFamily="18" charset="0"/>
                            <a:cs typeface="Arial" pitchFamily="34" charset="0"/>
                          </a:rPr>
                          <m:t>𝜖</m:t>
                        </m:r>
                      </m:e>
                      <m:sub>
                        <m:r>
                          <a:rPr lang="en-US" sz="2400" b="0" i="1" smtClean="0">
                            <a:effectLst/>
                            <a:latin typeface="Cambria Math" panose="02040503050406030204" pitchFamily="18" charset="0"/>
                            <a:ea typeface="Cambria Math" panose="02040503050406030204" pitchFamily="18" charset="0"/>
                            <a:cs typeface="Arial" pitchFamily="34" charset="0"/>
                          </a:rPr>
                          <m:t>𝑖</m:t>
                        </m:r>
                      </m:sub>
                    </m:sSub>
                  </m:oMath>
                </a14:m>
                <a:endParaRPr lang="en-US" sz="2400" dirty="0">
                  <a:effectLst/>
                  <a:latin typeface="Aptos Display" panose="020B0004020202020204" pitchFamily="34" charset="0"/>
                  <a:cs typeface="Arial" pitchFamily="34" charset="0"/>
                </a:endParaRPr>
              </a:p>
              <a:p>
                <a:pPr algn="just"/>
                <a:endParaRPr lang="en-US" sz="2400" b="1" dirty="0">
                  <a:solidFill>
                    <a:srgbClr val="FF0000"/>
                  </a:solidFill>
                  <a:effectLst/>
                  <a:latin typeface="Aptos Display" panose="020B0004020202020204" pitchFamily="34" charset="0"/>
                  <a:cs typeface="Arial" pitchFamily="34" charset="0"/>
                </a:endParaRPr>
              </a:p>
              <a:p>
                <a:pPr marL="342900" indent="-342900" algn="just">
                  <a:buFont typeface="Arial" panose="020B0604020202020204" pitchFamily="34" charset="0"/>
                  <a:buChar char="•"/>
                </a:pPr>
                <a14:m>
                  <m:oMath xmlns:m="http://schemas.openxmlformats.org/officeDocument/2006/math">
                    <m:sSub>
                      <m:sSubPr>
                        <m:ctrlPr>
                          <a:rPr lang="en-US" sz="2400" b="1" i="1">
                            <a:effectLst/>
                            <a:latin typeface="Cambria Math" panose="02040503050406030204" pitchFamily="18" charset="0"/>
                            <a:cs typeface="Arial" pitchFamily="34" charset="0"/>
                          </a:rPr>
                        </m:ctrlPr>
                      </m:sSubPr>
                      <m:e>
                        <m:r>
                          <a:rPr lang="en-US" sz="2400" b="1" i="1">
                            <a:effectLst/>
                            <a:latin typeface="Cambria Math" panose="02040503050406030204" pitchFamily="18" charset="0"/>
                            <a:cs typeface="Arial" pitchFamily="34" charset="0"/>
                          </a:rPr>
                          <m:t>𝒀</m:t>
                        </m:r>
                      </m:e>
                      <m:sub>
                        <m:r>
                          <a:rPr lang="en-US" sz="2400" b="1" i="1">
                            <a:effectLst/>
                            <a:latin typeface="Cambria Math" panose="02040503050406030204" pitchFamily="18" charset="0"/>
                            <a:cs typeface="Arial" pitchFamily="34" charset="0"/>
                          </a:rPr>
                          <m:t>𝒊</m:t>
                        </m:r>
                      </m:sub>
                    </m:sSub>
                  </m:oMath>
                </a14:m>
                <a:r>
                  <a:rPr lang="en-US" sz="2400" b="1" i="1" dirty="0">
                    <a:effectLst/>
                    <a:latin typeface="Aptos Display" panose="020B0004020202020204" pitchFamily="34" charset="0"/>
                    <a:cs typeface="Arial" pitchFamily="34" charset="0"/>
                  </a:rPr>
                  <a:t> </a:t>
                </a:r>
                <a:r>
                  <a:rPr lang="en-US" sz="2400" dirty="0">
                    <a:effectLst/>
                    <a:latin typeface="Aptos Display" panose="020B0004020202020204" pitchFamily="34" charset="0"/>
                    <a:cs typeface="Arial" pitchFamily="34" charset="0"/>
                  </a:rPr>
                  <a:t>:  student </a:t>
                </a:r>
                <a14:m>
                  <m:oMath xmlns:m="http://schemas.openxmlformats.org/officeDocument/2006/math">
                    <m:r>
                      <a:rPr lang="en-US" sz="2400">
                        <a:effectLst/>
                        <a:latin typeface="Cambria Math" panose="02040503050406030204" pitchFamily="18" charset="0"/>
                        <a:cs typeface="Arial" pitchFamily="34" charset="0"/>
                      </a:rPr>
                      <m:t>𝑖</m:t>
                    </m:r>
                  </m:oMath>
                </a14:m>
                <a:r>
                  <a:rPr lang="en-US" sz="2400" dirty="0">
                    <a:effectLst/>
                    <a:latin typeface="Aptos Display" panose="020B0004020202020204" pitchFamily="34" charset="0"/>
                    <a:cs typeface="Arial" pitchFamily="34" charset="0"/>
                  </a:rPr>
                  <a:t>’s ELA test scores and math test scores between 4th grade and 8th grade</a:t>
                </a:r>
              </a:p>
              <a:p>
                <a:pPr marL="342900" indent="-342900" algn="just">
                  <a:buFont typeface="Arial" panose="020B0604020202020204" pitchFamily="34" charset="0"/>
                  <a:buChar char="•"/>
                </a:pPr>
                <a14:m>
                  <m:oMath xmlns:m="http://schemas.openxmlformats.org/officeDocument/2006/math">
                    <m:sSub>
                      <m:sSubPr>
                        <m:ctrlPr>
                          <a:rPr lang="en-US" sz="2400" b="1" i="1" smtClean="0">
                            <a:effectLst/>
                            <a:latin typeface="Cambria Math" panose="02040503050406030204" pitchFamily="18" charset="0"/>
                            <a:cs typeface="Arial" pitchFamily="34" charset="0"/>
                          </a:rPr>
                        </m:ctrlPr>
                      </m:sSubPr>
                      <m:e>
                        <m:r>
                          <a:rPr lang="en-US" sz="2400" b="1" i="1">
                            <a:effectLst/>
                            <a:latin typeface="Cambria Math" panose="02040503050406030204" pitchFamily="18" charset="0"/>
                            <a:ea typeface="Cambria Math" panose="02040503050406030204" pitchFamily="18" charset="0"/>
                            <a:cs typeface="Arial" pitchFamily="34" charset="0"/>
                          </a:rPr>
                          <m:t>𝜷</m:t>
                        </m:r>
                      </m:e>
                      <m:sub>
                        <m:r>
                          <a:rPr lang="en-US" sz="2400" b="1" i="1" smtClean="0">
                            <a:effectLst/>
                            <a:latin typeface="Cambria Math" panose="02040503050406030204" pitchFamily="18" charset="0"/>
                            <a:ea typeface="Cambria Math" panose="02040503050406030204" pitchFamily="18" charset="0"/>
                            <a:cs typeface="Arial" pitchFamily="34" charset="0"/>
                          </a:rPr>
                          <m:t>𝟏</m:t>
                        </m:r>
                      </m:sub>
                    </m:sSub>
                  </m:oMath>
                </a14:m>
                <a:r>
                  <a:rPr lang="en-US" sz="2400" b="1" dirty="0">
                    <a:effectLst/>
                    <a:latin typeface="Aptos Display" panose="020B0004020202020204" pitchFamily="34" charset="0"/>
                    <a:cs typeface="Arial" pitchFamily="34" charset="0"/>
                  </a:rPr>
                  <a:t> </a:t>
                </a:r>
                <a:r>
                  <a:rPr lang="en-US" sz="2400" dirty="0">
                    <a:effectLst/>
                    <a:latin typeface="Aptos Display" panose="020B0004020202020204" pitchFamily="34" charset="0"/>
                    <a:cs typeface="Arial" pitchFamily="34" charset="0"/>
                  </a:rPr>
                  <a:t>: TGRG effects on students’ outcomes</a:t>
                </a:r>
              </a:p>
              <a:p>
                <a:pPr marL="342900" indent="-342900" algn="just">
                  <a:lnSpc>
                    <a:spcPct val="110000"/>
                  </a:lnSpc>
                  <a:buFont typeface="Arial" panose="020B0604020202020204" pitchFamily="34" charset="0"/>
                  <a:buChar char="•"/>
                </a:pPr>
                <a14:m>
                  <m:oMath xmlns:m="http://schemas.openxmlformats.org/officeDocument/2006/math">
                    <m:sSub>
                      <m:sSubPr>
                        <m:ctrlPr>
                          <a:rPr lang="en-US" sz="2400" b="1" i="1">
                            <a:effectLst/>
                            <a:latin typeface="Cambria Math" panose="02040503050406030204" pitchFamily="18" charset="0"/>
                            <a:cs typeface="Arial" pitchFamily="34" charset="0"/>
                          </a:rPr>
                        </m:ctrlPr>
                      </m:sSubPr>
                      <m:e>
                        <m:r>
                          <a:rPr lang="en-US" sz="2400" b="1" i="1">
                            <a:effectLst/>
                            <a:latin typeface="Cambria Math" panose="02040503050406030204" pitchFamily="18" charset="0"/>
                            <a:cs typeface="Arial" pitchFamily="34" charset="0"/>
                          </a:rPr>
                          <m:t>𝑹</m:t>
                        </m:r>
                      </m:e>
                      <m:sub>
                        <m:r>
                          <a:rPr lang="en-US" sz="2400" b="1" i="1">
                            <a:effectLst/>
                            <a:latin typeface="Cambria Math" panose="02040503050406030204" pitchFamily="18" charset="0"/>
                            <a:cs typeface="Arial" pitchFamily="34" charset="0"/>
                          </a:rPr>
                          <m:t>𝒊</m:t>
                        </m:r>
                      </m:sub>
                    </m:sSub>
                  </m:oMath>
                </a14:m>
                <a:r>
                  <a:rPr lang="en-US" sz="2400" b="1" i="1" dirty="0">
                    <a:effectLst/>
                    <a:latin typeface="Aptos Display" panose="020B0004020202020204" pitchFamily="34" charset="0"/>
                    <a:cs typeface="Arial" pitchFamily="34" charset="0"/>
                  </a:rPr>
                  <a:t> </a:t>
                </a:r>
                <a:r>
                  <a:rPr lang="en-US" sz="2400" dirty="0">
                    <a:effectLst/>
                    <a:latin typeface="Aptos Display" panose="020B0004020202020204" pitchFamily="34" charset="0"/>
                    <a:cs typeface="Arial" pitchFamily="34" charset="0"/>
                  </a:rPr>
                  <a:t>: a dummy variable which indicates whether student </a:t>
                </a:r>
                <a14:m>
                  <m:oMath xmlns:m="http://schemas.openxmlformats.org/officeDocument/2006/math">
                    <m:r>
                      <a:rPr lang="en-US" sz="2400">
                        <a:effectLst/>
                        <a:latin typeface="Cambria Math" panose="02040503050406030204" pitchFamily="18" charset="0"/>
                        <a:cs typeface="Arial" pitchFamily="34" charset="0"/>
                      </a:rPr>
                      <m:t>𝑖</m:t>
                    </m:r>
                  </m:oMath>
                </a14:m>
                <a:r>
                  <a:rPr lang="en-US" sz="2400" dirty="0">
                    <a:effectLst/>
                    <a:latin typeface="Aptos Display" panose="020B0004020202020204" pitchFamily="34" charset="0"/>
                    <a:cs typeface="Arial" pitchFamily="34" charset="0"/>
                  </a:rPr>
                  <a:t> was retained</a:t>
                </a:r>
              </a:p>
              <a:p>
                <a:pPr marL="342900" indent="-342900" algn="just">
                  <a:lnSpc>
                    <a:spcPct val="110000"/>
                  </a:lnSpc>
                  <a:buFont typeface="Arial" panose="020B0604020202020204" pitchFamily="34" charset="0"/>
                  <a:buChar char="•"/>
                </a:pPr>
                <a14:m>
                  <m:oMath xmlns:m="http://schemas.openxmlformats.org/officeDocument/2006/math">
                    <m:sSub>
                      <m:sSubPr>
                        <m:ctrlPr>
                          <a:rPr lang="en-US" sz="2400" b="1" i="1" smtClean="0">
                            <a:effectLst/>
                            <a:latin typeface="Cambria Math" panose="02040503050406030204" pitchFamily="18" charset="0"/>
                            <a:cs typeface="Arial" pitchFamily="34" charset="0"/>
                          </a:rPr>
                        </m:ctrlPr>
                      </m:sSubPr>
                      <m:e>
                        <m:r>
                          <a:rPr lang="en-US" sz="2400" b="1" i="1" smtClean="0">
                            <a:effectLst/>
                            <a:latin typeface="Cambria Math" panose="02040503050406030204" pitchFamily="18" charset="0"/>
                            <a:cs typeface="Arial" pitchFamily="34" charset="0"/>
                          </a:rPr>
                          <m:t>𝑫</m:t>
                        </m:r>
                      </m:e>
                      <m:sub>
                        <m:r>
                          <a:rPr lang="en-US" sz="2400" b="1" i="1">
                            <a:effectLst/>
                            <a:latin typeface="Cambria Math" panose="02040503050406030204" pitchFamily="18" charset="0"/>
                            <a:cs typeface="Arial" pitchFamily="34" charset="0"/>
                          </a:rPr>
                          <m:t>𝒊</m:t>
                        </m:r>
                      </m:sub>
                    </m:sSub>
                  </m:oMath>
                </a14:m>
                <a:r>
                  <a:rPr lang="en-US" sz="2400" dirty="0">
                    <a:effectLst/>
                    <a:latin typeface="Aptos Display" panose="020B0004020202020204" pitchFamily="34" charset="0"/>
                    <a:cs typeface="Arial" pitchFamily="34" charset="0"/>
                  </a:rPr>
                  <a:t> : a dummy variable which indicates whether student </a:t>
                </a:r>
                <a14:m>
                  <m:oMath xmlns:m="http://schemas.openxmlformats.org/officeDocument/2006/math">
                    <m:r>
                      <a:rPr lang="en-US" sz="2400" b="0" i="1" smtClean="0">
                        <a:effectLst/>
                        <a:latin typeface="Cambria Math" panose="02040503050406030204" pitchFamily="18" charset="0"/>
                        <a:cs typeface="Arial" pitchFamily="34" charset="0"/>
                      </a:rPr>
                      <m:t>𝑖</m:t>
                    </m:r>
                  </m:oMath>
                </a14:m>
                <a:r>
                  <a:rPr lang="en-US" sz="2400" dirty="0">
                    <a:effectLst/>
                    <a:latin typeface="Aptos Display" panose="020B0004020202020204" pitchFamily="34" charset="0"/>
                    <a:cs typeface="Arial" pitchFamily="34" charset="0"/>
                  </a:rPr>
                  <a:t>’s score was below the threshold</a:t>
                </a:r>
              </a:p>
              <a:p>
                <a:pPr marL="342900" indent="-342900" algn="just">
                  <a:lnSpc>
                    <a:spcPct val="110000"/>
                  </a:lnSpc>
                  <a:buFont typeface="Arial" panose="020B0604020202020204" pitchFamily="34" charset="0"/>
                  <a:buChar char="•"/>
                </a:pPr>
                <a14:m>
                  <m:oMath xmlns:m="http://schemas.openxmlformats.org/officeDocument/2006/math">
                    <m:sSub>
                      <m:sSubPr>
                        <m:ctrlPr>
                          <a:rPr lang="en-US" sz="2400" b="1" i="1">
                            <a:effectLst/>
                            <a:latin typeface="Cambria Math" panose="02040503050406030204" pitchFamily="18" charset="0"/>
                            <a:cs typeface="Arial" pitchFamily="34" charset="0"/>
                          </a:rPr>
                        </m:ctrlPr>
                      </m:sSubPr>
                      <m:e>
                        <m:r>
                          <a:rPr lang="en-US" sz="2400" b="1" i="1">
                            <a:effectLst/>
                            <a:latin typeface="Cambria Math" panose="02040503050406030204" pitchFamily="18" charset="0"/>
                            <a:cs typeface="Arial" pitchFamily="34" charset="0"/>
                          </a:rPr>
                          <m:t>𝑺</m:t>
                        </m:r>
                      </m:e>
                      <m:sub>
                        <m:r>
                          <a:rPr lang="en-US" sz="2400" b="1" i="1">
                            <a:effectLst/>
                            <a:latin typeface="Cambria Math" panose="02040503050406030204" pitchFamily="18" charset="0"/>
                            <a:cs typeface="Arial" pitchFamily="34" charset="0"/>
                          </a:rPr>
                          <m:t>𝒊</m:t>
                        </m:r>
                      </m:sub>
                    </m:sSub>
                  </m:oMath>
                </a14:m>
                <a:r>
                  <a:rPr lang="en-US" sz="2400" b="1" i="1" dirty="0">
                    <a:effectLst/>
                    <a:latin typeface="Aptos Display" panose="020B0004020202020204" pitchFamily="34" charset="0"/>
                    <a:cs typeface="Arial" pitchFamily="34" charset="0"/>
                  </a:rPr>
                  <a:t> </a:t>
                </a:r>
                <a:r>
                  <a:rPr lang="en-US" sz="2400" dirty="0">
                    <a:effectLst/>
                    <a:latin typeface="Aptos Display" panose="020B0004020202020204" pitchFamily="34" charset="0"/>
                    <a:cs typeface="Arial" pitchFamily="34" charset="0"/>
                  </a:rPr>
                  <a:t>: student </a:t>
                </a:r>
                <a14:m>
                  <m:oMath xmlns:m="http://schemas.openxmlformats.org/officeDocument/2006/math">
                    <m:r>
                      <a:rPr lang="en-US" sz="2400">
                        <a:effectLst/>
                        <a:latin typeface="Cambria Math" panose="02040503050406030204" pitchFamily="18" charset="0"/>
                        <a:cs typeface="Arial" pitchFamily="34" charset="0"/>
                      </a:rPr>
                      <m:t>𝑖</m:t>
                    </m:r>
                  </m:oMath>
                </a14:m>
                <a:r>
                  <a:rPr lang="en-US" sz="2400" dirty="0">
                    <a:effectLst/>
                    <a:latin typeface="Aptos Display" panose="020B0004020202020204" pitchFamily="34" charset="0"/>
                    <a:cs typeface="Arial" pitchFamily="34" charset="0"/>
                  </a:rPr>
                  <a:t>’s third-grade reading score; we use the total score for the 2014 and 2015 cohorts and the reading sub-score for the 2016 and 2017 cohorts. </a:t>
                </a:r>
              </a:p>
              <a:p>
                <a:pPr marL="342900" indent="-342900" algn="just">
                  <a:lnSpc>
                    <a:spcPct val="110000"/>
                  </a:lnSpc>
                  <a:buFont typeface="Arial" panose="020B0604020202020204" pitchFamily="34" charset="0"/>
                  <a:buChar char="•"/>
                </a:pPr>
                <a14:m>
                  <m:oMath xmlns:m="http://schemas.openxmlformats.org/officeDocument/2006/math">
                    <m:sSub>
                      <m:sSubPr>
                        <m:ctrlPr>
                          <a:rPr lang="en-US" sz="2400" b="1" i="1">
                            <a:effectLst/>
                            <a:latin typeface="Cambria Math" panose="02040503050406030204" pitchFamily="18" charset="0"/>
                            <a:cs typeface="Arial" pitchFamily="34" charset="0"/>
                          </a:rPr>
                        </m:ctrlPr>
                      </m:sSubPr>
                      <m:e>
                        <m:r>
                          <a:rPr lang="en-US" sz="2400" b="1" i="1">
                            <a:effectLst/>
                            <a:latin typeface="Cambria Math" panose="02040503050406030204" pitchFamily="18" charset="0"/>
                            <a:cs typeface="Arial" pitchFamily="34" charset="0"/>
                          </a:rPr>
                          <m:t>𝐗</m:t>
                        </m:r>
                      </m:e>
                      <m:sub>
                        <m:r>
                          <a:rPr lang="en-US" sz="2400" b="1" i="1">
                            <a:effectLst/>
                            <a:latin typeface="Cambria Math" panose="02040503050406030204" pitchFamily="18" charset="0"/>
                            <a:cs typeface="Arial" pitchFamily="34" charset="0"/>
                          </a:rPr>
                          <m:t>𝐢</m:t>
                        </m:r>
                      </m:sub>
                    </m:sSub>
                    <m:r>
                      <a:rPr lang="en-US" sz="2400" b="1" i="1">
                        <a:effectLst/>
                        <a:latin typeface="Cambria Math" panose="02040503050406030204" pitchFamily="18" charset="0"/>
                        <a:cs typeface="Arial" pitchFamily="34" charset="0"/>
                      </a:rPr>
                      <m:t> : </m:t>
                    </m:r>
                  </m:oMath>
                </a14:m>
                <a:r>
                  <a:rPr lang="en-US" sz="2400" dirty="0">
                    <a:effectLst/>
                    <a:latin typeface="Aptos Display" panose="020B0004020202020204" pitchFamily="34" charset="0"/>
                    <a:cs typeface="Arial" pitchFamily="34" charset="0"/>
                  </a:rPr>
                  <a:t>student </a:t>
                </a:r>
                <a14:m>
                  <m:oMath xmlns:m="http://schemas.openxmlformats.org/officeDocument/2006/math">
                    <m:r>
                      <a:rPr lang="en-US" sz="2400">
                        <a:effectLst/>
                        <a:latin typeface="Cambria Math" panose="02040503050406030204" pitchFamily="18" charset="0"/>
                        <a:cs typeface="Arial" pitchFamily="34" charset="0"/>
                      </a:rPr>
                      <m:t>𝑖</m:t>
                    </m:r>
                  </m:oMath>
                </a14:m>
                <a:r>
                  <a:rPr lang="en-US" sz="2400" dirty="0">
                    <a:effectLst/>
                    <a:latin typeface="Aptos Display" panose="020B0004020202020204" pitchFamily="34" charset="0"/>
                    <a:cs typeface="Arial" pitchFamily="34" charset="0"/>
                  </a:rPr>
                  <a:t>’s demographic variables, including gender, race, disability status, economically disadvantaged status, and ELL status.</a:t>
                </a:r>
              </a:p>
              <a:p>
                <a:pPr marL="342900" indent="-342900" algn="just">
                  <a:lnSpc>
                    <a:spcPct val="110000"/>
                  </a:lnSpc>
                  <a:buFont typeface="Arial" panose="020B0604020202020204" pitchFamily="34" charset="0"/>
                  <a:buChar char="•"/>
                </a:pPr>
                <a14:m>
                  <m:oMath xmlns:m="http://schemas.openxmlformats.org/officeDocument/2006/math">
                    <m:sSub>
                      <m:sSubPr>
                        <m:ctrlPr>
                          <a:rPr lang="en-US" sz="2400" b="1" i="1" smtClean="0">
                            <a:effectLst/>
                            <a:latin typeface="Cambria Math" panose="02040503050406030204" pitchFamily="18" charset="0"/>
                            <a:cs typeface="Arial" pitchFamily="34" charset="0"/>
                          </a:rPr>
                        </m:ctrlPr>
                      </m:sSubPr>
                      <m:e>
                        <m:r>
                          <a:rPr lang="en-US" sz="2400" b="1" i="1" smtClean="0">
                            <a:effectLst/>
                            <a:latin typeface="Cambria Math" panose="02040503050406030204" pitchFamily="18" charset="0"/>
                            <a:ea typeface="Cambria Math" panose="02040503050406030204" pitchFamily="18" charset="0"/>
                            <a:cs typeface="Arial" pitchFamily="34" charset="0"/>
                          </a:rPr>
                          <m:t>𝝂</m:t>
                        </m:r>
                      </m:e>
                      <m:sub>
                        <m:r>
                          <a:rPr lang="en-US" sz="2400" b="1" i="1" smtClean="0">
                            <a:effectLst/>
                            <a:latin typeface="Cambria Math" panose="02040503050406030204" pitchFamily="18" charset="0"/>
                            <a:ea typeface="Cambria Math" panose="02040503050406030204" pitchFamily="18" charset="0"/>
                            <a:cs typeface="Arial" pitchFamily="34" charset="0"/>
                          </a:rPr>
                          <m:t>𝒊</m:t>
                        </m:r>
                      </m:sub>
                    </m:sSub>
                  </m:oMath>
                </a14:m>
                <a:r>
                  <a:rPr lang="en-US" sz="2400" b="1" dirty="0">
                    <a:effectLst/>
                    <a:latin typeface="Aptos Display" panose="020B0004020202020204" pitchFamily="34" charset="0"/>
                    <a:cs typeface="Arial" pitchFamily="34" charset="0"/>
                  </a:rPr>
                  <a:t> </a:t>
                </a:r>
                <a:r>
                  <a:rPr lang="en-US" sz="2400" dirty="0">
                    <a:effectLst/>
                    <a:latin typeface="Aptos Display" panose="020B0004020202020204" pitchFamily="34" charset="0"/>
                    <a:cs typeface="Arial" pitchFamily="34" charset="0"/>
                  </a:rPr>
                  <a:t>and </a:t>
                </a:r>
                <a14:m>
                  <m:oMath xmlns:m="http://schemas.openxmlformats.org/officeDocument/2006/math">
                    <m:sSub>
                      <m:sSubPr>
                        <m:ctrlPr>
                          <a:rPr lang="en-US" sz="2400" b="1" i="1">
                            <a:effectLst/>
                            <a:latin typeface="Cambria Math" panose="02040503050406030204" pitchFamily="18" charset="0"/>
                            <a:cs typeface="Arial" pitchFamily="34" charset="0"/>
                          </a:rPr>
                        </m:ctrlPr>
                      </m:sSubPr>
                      <m:e>
                        <m:r>
                          <a:rPr lang="en-US" sz="2400" b="1" i="1">
                            <a:effectLst/>
                            <a:latin typeface="Cambria Math" panose="02040503050406030204" pitchFamily="18" charset="0"/>
                            <a:cs typeface="Arial" pitchFamily="34" charset="0"/>
                          </a:rPr>
                          <m:t>𝛜</m:t>
                        </m:r>
                      </m:e>
                      <m:sub>
                        <m:r>
                          <a:rPr lang="en-US" sz="2400" b="1" i="1">
                            <a:effectLst/>
                            <a:latin typeface="Cambria Math" panose="02040503050406030204" pitchFamily="18" charset="0"/>
                            <a:cs typeface="Arial" pitchFamily="34" charset="0"/>
                          </a:rPr>
                          <m:t>𝐢</m:t>
                        </m:r>
                      </m:sub>
                    </m:sSub>
                  </m:oMath>
                </a14:m>
                <a:r>
                  <a:rPr lang="en-US" sz="2400" dirty="0">
                    <a:effectLst/>
                    <a:latin typeface="Aptos Display" panose="020B0004020202020204" pitchFamily="34" charset="0"/>
                    <a:cs typeface="Arial" pitchFamily="34" charset="0"/>
                  </a:rPr>
                  <a:t>:  error terms.</a:t>
                </a:r>
              </a:p>
              <a:p>
                <a:pPr marL="342900" indent="-342900" algn="just">
                  <a:lnSpc>
                    <a:spcPct val="110000"/>
                  </a:lnSpc>
                  <a:buFont typeface="Arial" panose="020B0604020202020204" pitchFamily="34" charset="0"/>
                  <a:buChar char="•"/>
                </a:pPr>
                <a:endParaRPr lang="en-US" sz="2400" dirty="0">
                  <a:effectLst/>
                  <a:latin typeface="Aptos Display" panose="020B0004020202020204" pitchFamily="34" charset="0"/>
                  <a:cs typeface="Arial" pitchFamily="34" charset="0"/>
                </a:endParaRPr>
              </a:p>
              <a:p>
                <a:pPr marL="342900" indent="-342900" algn="just">
                  <a:lnSpc>
                    <a:spcPct val="110000"/>
                  </a:lnSpc>
                  <a:buFont typeface="Arial" panose="020B0604020202020204" pitchFamily="34" charset="0"/>
                  <a:buChar char="•"/>
                </a:pPr>
                <a:r>
                  <a:rPr lang="en-US" sz="2400" dirty="0">
                    <a:effectLst/>
                    <a:latin typeface="Aptos Display" panose="020B0004020202020204" pitchFamily="34" charset="0"/>
                    <a:cs typeface="Arial" pitchFamily="34" charset="0"/>
                  </a:rPr>
                  <a:t>Students have multiple chances to take the reading tests during the third grade. Their best score determines whether they can be promoted. We use the second score in the analysis (Hwang &amp; </a:t>
                </a:r>
                <a:r>
                  <a:rPr lang="en-US" sz="2400" dirty="0" err="1">
                    <a:effectLst/>
                    <a:latin typeface="Aptos Display" panose="020B0004020202020204" pitchFamily="34" charset="0"/>
                    <a:cs typeface="Arial" pitchFamily="34" charset="0"/>
                  </a:rPr>
                  <a:t>Koedel</a:t>
                </a:r>
                <a:r>
                  <a:rPr lang="en-US" sz="2400" dirty="0">
                    <a:effectLst/>
                    <a:latin typeface="Aptos Display" panose="020B0004020202020204" pitchFamily="34" charset="0"/>
                    <a:cs typeface="Arial" pitchFamily="34" charset="0"/>
                  </a:rPr>
                  <a:t>, 2022).</a:t>
                </a:r>
              </a:p>
              <a:p>
                <a:pPr marL="342900" indent="-342900" algn="just">
                  <a:lnSpc>
                    <a:spcPct val="110000"/>
                  </a:lnSpc>
                  <a:buFont typeface="Arial" panose="020B0604020202020204" pitchFamily="34" charset="0"/>
                  <a:buChar char="•"/>
                </a:pPr>
                <a:r>
                  <a:rPr lang="en-US" sz="2400" dirty="0">
                    <a:effectLst/>
                    <a:latin typeface="Aptos Display" panose="020B0004020202020204" pitchFamily="34" charset="0"/>
                    <a:cs typeface="Arial" pitchFamily="34" charset="0"/>
                  </a:rPr>
                  <a:t>We use a consistent bandwidth to ensure the same samples are used for each cohort, maintaining the comparability of all results (13.5 for 2013 and 2014; 6.5 for 2016 and 2017).</a:t>
                </a:r>
              </a:p>
            </p:txBody>
          </p:sp>
        </mc:Choice>
        <mc:Fallback xmlns="">
          <p:sp>
            <p:nvSpPr>
              <p:cNvPr id="48" name="TextBox 19">
                <a:extLst>
                  <a:ext uri="{FF2B5EF4-FFF2-40B4-BE49-F238E27FC236}">
                    <a16:creationId xmlns:a16="http://schemas.microsoft.com/office/drawing/2014/main" id="{20AD2E60-1823-85D2-14D2-729F19AEEF0C}"/>
                  </a:ext>
                </a:extLst>
              </p:cNvPr>
              <p:cNvSpPr txBox="1">
                <a:spLocks noRot="1" noChangeAspect="1" noMove="1" noResize="1" noEditPoints="1" noAdjustHandles="1" noChangeArrowheads="1" noChangeShapeType="1" noTextEdit="1"/>
              </p:cNvSpPr>
              <p:nvPr/>
            </p:nvSpPr>
            <p:spPr bwMode="auto">
              <a:xfrm>
                <a:off x="11830473" y="18494126"/>
                <a:ext cx="9422534" cy="13166347"/>
              </a:xfrm>
              <a:prstGeom prst="rect">
                <a:avLst/>
              </a:prstGeom>
              <a:blipFill>
                <a:blip r:embed="rId11"/>
                <a:stretch>
                  <a:fillRect l="-1359" t="-324" r="-135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54" name="Rectangle 53">
            <a:extLst>
              <a:ext uri="{FF2B5EF4-FFF2-40B4-BE49-F238E27FC236}">
                <a16:creationId xmlns:a16="http://schemas.microsoft.com/office/drawing/2014/main" id="{D6116F9E-5BCC-58EC-B5FA-8BA482C776E8}"/>
              </a:ext>
            </a:extLst>
          </p:cNvPr>
          <p:cNvSpPr/>
          <p:nvPr/>
        </p:nvSpPr>
        <p:spPr>
          <a:xfrm>
            <a:off x="33148996" y="5745561"/>
            <a:ext cx="10056404" cy="1232202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1200"/>
            </a:defPPr>
          </a:lstStyle>
          <a:p>
            <a:pPr algn="ctr"/>
            <a:endParaRPr lang="en-US" sz="6400">
              <a:latin typeface="+mj-lt"/>
            </a:endParaRPr>
          </a:p>
        </p:txBody>
      </p:sp>
      <p:sp>
        <p:nvSpPr>
          <p:cNvPr id="55" name="Rectangle 10">
            <a:extLst>
              <a:ext uri="{FF2B5EF4-FFF2-40B4-BE49-F238E27FC236}">
                <a16:creationId xmlns:a16="http://schemas.microsoft.com/office/drawing/2014/main" id="{B7B67D91-91A3-7D45-8D84-791E8FACB755}"/>
              </a:ext>
            </a:extLst>
          </p:cNvPr>
          <p:cNvSpPr>
            <a:spLocks noChangeArrowheads="1"/>
          </p:cNvSpPr>
          <p:nvPr/>
        </p:nvSpPr>
        <p:spPr bwMode="auto">
          <a:xfrm>
            <a:off x="33146536" y="5231526"/>
            <a:ext cx="10056404" cy="824622"/>
          </a:xfrm>
          <a:prstGeom prst="snipRoundRect">
            <a:avLst>
              <a:gd name="adj1" fmla="val 0"/>
              <a:gd name="adj2" fmla="val 50000"/>
            </a:avLst>
          </a:prstGeom>
          <a:solidFill>
            <a:srgbClr val="C00000"/>
          </a:solidFill>
          <a:ln w="12700">
            <a:noFill/>
            <a:miter lim="800000"/>
          </a:ln>
        </p:spPr>
        <p:txBody>
          <a:bodyPr wrap="none" lIns="182880" tIns="48768" rIns="182880" bIns="45709" anchor="ctr" anchorCtr="0"/>
          <a:lstStyle>
            <a:defPPr>
              <a:defRPr kern="1200"/>
            </a:defPPr>
          </a:lstStyle>
          <a:p>
            <a:pPr defTabSz="3135372">
              <a:defRPr/>
            </a:pPr>
            <a:r>
              <a:rPr lang="en-US" sz="3200" b="1" dirty="0">
                <a:solidFill>
                  <a:schemeClr val="bg1"/>
                </a:solidFill>
                <a:effectLst/>
                <a:latin typeface="Aptos Display" panose="020B0004020202020204" pitchFamily="34" charset="0"/>
              </a:rPr>
              <a:t>Conclusion</a:t>
            </a:r>
          </a:p>
        </p:txBody>
      </p:sp>
      <p:sp>
        <p:nvSpPr>
          <p:cNvPr id="86" name="TextBox 19">
            <a:extLst>
              <a:ext uri="{FF2B5EF4-FFF2-40B4-BE49-F238E27FC236}">
                <a16:creationId xmlns:a16="http://schemas.microsoft.com/office/drawing/2014/main" id="{43D130FF-027B-433C-BF4F-A381B032C858}"/>
              </a:ext>
            </a:extLst>
          </p:cNvPr>
          <p:cNvSpPr txBox="1">
            <a:spLocks noChangeArrowheads="1"/>
          </p:cNvSpPr>
          <p:nvPr/>
        </p:nvSpPr>
        <p:spPr bwMode="auto">
          <a:xfrm>
            <a:off x="33343175" y="6131057"/>
            <a:ext cx="9596272" cy="12233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0945" tIns="30473" rIns="60945" bIns="30473" anchor="t">
            <a:spAutoFit/>
          </a:bodyPr>
          <a:lstStyle>
            <a:defPPr>
              <a:defRPr kern="1200"/>
            </a:defPPr>
            <a:lvl1pPr eaLnBrk="0" hangingPunct="0">
              <a:defRPr sz="2000">
                <a:solidFill>
                  <a:schemeClr val="tx1"/>
                </a:solidFill>
                <a:latin typeface="Arial"/>
                <a:ea typeface="ＭＳ Ｐゴシック" pitchFamily="-106" charset="-128"/>
              </a:defRPr>
            </a:lvl1pPr>
            <a:lvl2pPr eaLnBrk="0" hangingPunct="0">
              <a:defRPr sz="2000">
                <a:solidFill>
                  <a:schemeClr val="tx1"/>
                </a:solidFill>
                <a:latin typeface="Arial"/>
                <a:ea typeface="ＭＳ Ｐゴシック" pitchFamily="-106" charset="-128"/>
              </a:defRPr>
            </a:lvl2pPr>
            <a:lvl3pPr marL="1143000" indent="-228600" eaLnBrk="0" hangingPunct="0">
              <a:defRPr sz="2000">
                <a:solidFill>
                  <a:schemeClr val="tx1"/>
                </a:solidFill>
                <a:latin typeface="Arial"/>
                <a:ea typeface="ＭＳ Ｐゴシック" pitchFamily="-106" charset="-128"/>
              </a:defRPr>
            </a:lvl3pPr>
            <a:lvl4pPr marL="1600200" indent="-228600" eaLnBrk="0" hangingPunct="0">
              <a:defRPr sz="2000">
                <a:solidFill>
                  <a:schemeClr val="tx1"/>
                </a:solidFill>
                <a:latin typeface="Arial"/>
                <a:ea typeface="ＭＳ Ｐゴシック" pitchFamily="-106" charset="-128"/>
              </a:defRPr>
            </a:lvl4pPr>
            <a:lvl5pPr marL="2057400" indent="-228600" eaLnBrk="0" hangingPunct="0">
              <a:defRPr sz="2000">
                <a:solidFill>
                  <a:schemeClr val="tx1"/>
                </a:solidFill>
                <a:latin typeface="Arial"/>
                <a:ea typeface="ＭＳ Ｐゴシック" pitchFamily="-106" charset="-128"/>
              </a:defRPr>
            </a:lvl5pPr>
            <a:lvl6pPr marL="2514600" indent="-228600" eaLnBrk="0" fontAlgn="base" hangingPunct="0">
              <a:spcBef>
                <a:spcPct val="0"/>
              </a:spcBef>
              <a:spcAft>
                <a:spcPct val="0"/>
              </a:spcAft>
              <a:defRPr sz="2000">
                <a:solidFill>
                  <a:schemeClr val="tx1"/>
                </a:solidFill>
                <a:latin typeface="Arial"/>
                <a:ea typeface="ＭＳ Ｐゴシック" pitchFamily="-106" charset="-128"/>
              </a:defRPr>
            </a:lvl6pPr>
            <a:lvl7pPr marL="2971800" indent="-228600" eaLnBrk="0" fontAlgn="base" hangingPunct="0">
              <a:spcBef>
                <a:spcPct val="0"/>
              </a:spcBef>
              <a:spcAft>
                <a:spcPct val="0"/>
              </a:spcAft>
              <a:defRPr sz="2000">
                <a:solidFill>
                  <a:schemeClr val="tx1"/>
                </a:solidFill>
                <a:latin typeface="Arial"/>
                <a:ea typeface="ＭＳ Ｐゴシック" pitchFamily="-106" charset="-128"/>
              </a:defRPr>
            </a:lvl7pPr>
            <a:lvl8pPr marL="3429000" indent="-228600" eaLnBrk="0" fontAlgn="base" hangingPunct="0">
              <a:spcBef>
                <a:spcPct val="0"/>
              </a:spcBef>
              <a:spcAft>
                <a:spcPct val="0"/>
              </a:spcAft>
              <a:defRPr sz="2000">
                <a:solidFill>
                  <a:schemeClr val="tx1"/>
                </a:solidFill>
                <a:latin typeface="Arial"/>
                <a:ea typeface="ＭＳ Ｐゴシック" pitchFamily="-106" charset="-128"/>
              </a:defRPr>
            </a:lvl8pPr>
            <a:lvl9pPr marL="3886200" indent="-228600" eaLnBrk="0" fontAlgn="base" hangingPunct="0">
              <a:spcBef>
                <a:spcPct val="0"/>
              </a:spcBef>
              <a:spcAft>
                <a:spcPct val="0"/>
              </a:spcAft>
              <a:defRPr sz="2000">
                <a:solidFill>
                  <a:schemeClr val="tx1"/>
                </a:solidFill>
                <a:latin typeface="Arial"/>
                <a:ea typeface="ＭＳ Ｐゴシック" pitchFamily="-106" charset="-128"/>
              </a:defRPr>
            </a:lvl9pPr>
          </a:lstStyle>
          <a:p>
            <a:pPr marL="342900" indent="-342900" algn="just">
              <a:lnSpc>
                <a:spcPct val="110000"/>
              </a:lnSpc>
              <a:buFont typeface="Arial" panose="020B0604020202020204" pitchFamily="34" charset="0"/>
              <a:buChar char="•"/>
            </a:pPr>
            <a:r>
              <a:rPr lang="en-US" sz="2400" dirty="0">
                <a:effectLst/>
                <a:latin typeface="Aptos Display" panose="020B0004020202020204" pitchFamily="34" charset="0"/>
                <a:cs typeface="Arial" pitchFamily="34" charset="0"/>
              </a:rPr>
              <a:t>We found positive and persistent third-grade retention impacts on students’ ELA tests and math tests from grade 4 to grade 8, although the sizes of the positive impacts reduce over time. </a:t>
            </a:r>
          </a:p>
          <a:p>
            <a:pPr marL="800100" lvl="1" indent="-342900" algn="just">
              <a:lnSpc>
                <a:spcPct val="110000"/>
              </a:lnSpc>
              <a:buFont typeface="Wingdings" panose="05000000000000000000" pitchFamily="2" charset="2"/>
              <a:buChar char="ü"/>
            </a:pPr>
            <a:r>
              <a:rPr lang="en-US" sz="2400" dirty="0">
                <a:effectLst/>
                <a:latin typeface="Aptos Display" panose="020B0004020202020204" pitchFamily="34" charset="0"/>
                <a:cs typeface="Arial" pitchFamily="34" charset="0"/>
              </a:rPr>
              <a:t>Our findings are consistent with prior research that uses data from other states (Jacob &amp; Lars, 2004; Hwang &amp; </a:t>
            </a:r>
            <a:r>
              <a:rPr lang="en-US" sz="2400" dirty="0" err="1">
                <a:effectLst/>
                <a:latin typeface="Aptos Display" panose="020B0004020202020204" pitchFamily="34" charset="0"/>
                <a:cs typeface="Arial" pitchFamily="34" charset="0"/>
              </a:rPr>
              <a:t>Koedel</a:t>
            </a:r>
            <a:r>
              <a:rPr lang="en-US" sz="2400" dirty="0">
                <a:effectLst/>
                <a:latin typeface="Aptos Display" panose="020B0004020202020204" pitchFamily="34" charset="0"/>
                <a:cs typeface="Arial" pitchFamily="34" charset="0"/>
              </a:rPr>
              <a:t>, 2022; Mumma &amp; Winters, 2023; </a:t>
            </a:r>
            <a:r>
              <a:rPr lang="en-US" sz="2400" dirty="0" err="1">
                <a:effectLst/>
                <a:latin typeface="Aptos Display" panose="020B0004020202020204" pitchFamily="34" charset="0"/>
                <a:cs typeface="Arial" pitchFamily="34" charset="0"/>
              </a:rPr>
              <a:t>Schwerdt</a:t>
            </a:r>
            <a:r>
              <a:rPr lang="en-US" sz="2400" dirty="0">
                <a:effectLst/>
                <a:latin typeface="Aptos Display" panose="020B0004020202020204" pitchFamily="34" charset="0"/>
                <a:cs typeface="Arial" pitchFamily="34" charset="0"/>
              </a:rPr>
              <a:t> et al., 2017). </a:t>
            </a:r>
          </a:p>
          <a:p>
            <a:pPr marL="800100" lvl="1" indent="-342900" algn="just">
              <a:lnSpc>
                <a:spcPct val="110000"/>
              </a:lnSpc>
              <a:buFont typeface="Wingdings" panose="05000000000000000000" pitchFamily="2" charset="2"/>
              <a:buChar char="ü"/>
            </a:pPr>
            <a:r>
              <a:rPr lang="en-US" sz="2400" dirty="0">
                <a:effectLst/>
                <a:latin typeface="Aptos Display" panose="020B0004020202020204" pitchFamily="34" charset="0"/>
                <a:cs typeface="Arial" pitchFamily="34" charset="0"/>
              </a:rPr>
              <a:t>Our findings suggest that the Third Grade Reading Guarantee program in Ohio effectively improved retained students’ academic performance.</a:t>
            </a:r>
          </a:p>
          <a:p>
            <a:pPr marL="342900" indent="-342900" algn="just">
              <a:lnSpc>
                <a:spcPct val="110000"/>
              </a:lnSpc>
              <a:buFont typeface="Arial" panose="020B0604020202020204" pitchFamily="34" charset="0"/>
              <a:buChar char="•"/>
            </a:pPr>
            <a:r>
              <a:rPr lang="en-US" sz="2400" dirty="0">
                <a:effectLst/>
                <a:latin typeface="Aptos Display" panose="020B0004020202020204" pitchFamily="34" charset="0"/>
                <a:cs typeface="Arial" pitchFamily="34" charset="0"/>
              </a:rPr>
              <a:t>The retention policy’s effectiveness is likely due to retained students usually being exposed to extensive reading supports, including: </a:t>
            </a:r>
          </a:p>
          <a:p>
            <a:pPr marL="800100" lvl="1" indent="-342900" algn="just">
              <a:lnSpc>
                <a:spcPct val="110000"/>
              </a:lnSpc>
              <a:buFont typeface="Wingdings" panose="05000000000000000000" pitchFamily="2" charset="2"/>
              <a:buChar char="ü"/>
            </a:pPr>
            <a:r>
              <a:rPr lang="en-US" sz="2400" dirty="0">
                <a:effectLst/>
                <a:latin typeface="Aptos Display" panose="020B0004020202020204" pitchFamily="34" charset="0"/>
                <a:cs typeface="Arial" pitchFamily="34" charset="0"/>
              </a:rPr>
              <a:t>Teacher training: Teachers are required to have at least one year of teaching experience and should provide an intensive, comprehensive, and high-quality remedial program for children. </a:t>
            </a:r>
          </a:p>
          <a:p>
            <a:pPr marL="800100" lvl="1" indent="-342900" algn="just">
              <a:lnSpc>
                <a:spcPct val="110000"/>
              </a:lnSpc>
              <a:buFont typeface="Wingdings" panose="05000000000000000000" pitchFamily="2" charset="2"/>
              <a:buChar char="ü"/>
            </a:pPr>
            <a:r>
              <a:rPr lang="en-US" sz="2400" dirty="0">
                <a:effectLst/>
                <a:latin typeface="Aptos Display"/>
                <a:ea typeface="ＭＳ Ｐゴシック"/>
                <a:cs typeface="Arial"/>
              </a:rPr>
              <a:t>Individualized RIMP: Schools are required to develop and monitor the individualized RIMP. Retained students are assigned to high-performing teachers through multi-tiered system of supports in reading instruction. </a:t>
            </a:r>
          </a:p>
          <a:p>
            <a:pPr marL="342900" indent="-342900" algn="just">
              <a:lnSpc>
                <a:spcPct val="110000"/>
              </a:lnSpc>
              <a:buFont typeface="Arial" panose="020B0604020202020204" pitchFamily="34" charset="0"/>
              <a:buChar char="•"/>
            </a:pPr>
            <a:r>
              <a:rPr lang="en-US" sz="2400" dirty="0">
                <a:effectLst/>
                <a:latin typeface="Aptos Display" panose="020B0004020202020204" pitchFamily="34" charset="0"/>
                <a:cs typeface="Arial" pitchFamily="34" charset="0"/>
              </a:rPr>
              <a:t>Given the recent changes in Ohio’s TGRG program and ongoing debates on TGRG, it is critical to objectively identify students who are most likely to benefit from retention.</a:t>
            </a:r>
          </a:p>
          <a:p>
            <a:pPr marL="800100" lvl="1" indent="-342900" algn="just">
              <a:lnSpc>
                <a:spcPct val="110000"/>
              </a:lnSpc>
              <a:buFont typeface="Wingdings" panose="05000000000000000000" pitchFamily="2" charset="2"/>
              <a:buChar char="ü"/>
            </a:pPr>
            <a:r>
              <a:rPr lang="en-US" sz="2400" dirty="0">
                <a:effectLst/>
                <a:latin typeface="Aptos Display" panose="020B0004020202020204" pitchFamily="34" charset="0"/>
                <a:cs typeface="Arial" pitchFamily="34" charset="0"/>
              </a:rPr>
              <a:t>The exemption upon parents’ request may lead to differential enforcement of the policy, since parents from more advantaged backgrounds are more likely to advocate for avoiding their children’s retention (</a:t>
            </a:r>
            <a:r>
              <a:rPr lang="en-US" sz="2400" dirty="0" err="1">
                <a:effectLst/>
                <a:latin typeface="Aptos Display" panose="020B0004020202020204" pitchFamily="34" charset="0"/>
                <a:cs typeface="Arial" pitchFamily="34" charset="0"/>
              </a:rPr>
              <a:t>LiCalsi</a:t>
            </a:r>
            <a:r>
              <a:rPr lang="en-US" sz="2400" dirty="0">
                <a:effectLst/>
                <a:latin typeface="Aptos Display" panose="020B0004020202020204" pitchFamily="34" charset="0"/>
                <a:cs typeface="Arial" pitchFamily="34" charset="0"/>
              </a:rPr>
              <a:t> et al., 2019). </a:t>
            </a:r>
          </a:p>
          <a:p>
            <a:pPr marL="800100" lvl="1" indent="-342900" algn="just">
              <a:lnSpc>
                <a:spcPct val="110000"/>
              </a:lnSpc>
              <a:buFont typeface="Wingdings" panose="05000000000000000000" pitchFamily="2" charset="2"/>
              <a:buChar char="ü"/>
            </a:pPr>
            <a:r>
              <a:rPr lang="en-US" sz="2400" dirty="0">
                <a:effectLst/>
                <a:latin typeface="Aptos Display" panose="020B0004020202020204" pitchFamily="34" charset="0"/>
                <a:cs typeface="Arial" pitchFamily="34" charset="0"/>
              </a:rPr>
              <a:t>Educators should provide resources on third-grade retention practices to students’ guardians to help them make informed decisions.</a:t>
            </a:r>
          </a:p>
          <a:p>
            <a:pPr marL="342900" indent="-342900" algn="just">
              <a:lnSpc>
                <a:spcPct val="110000"/>
              </a:lnSpc>
              <a:buFont typeface="Arial" panose="020B0604020202020204" pitchFamily="34" charset="0"/>
              <a:buChar char="•"/>
            </a:pPr>
            <a:r>
              <a:rPr lang="en-US" sz="2400" dirty="0">
                <a:effectLst/>
                <a:latin typeface="Aptos Display" panose="020B0004020202020204" pitchFamily="34" charset="0"/>
                <a:cs typeface="Arial" pitchFamily="34" charset="0"/>
              </a:rPr>
              <a:t>Future studies should investigate </a:t>
            </a:r>
            <a:r>
              <a:rPr lang="en-US" sz="2400" b="1" dirty="0">
                <a:effectLst/>
                <a:latin typeface="Aptos Display" panose="020B0004020202020204" pitchFamily="34" charset="0"/>
                <a:cs typeface="Arial" pitchFamily="34" charset="0"/>
              </a:rPr>
              <a:t>long-term student outcomes</a:t>
            </a:r>
            <a:r>
              <a:rPr lang="en-US" sz="2400" dirty="0">
                <a:effectLst/>
                <a:latin typeface="Aptos Display" panose="020B0004020202020204" pitchFamily="34" charset="0"/>
                <a:cs typeface="Arial" pitchFamily="34" charset="0"/>
              </a:rPr>
              <a:t>, including high school graduation, college enrollment, and labor market outcomes, as well as </a:t>
            </a:r>
            <a:r>
              <a:rPr lang="en-US" sz="2400" b="1" dirty="0">
                <a:effectLst/>
                <a:latin typeface="Aptos Display" panose="020B0004020202020204" pitchFamily="34" charset="0"/>
                <a:cs typeface="Arial" pitchFamily="34" charset="0"/>
              </a:rPr>
              <a:t>social-emotional or behavioral outcomes</a:t>
            </a:r>
            <a:r>
              <a:rPr lang="en-US" sz="2400" dirty="0">
                <a:effectLst/>
                <a:latin typeface="Aptos Display" panose="020B0004020202020204" pitchFamily="34" charset="0"/>
                <a:cs typeface="Arial" pitchFamily="34" charset="0"/>
              </a:rPr>
              <a:t>, such as school belonging, self-esteem, or classroom behaviors.</a:t>
            </a:r>
          </a:p>
        </p:txBody>
      </p:sp>
      <p:pic>
        <p:nvPicPr>
          <p:cNvPr id="1030" name="Picture 6" descr="Education | Ohio University">
            <a:extLst>
              <a:ext uri="{FF2B5EF4-FFF2-40B4-BE49-F238E27FC236}">
                <a16:creationId xmlns:a16="http://schemas.microsoft.com/office/drawing/2014/main" id="{95A889AA-8004-C09B-E940-E51132BD5A27}"/>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37179" b="36121"/>
          <a:stretch/>
        </p:blipFill>
        <p:spPr bwMode="auto">
          <a:xfrm>
            <a:off x="18737226" y="31472616"/>
            <a:ext cx="4995530" cy="133382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rivacy Policy | CHRR at The Ohio State University">
            <a:extLst>
              <a:ext uri="{FF2B5EF4-FFF2-40B4-BE49-F238E27FC236}">
                <a16:creationId xmlns:a16="http://schemas.microsoft.com/office/drawing/2014/main" id="{E2884549-21DB-21DB-BF39-5180350625E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521561" y="31279527"/>
            <a:ext cx="4360278" cy="1698541"/>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a:extLst>
              <a:ext uri="{FF2B5EF4-FFF2-40B4-BE49-F238E27FC236}">
                <a16:creationId xmlns:a16="http://schemas.microsoft.com/office/drawing/2014/main" id="{497316D4-241A-9B29-EF09-66BEFF84E2F9}"/>
              </a:ext>
            </a:extLst>
          </p:cNvPr>
          <p:cNvPicPr>
            <a:picLocks noChangeAspect="1"/>
          </p:cNvPicPr>
          <p:nvPr/>
        </p:nvPicPr>
        <p:blipFill>
          <a:blip r:embed="rId14"/>
          <a:stretch>
            <a:fillRect/>
          </a:stretch>
        </p:blipFill>
        <p:spPr>
          <a:xfrm>
            <a:off x="29670644" y="31683033"/>
            <a:ext cx="5390830" cy="778254"/>
          </a:xfrm>
          <a:prstGeom prst="rect">
            <a:avLst/>
          </a:prstGeom>
        </p:spPr>
      </p:pic>
      <p:pic>
        <p:nvPicPr>
          <p:cNvPr id="1034" name="Picture 10" descr="PSU Logo, history, meaning, symbol, PNG">
            <a:extLst>
              <a:ext uri="{FF2B5EF4-FFF2-40B4-BE49-F238E27FC236}">
                <a16:creationId xmlns:a16="http://schemas.microsoft.com/office/drawing/2014/main" id="{08400FE0-E518-DFA2-9E89-7906C04E6578}"/>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5682343" y="31080738"/>
            <a:ext cx="4044705" cy="2275147"/>
          </a:xfrm>
          <a:prstGeom prst="rect">
            <a:avLst/>
          </a:prstGeom>
          <a:noFill/>
          <a:extLst>
            <a:ext uri="{909E8E84-426E-40DD-AFC4-6F175D3DCCD1}">
              <a14:hiddenFill xmlns:a14="http://schemas.microsoft.com/office/drawing/2010/main">
                <a:solidFill>
                  <a:srgbClr val="FFFFFF"/>
                </a:solidFill>
              </a14:hiddenFill>
            </a:ext>
          </a:extLst>
        </p:spPr>
      </p:pic>
      <p:sp>
        <p:nvSpPr>
          <p:cNvPr id="61" name="Rectangle 60">
            <a:extLst>
              <a:ext uri="{FF2B5EF4-FFF2-40B4-BE49-F238E27FC236}">
                <a16:creationId xmlns:a16="http://schemas.microsoft.com/office/drawing/2014/main" id="{4C428197-01FA-B17B-CFB4-B79C57A640A4}"/>
              </a:ext>
            </a:extLst>
          </p:cNvPr>
          <p:cNvSpPr/>
          <p:nvPr/>
        </p:nvSpPr>
        <p:spPr>
          <a:xfrm>
            <a:off x="33134898" y="19220961"/>
            <a:ext cx="10056404" cy="398119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1200"/>
            </a:defPPr>
          </a:lstStyle>
          <a:p>
            <a:pPr algn="ctr"/>
            <a:endParaRPr lang="en-US" sz="6400">
              <a:latin typeface="+mj-lt"/>
            </a:endParaRPr>
          </a:p>
        </p:txBody>
      </p:sp>
      <p:sp>
        <p:nvSpPr>
          <p:cNvPr id="62" name="TextBox 19">
            <a:extLst>
              <a:ext uri="{FF2B5EF4-FFF2-40B4-BE49-F238E27FC236}">
                <a16:creationId xmlns:a16="http://schemas.microsoft.com/office/drawing/2014/main" id="{566068A1-2576-9C50-6243-3EFD255FBAFC}"/>
              </a:ext>
            </a:extLst>
          </p:cNvPr>
          <p:cNvSpPr txBox="1">
            <a:spLocks noChangeArrowheads="1"/>
          </p:cNvSpPr>
          <p:nvPr/>
        </p:nvSpPr>
        <p:spPr bwMode="auto">
          <a:xfrm>
            <a:off x="33355175" y="19333119"/>
            <a:ext cx="9596272" cy="3701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0945" tIns="30473" rIns="60945" bIns="30473">
            <a:spAutoFit/>
          </a:bodyPr>
          <a:lstStyle>
            <a:defPPr>
              <a:defRPr kern="1200"/>
            </a:defPPr>
            <a:lvl1pPr eaLnBrk="0" hangingPunct="0">
              <a:defRPr sz="2000">
                <a:solidFill>
                  <a:schemeClr val="tx1"/>
                </a:solidFill>
                <a:latin typeface="Arial"/>
                <a:ea typeface="ＭＳ Ｐゴシック" pitchFamily="-106" charset="-128"/>
              </a:defRPr>
            </a:lvl1pPr>
            <a:lvl2pPr eaLnBrk="0" hangingPunct="0">
              <a:defRPr sz="2000">
                <a:solidFill>
                  <a:schemeClr val="tx1"/>
                </a:solidFill>
                <a:latin typeface="Arial"/>
                <a:ea typeface="ＭＳ Ｐゴシック" pitchFamily="-106" charset="-128"/>
              </a:defRPr>
            </a:lvl2pPr>
            <a:lvl3pPr marL="1143000" indent="-228600" eaLnBrk="0" hangingPunct="0">
              <a:defRPr sz="2000">
                <a:solidFill>
                  <a:schemeClr val="tx1"/>
                </a:solidFill>
                <a:latin typeface="Arial"/>
                <a:ea typeface="ＭＳ Ｐゴシック" pitchFamily="-106" charset="-128"/>
              </a:defRPr>
            </a:lvl3pPr>
            <a:lvl4pPr marL="1600200" indent="-228600" eaLnBrk="0" hangingPunct="0">
              <a:defRPr sz="2000">
                <a:solidFill>
                  <a:schemeClr val="tx1"/>
                </a:solidFill>
                <a:latin typeface="Arial"/>
                <a:ea typeface="ＭＳ Ｐゴシック" pitchFamily="-106" charset="-128"/>
              </a:defRPr>
            </a:lvl4pPr>
            <a:lvl5pPr marL="2057400" indent="-228600" eaLnBrk="0" hangingPunct="0">
              <a:defRPr sz="2000">
                <a:solidFill>
                  <a:schemeClr val="tx1"/>
                </a:solidFill>
                <a:latin typeface="Arial"/>
                <a:ea typeface="ＭＳ Ｐゴシック" pitchFamily="-106" charset="-128"/>
              </a:defRPr>
            </a:lvl5pPr>
            <a:lvl6pPr marL="2514600" indent="-228600" eaLnBrk="0" fontAlgn="base" hangingPunct="0">
              <a:spcBef>
                <a:spcPct val="0"/>
              </a:spcBef>
              <a:spcAft>
                <a:spcPct val="0"/>
              </a:spcAft>
              <a:defRPr sz="2000">
                <a:solidFill>
                  <a:schemeClr val="tx1"/>
                </a:solidFill>
                <a:latin typeface="Arial"/>
                <a:ea typeface="ＭＳ Ｐゴシック" pitchFamily="-106" charset="-128"/>
              </a:defRPr>
            </a:lvl6pPr>
            <a:lvl7pPr marL="2971800" indent="-228600" eaLnBrk="0" fontAlgn="base" hangingPunct="0">
              <a:spcBef>
                <a:spcPct val="0"/>
              </a:spcBef>
              <a:spcAft>
                <a:spcPct val="0"/>
              </a:spcAft>
              <a:defRPr sz="2000">
                <a:solidFill>
                  <a:schemeClr val="tx1"/>
                </a:solidFill>
                <a:latin typeface="Arial"/>
                <a:ea typeface="ＭＳ Ｐゴシック" pitchFamily="-106" charset="-128"/>
              </a:defRPr>
            </a:lvl7pPr>
            <a:lvl8pPr marL="3429000" indent="-228600" eaLnBrk="0" fontAlgn="base" hangingPunct="0">
              <a:spcBef>
                <a:spcPct val="0"/>
              </a:spcBef>
              <a:spcAft>
                <a:spcPct val="0"/>
              </a:spcAft>
              <a:defRPr sz="2000">
                <a:solidFill>
                  <a:schemeClr val="tx1"/>
                </a:solidFill>
                <a:latin typeface="Arial"/>
                <a:ea typeface="ＭＳ Ｐゴシック" pitchFamily="-106" charset="-128"/>
              </a:defRPr>
            </a:lvl8pPr>
            <a:lvl9pPr marL="3886200" indent="-228600" eaLnBrk="0" fontAlgn="base" hangingPunct="0">
              <a:spcBef>
                <a:spcPct val="0"/>
              </a:spcBef>
              <a:spcAft>
                <a:spcPct val="0"/>
              </a:spcAft>
              <a:defRPr sz="2000">
                <a:solidFill>
                  <a:schemeClr val="tx1"/>
                </a:solidFill>
                <a:latin typeface="Arial"/>
                <a:ea typeface="ＭＳ Ｐゴシック" pitchFamily="-106" charset="-128"/>
              </a:defRPr>
            </a:lvl9pPr>
          </a:lstStyle>
          <a:p>
            <a:pPr algn="just">
              <a:lnSpc>
                <a:spcPct val="110000"/>
              </a:lnSpc>
            </a:pPr>
            <a:r>
              <a:rPr lang="en-US" sz="2400" dirty="0">
                <a:effectLst/>
                <a:latin typeface="Aptos Display" panose="020B0004020202020204" pitchFamily="34" charset="0"/>
                <a:cs typeface="Arial" pitchFamily="34" charset="0"/>
              </a:rPr>
              <a:t>This research builds upon and expands a prior project that was funded by Ohio Excels, whose support made the foundational stages of this study possible. The authors extend our gratitude to Ohio Excels. The data used for this research is from the Ohio Longitudinal Data Archive (OLDA), which is a project of the Ohio Education Research Center (</a:t>
            </a:r>
            <a:r>
              <a:rPr lang="en-US" sz="2400" dirty="0">
                <a:effectLst/>
                <a:latin typeface="Aptos Display" panose="020B0004020202020204" pitchFamily="34" charset="0"/>
                <a:cs typeface="Arial" pitchFamily="34" charset="0"/>
                <a:hlinkClick r:id="rId16">
                  <a:extLst>
                    <a:ext uri="{A12FA001-AC4F-418D-AE19-62706E023703}">
                      <ahyp:hlinkClr xmlns:ahyp="http://schemas.microsoft.com/office/drawing/2018/hyperlinkcolor" val="tx"/>
                    </a:ext>
                  </a:extLst>
                </a:hlinkClick>
              </a:rPr>
              <a:t>oerc.osu.edu</a:t>
            </a:r>
            <a:r>
              <a:rPr lang="en-US" sz="2400" dirty="0">
                <a:effectLst/>
                <a:latin typeface="Aptos Display" panose="020B0004020202020204" pitchFamily="34" charset="0"/>
                <a:cs typeface="Arial" pitchFamily="34" charset="0"/>
              </a:rPr>
              <a:t>) and provides researchers with centralized access to administrative data. The OLDA is managed by CHRR at The Ohio State University (</a:t>
            </a:r>
            <a:r>
              <a:rPr lang="en-US" sz="2400" dirty="0">
                <a:effectLst/>
                <a:latin typeface="Aptos Display" panose="020B0004020202020204" pitchFamily="34" charset="0"/>
                <a:cs typeface="Arial" pitchFamily="34" charset="0"/>
                <a:hlinkClick r:id="rId17">
                  <a:extLst>
                    <a:ext uri="{A12FA001-AC4F-418D-AE19-62706E023703}">
                      <ahyp:hlinkClr xmlns:ahyp="http://schemas.microsoft.com/office/drawing/2018/hyperlinkcolor" val="tx"/>
                    </a:ext>
                  </a:extLst>
                </a:hlinkClick>
              </a:rPr>
              <a:t>chrr.osu.edu</a:t>
            </a:r>
            <a:r>
              <a:rPr lang="en-US" sz="2400" dirty="0">
                <a:effectLst/>
                <a:latin typeface="Aptos Display" panose="020B0004020202020204" pitchFamily="34" charset="0"/>
                <a:cs typeface="Arial" pitchFamily="34" charset="0"/>
              </a:rPr>
              <a:t>) in collaboration with Ohio's state workforce and education agencies (</a:t>
            </a:r>
            <a:r>
              <a:rPr lang="en-US" sz="2400" dirty="0">
                <a:effectLst/>
                <a:latin typeface="Aptos Display" panose="020B0004020202020204" pitchFamily="34" charset="0"/>
                <a:cs typeface="Arial" pitchFamily="34" charset="0"/>
                <a:hlinkClick r:id="rId18">
                  <a:extLst>
                    <a:ext uri="{A12FA001-AC4F-418D-AE19-62706E023703}">
                      <ahyp:hlinkClr xmlns:ahyp="http://schemas.microsoft.com/office/drawing/2018/hyperlinkcolor" val="tx"/>
                    </a:ext>
                  </a:extLst>
                </a:hlinkClick>
              </a:rPr>
              <a:t>olda.ohio.gov</a:t>
            </a:r>
            <a:r>
              <a:rPr lang="en-US" sz="2400" dirty="0">
                <a:effectLst/>
                <a:latin typeface="Aptos Display" panose="020B0004020202020204" pitchFamily="34" charset="0"/>
                <a:cs typeface="Arial" pitchFamily="34" charset="0"/>
              </a:rPr>
              <a:t>), with those agencies providing oversight and funding. </a:t>
            </a:r>
          </a:p>
        </p:txBody>
      </p:sp>
      <p:sp>
        <p:nvSpPr>
          <p:cNvPr id="63" name="Rectangle 10">
            <a:extLst>
              <a:ext uri="{FF2B5EF4-FFF2-40B4-BE49-F238E27FC236}">
                <a16:creationId xmlns:a16="http://schemas.microsoft.com/office/drawing/2014/main" id="{639372A7-1C34-E07A-DDEC-C14B42A22BE3}"/>
              </a:ext>
            </a:extLst>
          </p:cNvPr>
          <p:cNvSpPr>
            <a:spLocks noChangeArrowheads="1"/>
          </p:cNvSpPr>
          <p:nvPr/>
        </p:nvSpPr>
        <p:spPr bwMode="auto">
          <a:xfrm>
            <a:off x="33146536" y="18407184"/>
            <a:ext cx="10056404" cy="836305"/>
          </a:xfrm>
          <a:prstGeom prst="snipRoundRect">
            <a:avLst>
              <a:gd name="adj1" fmla="val 0"/>
              <a:gd name="adj2" fmla="val 46622"/>
            </a:avLst>
          </a:prstGeom>
          <a:solidFill>
            <a:srgbClr val="C00000"/>
          </a:solidFill>
          <a:ln w="12700">
            <a:noFill/>
            <a:miter lim="800000"/>
          </a:ln>
        </p:spPr>
        <p:txBody>
          <a:bodyPr wrap="none" lIns="182880" tIns="48768" rIns="182880" bIns="45709" anchor="ctr" anchorCtr="0"/>
          <a:lstStyle>
            <a:defPPr>
              <a:defRPr kern="1200"/>
            </a:defPPr>
          </a:lstStyle>
          <a:p>
            <a:pPr defTabSz="3135372">
              <a:defRPr/>
            </a:pPr>
            <a:r>
              <a:rPr lang="en-US" sz="3200" b="1" dirty="0">
                <a:solidFill>
                  <a:schemeClr val="bg1"/>
                </a:solidFill>
                <a:effectLst/>
                <a:latin typeface="Aptos Display" panose="020B0004020202020204" pitchFamily="34" charset="0"/>
              </a:rPr>
              <a:t>Acknowledgements</a:t>
            </a:r>
          </a:p>
        </p:txBody>
      </p:sp>
      <p:grpSp>
        <p:nvGrpSpPr>
          <p:cNvPr id="17" name="Group 16">
            <a:extLst>
              <a:ext uri="{FF2B5EF4-FFF2-40B4-BE49-F238E27FC236}">
                <a16:creationId xmlns:a16="http://schemas.microsoft.com/office/drawing/2014/main" id="{1762D745-0CC9-8630-31B5-ABCE278093F1}"/>
              </a:ext>
            </a:extLst>
          </p:cNvPr>
          <p:cNvGrpSpPr/>
          <p:nvPr/>
        </p:nvGrpSpPr>
        <p:grpSpPr>
          <a:xfrm>
            <a:off x="738968" y="10950867"/>
            <a:ext cx="9995549" cy="4517733"/>
            <a:chOff x="730299" y="10506340"/>
            <a:chExt cx="9995549" cy="4815367"/>
          </a:xfrm>
        </p:grpSpPr>
        <p:sp>
          <p:nvSpPr>
            <p:cNvPr id="50" name="TextBox 49">
              <a:extLst>
                <a:ext uri="{FF2B5EF4-FFF2-40B4-BE49-F238E27FC236}">
                  <a16:creationId xmlns:a16="http://schemas.microsoft.com/office/drawing/2014/main" id="{C841335E-8A69-5D4B-0496-279BE8216CD1}"/>
                </a:ext>
              </a:extLst>
            </p:cNvPr>
            <p:cNvSpPr txBox="1"/>
            <p:nvPr/>
          </p:nvSpPr>
          <p:spPr>
            <a:xfrm>
              <a:off x="1939011" y="13562927"/>
              <a:ext cx="7119133" cy="369332"/>
            </a:xfrm>
            <a:prstGeom prst="rect">
              <a:avLst/>
            </a:prstGeom>
            <a:noFill/>
          </p:spPr>
          <p:txBody>
            <a:bodyPr wrap="square">
              <a:spAutoFit/>
            </a:bodyPr>
            <a:lstStyle/>
            <a:p>
              <a:pPr algn="ctr"/>
              <a:r>
                <a:rPr lang="en-US" sz="1800" b="1" dirty="0">
                  <a:effectLst/>
                  <a:latin typeface="Aptos Display" panose="020B0004020202020204" pitchFamily="34" charset="0"/>
                  <a:ea typeface="ＭＳ Ｐゴシック" pitchFamily="-106" charset="-128"/>
                  <a:cs typeface="Arial" pitchFamily="34" charset="0"/>
                </a:rPr>
                <a:t>Figure 1. Ohio Third Grade Reading Guarantee Roadmap</a:t>
              </a:r>
            </a:p>
          </p:txBody>
        </p:sp>
        <p:sp>
          <p:nvSpPr>
            <p:cNvPr id="52" name="TextBox 51">
              <a:extLst>
                <a:ext uri="{FF2B5EF4-FFF2-40B4-BE49-F238E27FC236}">
                  <a16:creationId xmlns:a16="http://schemas.microsoft.com/office/drawing/2014/main" id="{257525F4-99DD-D545-671B-F6C7BF454AFA}"/>
                </a:ext>
              </a:extLst>
            </p:cNvPr>
            <p:cNvSpPr txBox="1"/>
            <p:nvPr/>
          </p:nvSpPr>
          <p:spPr>
            <a:xfrm>
              <a:off x="945903" y="13936712"/>
              <a:ext cx="9662691" cy="1384995"/>
            </a:xfrm>
            <a:prstGeom prst="rect">
              <a:avLst/>
            </a:prstGeom>
            <a:noFill/>
          </p:spPr>
          <p:txBody>
            <a:bodyPr wrap="square">
              <a:spAutoFit/>
            </a:bodyPr>
            <a:lstStyle/>
            <a:p>
              <a:r>
                <a:rPr lang="en-US" sz="1400" b="1" i="1" dirty="0">
                  <a:effectLst/>
                  <a:latin typeface="Aptos Display" panose="020B0004020202020204" pitchFamily="34" charset="0"/>
                  <a:ea typeface="ＭＳ Ｐゴシック" pitchFamily="-106" charset="-128"/>
                  <a:cs typeface="Arial" pitchFamily="34" charset="0"/>
                </a:rPr>
                <a:t>Notes</a:t>
              </a:r>
              <a:r>
                <a:rPr lang="en-US" sz="1400" dirty="0">
                  <a:effectLst/>
                  <a:latin typeface="Aptos Display" panose="020B0004020202020204" pitchFamily="34" charset="0"/>
                  <a:ea typeface="ＭＳ Ｐゴシック" pitchFamily="-106" charset="-128"/>
                  <a:cs typeface="Arial" pitchFamily="34" charset="0"/>
                </a:rPr>
                <a:t>: The fall reading diagnostic assessment determines whether a student is “on-track” or “not on-track."  A  </a:t>
              </a:r>
              <a:r>
                <a:rPr lang="en-US" sz="1400" b="1" i="1" u="sng" dirty="0">
                  <a:effectLst/>
                  <a:latin typeface="Aptos Display" panose="020B0004020202020204" pitchFamily="34" charset="0"/>
                  <a:cs typeface="Arial" pitchFamily="34" charset="0"/>
                </a:rPr>
                <a:t>"Reading Improvement and Monitoring Plan” (RIMP) </a:t>
              </a:r>
              <a:r>
                <a:rPr lang="en-US" sz="1400" dirty="0">
                  <a:effectLst/>
                  <a:latin typeface="Aptos Display" panose="020B0004020202020204" pitchFamily="34" charset="0"/>
                  <a:ea typeface="ＭＳ Ｐゴシック" pitchFamily="-106" charset="-128"/>
                  <a:cs typeface="Arial" pitchFamily="34" charset="0"/>
                </a:rPr>
                <a:t>is required for “not on-track” students until they score “proficient” or higher on either the fall or spring Ohio’s State Test (OST) for ELA. Students who achieve the promotion score or higher on the state test (e.g., an ELA scaled score of 685 in 2022–2023) or the promoted sub-score or higher (e.g., a reading sub-score of 47 in 2022–2023) are eligible for promotion at the end of the school year with some exceptions, such as English Language Learners (ELL) or students with disabilities.</a:t>
              </a:r>
            </a:p>
            <a:p>
              <a:endParaRPr lang="en-US" sz="1400" dirty="0">
                <a:effectLst/>
                <a:latin typeface="Aptos Display" panose="020B0004020202020204" pitchFamily="34" charset="0"/>
                <a:ea typeface="ＭＳ Ｐゴシック" pitchFamily="-106" charset="-128"/>
                <a:cs typeface="Arial" pitchFamily="34" charset="0"/>
              </a:endParaRPr>
            </a:p>
          </p:txBody>
        </p:sp>
        <p:pic>
          <p:nvPicPr>
            <p:cNvPr id="2" name="Picture 1">
              <a:extLst>
                <a:ext uri="{FF2B5EF4-FFF2-40B4-BE49-F238E27FC236}">
                  <a16:creationId xmlns:a16="http://schemas.microsoft.com/office/drawing/2014/main" id="{DB2DBEA4-02BE-FB2F-3296-3E7F760B6332}"/>
                </a:ext>
              </a:extLst>
            </p:cNvPr>
            <p:cNvPicPr>
              <a:picLocks noChangeAspect="1"/>
            </p:cNvPicPr>
            <p:nvPr/>
          </p:nvPicPr>
          <p:blipFill>
            <a:blip r:embed="rId19"/>
            <a:stretch>
              <a:fillRect/>
            </a:stretch>
          </p:blipFill>
          <p:spPr>
            <a:xfrm>
              <a:off x="730299" y="10506340"/>
              <a:ext cx="9995549" cy="3055519"/>
            </a:xfrm>
            <a:prstGeom prst="rect">
              <a:avLst/>
            </a:prstGeom>
          </p:spPr>
        </p:pic>
      </p:grpSp>
      <p:sp>
        <p:nvSpPr>
          <p:cNvPr id="4" name="Rectangle 10">
            <a:extLst>
              <a:ext uri="{FF2B5EF4-FFF2-40B4-BE49-F238E27FC236}">
                <a16:creationId xmlns:a16="http://schemas.microsoft.com/office/drawing/2014/main" id="{8976AE26-0E23-DBC2-84BD-55789D5E6E75}"/>
              </a:ext>
            </a:extLst>
          </p:cNvPr>
          <p:cNvSpPr>
            <a:spLocks noChangeArrowheads="1"/>
          </p:cNvSpPr>
          <p:nvPr/>
        </p:nvSpPr>
        <p:spPr bwMode="auto">
          <a:xfrm>
            <a:off x="11558294" y="17591753"/>
            <a:ext cx="10056404" cy="824622"/>
          </a:xfrm>
          <a:prstGeom prst="snipRoundRect">
            <a:avLst>
              <a:gd name="adj1" fmla="val 0"/>
              <a:gd name="adj2" fmla="val 50000"/>
            </a:avLst>
          </a:prstGeom>
          <a:solidFill>
            <a:srgbClr val="C00000"/>
          </a:solidFill>
          <a:ln w="12700">
            <a:noFill/>
            <a:miter lim="800000"/>
          </a:ln>
        </p:spPr>
        <p:txBody>
          <a:bodyPr wrap="none" lIns="182880" tIns="48768" rIns="182880" bIns="45709" anchor="ctr" anchorCtr="0"/>
          <a:lstStyle>
            <a:defPPr>
              <a:defRPr kern="1200"/>
            </a:defPPr>
          </a:lstStyle>
          <a:p>
            <a:pPr defTabSz="3135372">
              <a:defRPr/>
            </a:pPr>
            <a:r>
              <a:rPr lang="en-US" sz="3200" b="1" dirty="0">
                <a:solidFill>
                  <a:schemeClr val="bg1"/>
                </a:solidFill>
                <a:effectLst/>
                <a:latin typeface="Aptos Display" panose="020B0004020202020204" pitchFamily="34" charset="0"/>
              </a:rPr>
              <a:t>Methodology</a:t>
            </a:r>
          </a:p>
        </p:txBody>
      </p:sp>
      <p:sp>
        <p:nvSpPr>
          <p:cNvPr id="5" name="TextBox 19">
            <a:extLst>
              <a:ext uri="{FF2B5EF4-FFF2-40B4-BE49-F238E27FC236}">
                <a16:creationId xmlns:a16="http://schemas.microsoft.com/office/drawing/2014/main" id="{6A0365FD-3436-F3D4-4629-E5554B1C447E}"/>
              </a:ext>
            </a:extLst>
          </p:cNvPr>
          <p:cNvSpPr txBox="1">
            <a:spLocks noChangeArrowheads="1"/>
          </p:cNvSpPr>
          <p:nvPr/>
        </p:nvSpPr>
        <p:spPr bwMode="auto">
          <a:xfrm>
            <a:off x="896613" y="30030620"/>
            <a:ext cx="9758499" cy="99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0945" tIns="30473" rIns="60945" bIns="30473">
            <a:spAutoFit/>
          </a:bodyPr>
          <a:lstStyle>
            <a:defPPr>
              <a:defRPr kern="1200"/>
            </a:defPPr>
            <a:lvl1pPr eaLnBrk="0" hangingPunct="0">
              <a:defRPr sz="2000">
                <a:solidFill>
                  <a:schemeClr val="tx1"/>
                </a:solidFill>
                <a:latin typeface="Arial"/>
                <a:ea typeface="ＭＳ Ｐゴシック" pitchFamily="-106" charset="-128"/>
              </a:defRPr>
            </a:lvl1pPr>
            <a:lvl2pPr eaLnBrk="0" hangingPunct="0">
              <a:defRPr sz="2000">
                <a:solidFill>
                  <a:schemeClr val="tx1"/>
                </a:solidFill>
                <a:latin typeface="Arial"/>
                <a:ea typeface="ＭＳ Ｐゴシック" pitchFamily="-106" charset="-128"/>
              </a:defRPr>
            </a:lvl2pPr>
            <a:lvl3pPr marL="1143000" indent="-228600" eaLnBrk="0" hangingPunct="0">
              <a:defRPr sz="2000">
                <a:solidFill>
                  <a:schemeClr val="tx1"/>
                </a:solidFill>
                <a:latin typeface="Arial"/>
                <a:ea typeface="ＭＳ Ｐゴシック" pitchFamily="-106" charset="-128"/>
              </a:defRPr>
            </a:lvl3pPr>
            <a:lvl4pPr marL="1600200" indent="-228600" eaLnBrk="0" hangingPunct="0">
              <a:defRPr sz="2000">
                <a:solidFill>
                  <a:schemeClr val="tx1"/>
                </a:solidFill>
                <a:latin typeface="Arial"/>
                <a:ea typeface="ＭＳ Ｐゴシック" pitchFamily="-106" charset="-128"/>
              </a:defRPr>
            </a:lvl4pPr>
            <a:lvl5pPr marL="2057400" indent="-228600" eaLnBrk="0" hangingPunct="0">
              <a:defRPr sz="2000">
                <a:solidFill>
                  <a:schemeClr val="tx1"/>
                </a:solidFill>
                <a:latin typeface="Arial"/>
                <a:ea typeface="ＭＳ Ｐゴシック" pitchFamily="-106" charset="-128"/>
              </a:defRPr>
            </a:lvl5pPr>
            <a:lvl6pPr marL="2514600" indent="-228600" eaLnBrk="0" fontAlgn="base" hangingPunct="0">
              <a:spcBef>
                <a:spcPct val="0"/>
              </a:spcBef>
              <a:spcAft>
                <a:spcPct val="0"/>
              </a:spcAft>
              <a:defRPr sz="2000">
                <a:solidFill>
                  <a:schemeClr val="tx1"/>
                </a:solidFill>
                <a:latin typeface="Arial"/>
                <a:ea typeface="ＭＳ Ｐゴシック" pitchFamily="-106" charset="-128"/>
              </a:defRPr>
            </a:lvl6pPr>
            <a:lvl7pPr marL="2971800" indent="-228600" eaLnBrk="0" fontAlgn="base" hangingPunct="0">
              <a:spcBef>
                <a:spcPct val="0"/>
              </a:spcBef>
              <a:spcAft>
                <a:spcPct val="0"/>
              </a:spcAft>
              <a:defRPr sz="2000">
                <a:solidFill>
                  <a:schemeClr val="tx1"/>
                </a:solidFill>
                <a:latin typeface="Arial"/>
                <a:ea typeface="ＭＳ Ｐゴシック" pitchFamily="-106" charset="-128"/>
              </a:defRPr>
            </a:lvl7pPr>
            <a:lvl8pPr marL="3429000" indent="-228600" eaLnBrk="0" fontAlgn="base" hangingPunct="0">
              <a:spcBef>
                <a:spcPct val="0"/>
              </a:spcBef>
              <a:spcAft>
                <a:spcPct val="0"/>
              </a:spcAft>
              <a:defRPr sz="2000">
                <a:solidFill>
                  <a:schemeClr val="tx1"/>
                </a:solidFill>
                <a:latin typeface="Arial"/>
                <a:ea typeface="ＭＳ Ｐゴシック" pitchFamily="-106" charset="-128"/>
              </a:defRPr>
            </a:lvl8pPr>
            <a:lvl9pPr marL="3886200" indent="-228600" eaLnBrk="0" fontAlgn="base" hangingPunct="0">
              <a:spcBef>
                <a:spcPct val="0"/>
              </a:spcBef>
              <a:spcAft>
                <a:spcPct val="0"/>
              </a:spcAft>
              <a:defRPr sz="2000">
                <a:solidFill>
                  <a:schemeClr val="tx1"/>
                </a:solidFill>
                <a:latin typeface="Arial"/>
                <a:ea typeface="ＭＳ Ｐゴシック" pitchFamily="-106" charset="-128"/>
              </a:defRPr>
            </a:lvl9pPr>
          </a:lstStyle>
          <a:p>
            <a:pPr algn="just">
              <a:lnSpc>
                <a:spcPct val="110000"/>
              </a:lnSpc>
            </a:pPr>
            <a:r>
              <a:rPr lang="en-US" sz="2800" b="1" dirty="0">
                <a:effectLst/>
                <a:latin typeface="Aptos Display" panose="020B0004020202020204" pitchFamily="34" charset="0"/>
                <a:cs typeface="Arial" pitchFamily="34" charset="0"/>
              </a:rPr>
              <a:t>How does Ohio’s Third Grade Reading Guarantee program  impact  students’ 4</a:t>
            </a:r>
            <a:r>
              <a:rPr lang="en-US" sz="2800" b="1" baseline="30000" dirty="0">
                <a:effectLst/>
                <a:latin typeface="Aptos Display" panose="020B0004020202020204" pitchFamily="34" charset="0"/>
                <a:cs typeface="Arial" pitchFamily="34" charset="0"/>
              </a:rPr>
              <a:t>th</a:t>
            </a:r>
            <a:r>
              <a:rPr lang="en-US" sz="2800" b="1" dirty="0">
                <a:effectLst/>
                <a:latin typeface="Aptos Display" panose="020B0004020202020204" pitchFamily="34" charset="0"/>
                <a:cs typeface="Arial" pitchFamily="34" charset="0"/>
              </a:rPr>
              <a:t> to 8</a:t>
            </a:r>
            <a:r>
              <a:rPr lang="en-US" sz="2800" b="1" baseline="30000" dirty="0">
                <a:effectLst/>
                <a:latin typeface="Aptos Display" panose="020B0004020202020204" pitchFamily="34" charset="0"/>
                <a:cs typeface="Arial" pitchFamily="34" charset="0"/>
              </a:rPr>
              <a:t>th</a:t>
            </a:r>
            <a:r>
              <a:rPr lang="en-US" sz="2800" b="1" dirty="0">
                <a:effectLst/>
                <a:latin typeface="Aptos Display" panose="020B0004020202020204" pitchFamily="34" charset="0"/>
                <a:cs typeface="Arial" pitchFamily="34" charset="0"/>
              </a:rPr>
              <a:t> grade academic performance? </a:t>
            </a:r>
          </a:p>
        </p:txBody>
      </p:sp>
      <p:sp>
        <p:nvSpPr>
          <p:cNvPr id="3" name="Rectangle 2">
            <a:extLst>
              <a:ext uri="{FF2B5EF4-FFF2-40B4-BE49-F238E27FC236}">
                <a16:creationId xmlns:a16="http://schemas.microsoft.com/office/drawing/2014/main" id="{3C2D4CA3-8C42-0BA0-D602-CA043C0EC7DE}"/>
              </a:ext>
            </a:extLst>
          </p:cNvPr>
          <p:cNvSpPr/>
          <p:nvPr/>
        </p:nvSpPr>
        <p:spPr>
          <a:xfrm>
            <a:off x="11541797" y="5871557"/>
            <a:ext cx="10056404" cy="1146200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1200"/>
            </a:defPPr>
          </a:lstStyle>
          <a:p>
            <a:pPr algn="ctr"/>
            <a:endParaRPr lang="en-US" dirty="0">
              <a:solidFill>
                <a:schemeClr val="tx1"/>
              </a:solidFill>
              <a:effectLst/>
              <a:latin typeface="Aptos Display" panose="020B0004020202020204" pitchFamily="34" charset="0"/>
              <a:ea typeface="ＭＳ Ｐゴシック" pitchFamily="-106" charset="-128"/>
              <a:cs typeface="Arial" pitchFamily="34" charset="0"/>
            </a:endParaRPr>
          </a:p>
        </p:txBody>
      </p:sp>
      <p:sp>
        <p:nvSpPr>
          <p:cNvPr id="7" name="Rectangle 10">
            <a:extLst>
              <a:ext uri="{FF2B5EF4-FFF2-40B4-BE49-F238E27FC236}">
                <a16:creationId xmlns:a16="http://schemas.microsoft.com/office/drawing/2014/main" id="{4DBD5B3F-8896-6594-B4D6-3FEE49BABDA0}"/>
              </a:ext>
            </a:extLst>
          </p:cNvPr>
          <p:cNvSpPr>
            <a:spLocks noChangeArrowheads="1"/>
          </p:cNvSpPr>
          <p:nvPr/>
        </p:nvSpPr>
        <p:spPr bwMode="auto">
          <a:xfrm>
            <a:off x="11541797" y="5155327"/>
            <a:ext cx="10056404" cy="824622"/>
          </a:xfrm>
          <a:prstGeom prst="snipRoundRect">
            <a:avLst>
              <a:gd name="adj1" fmla="val 0"/>
              <a:gd name="adj2" fmla="val 50000"/>
            </a:avLst>
          </a:prstGeom>
          <a:solidFill>
            <a:srgbClr val="C00000"/>
          </a:solidFill>
          <a:ln w="12700">
            <a:noFill/>
            <a:miter lim="800000"/>
          </a:ln>
        </p:spPr>
        <p:txBody>
          <a:bodyPr wrap="none" lIns="182880" tIns="48768" rIns="182880" bIns="45709" anchor="ctr" anchorCtr="0"/>
          <a:lstStyle>
            <a:defPPr>
              <a:defRPr kern="1200"/>
            </a:defPPr>
          </a:lstStyle>
          <a:p>
            <a:pPr defTabSz="3135372">
              <a:defRPr/>
            </a:pPr>
            <a:r>
              <a:rPr lang="en-US" sz="3200" b="1" dirty="0">
                <a:solidFill>
                  <a:schemeClr val="bg1"/>
                </a:solidFill>
                <a:effectLst/>
                <a:latin typeface="Aptos Display" panose="020B0004020202020204" pitchFamily="34" charset="0"/>
              </a:rPr>
              <a:t>Data</a:t>
            </a:r>
          </a:p>
        </p:txBody>
      </p:sp>
      <p:sp>
        <p:nvSpPr>
          <p:cNvPr id="9" name="TextBox 19">
            <a:extLst>
              <a:ext uri="{FF2B5EF4-FFF2-40B4-BE49-F238E27FC236}">
                <a16:creationId xmlns:a16="http://schemas.microsoft.com/office/drawing/2014/main" id="{98AAAE89-E4A9-0DB0-8344-C87A4BDD9670}"/>
              </a:ext>
            </a:extLst>
          </p:cNvPr>
          <p:cNvSpPr txBox="1">
            <a:spLocks noChangeArrowheads="1"/>
          </p:cNvSpPr>
          <p:nvPr/>
        </p:nvSpPr>
        <p:spPr bwMode="auto">
          <a:xfrm>
            <a:off x="11690749" y="6019800"/>
            <a:ext cx="9758499" cy="532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0945" tIns="30473" rIns="60945" bIns="30473">
            <a:spAutoFit/>
          </a:bodyPr>
          <a:lstStyle>
            <a:defPPr>
              <a:defRPr kern="1200"/>
            </a:defPPr>
            <a:lvl1pPr eaLnBrk="0" hangingPunct="0">
              <a:defRPr sz="2000">
                <a:solidFill>
                  <a:schemeClr val="tx1"/>
                </a:solidFill>
                <a:latin typeface="Arial"/>
                <a:ea typeface="ＭＳ Ｐゴシック" pitchFamily="-106" charset="-128"/>
              </a:defRPr>
            </a:lvl1pPr>
            <a:lvl2pPr eaLnBrk="0" hangingPunct="0">
              <a:defRPr sz="2000">
                <a:solidFill>
                  <a:schemeClr val="tx1"/>
                </a:solidFill>
                <a:latin typeface="Arial"/>
                <a:ea typeface="ＭＳ Ｐゴシック" pitchFamily="-106" charset="-128"/>
              </a:defRPr>
            </a:lvl2pPr>
            <a:lvl3pPr marL="1143000" indent="-228600" eaLnBrk="0" hangingPunct="0">
              <a:defRPr sz="2000">
                <a:solidFill>
                  <a:schemeClr val="tx1"/>
                </a:solidFill>
                <a:latin typeface="Arial"/>
                <a:ea typeface="ＭＳ Ｐゴシック" pitchFamily="-106" charset="-128"/>
              </a:defRPr>
            </a:lvl3pPr>
            <a:lvl4pPr marL="1600200" indent="-228600" eaLnBrk="0" hangingPunct="0">
              <a:defRPr sz="2000">
                <a:solidFill>
                  <a:schemeClr val="tx1"/>
                </a:solidFill>
                <a:latin typeface="Arial"/>
                <a:ea typeface="ＭＳ Ｐゴシック" pitchFamily="-106" charset="-128"/>
              </a:defRPr>
            </a:lvl4pPr>
            <a:lvl5pPr marL="2057400" indent="-228600" eaLnBrk="0" hangingPunct="0">
              <a:defRPr sz="2000">
                <a:solidFill>
                  <a:schemeClr val="tx1"/>
                </a:solidFill>
                <a:latin typeface="Arial"/>
                <a:ea typeface="ＭＳ Ｐゴシック" pitchFamily="-106" charset="-128"/>
              </a:defRPr>
            </a:lvl5pPr>
            <a:lvl6pPr marL="2514600" indent="-228600" eaLnBrk="0" fontAlgn="base" hangingPunct="0">
              <a:spcBef>
                <a:spcPct val="0"/>
              </a:spcBef>
              <a:spcAft>
                <a:spcPct val="0"/>
              </a:spcAft>
              <a:defRPr sz="2000">
                <a:solidFill>
                  <a:schemeClr val="tx1"/>
                </a:solidFill>
                <a:latin typeface="Arial"/>
                <a:ea typeface="ＭＳ Ｐゴシック" pitchFamily="-106" charset="-128"/>
              </a:defRPr>
            </a:lvl6pPr>
            <a:lvl7pPr marL="2971800" indent="-228600" eaLnBrk="0" fontAlgn="base" hangingPunct="0">
              <a:spcBef>
                <a:spcPct val="0"/>
              </a:spcBef>
              <a:spcAft>
                <a:spcPct val="0"/>
              </a:spcAft>
              <a:defRPr sz="2000">
                <a:solidFill>
                  <a:schemeClr val="tx1"/>
                </a:solidFill>
                <a:latin typeface="Arial"/>
                <a:ea typeface="ＭＳ Ｐゴシック" pitchFamily="-106" charset="-128"/>
              </a:defRPr>
            </a:lvl7pPr>
            <a:lvl8pPr marL="3429000" indent="-228600" eaLnBrk="0" fontAlgn="base" hangingPunct="0">
              <a:spcBef>
                <a:spcPct val="0"/>
              </a:spcBef>
              <a:spcAft>
                <a:spcPct val="0"/>
              </a:spcAft>
              <a:defRPr sz="2000">
                <a:solidFill>
                  <a:schemeClr val="tx1"/>
                </a:solidFill>
                <a:latin typeface="Arial"/>
                <a:ea typeface="ＭＳ Ｐゴシック" pitchFamily="-106" charset="-128"/>
              </a:defRPr>
            </a:lvl8pPr>
            <a:lvl9pPr marL="3886200" indent="-228600" eaLnBrk="0" fontAlgn="base" hangingPunct="0">
              <a:spcBef>
                <a:spcPct val="0"/>
              </a:spcBef>
              <a:spcAft>
                <a:spcPct val="0"/>
              </a:spcAft>
              <a:defRPr sz="2000">
                <a:solidFill>
                  <a:schemeClr val="tx1"/>
                </a:solidFill>
                <a:latin typeface="Arial"/>
                <a:ea typeface="ＭＳ Ｐゴシック" pitchFamily="-106" charset="-128"/>
              </a:defRPr>
            </a:lvl9pPr>
          </a:lstStyle>
          <a:p>
            <a:pPr marL="342900" indent="-342900" algn="just">
              <a:lnSpc>
                <a:spcPct val="110000"/>
              </a:lnSpc>
              <a:buFont typeface="Arial" panose="020B0604020202020204" pitchFamily="34" charset="0"/>
              <a:buChar char="•"/>
            </a:pPr>
            <a:r>
              <a:rPr lang="en-US" sz="2400" b="1" dirty="0">
                <a:effectLst/>
                <a:latin typeface="Aptos Display" panose="020B0004020202020204" pitchFamily="34" charset="0"/>
                <a:cs typeface="Arial" pitchFamily="34" charset="0"/>
              </a:rPr>
              <a:t>Data Source</a:t>
            </a:r>
            <a:r>
              <a:rPr lang="en-US" sz="2400" dirty="0">
                <a:effectLst/>
                <a:latin typeface="Aptos Display" panose="020B0004020202020204" pitchFamily="34" charset="0"/>
                <a:cs typeface="Arial" pitchFamily="34" charset="0"/>
              </a:rPr>
              <a:t>: Ohio Education Management Information System (EMIS), which includes Ohio public school students’ state test scores, retention outcomes, and demographic characteristics. </a:t>
            </a:r>
          </a:p>
          <a:p>
            <a:pPr marL="342900" indent="-342900" algn="just">
              <a:lnSpc>
                <a:spcPct val="110000"/>
              </a:lnSpc>
              <a:buFont typeface="Arial" panose="020B0604020202020204" pitchFamily="34" charset="0"/>
              <a:buChar char="•"/>
            </a:pPr>
            <a:r>
              <a:rPr lang="en-US" sz="2400" b="1" dirty="0">
                <a:effectLst/>
                <a:latin typeface="Aptos Display" panose="020B0004020202020204" pitchFamily="34" charset="0"/>
                <a:cs typeface="Arial" pitchFamily="34" charset="0"/>
              </a:rPr>
              <a:t>Sample Population</a:t>
            </a:r>
            <a:r>
              <a:rPr lang="en-US" sz="2400" dirty="0">
                <a:effectLst/>
                <a:latin typeface="Aptos Display" panose="020B0004020202020204" pitchFamily="34" charset="0"/>
                <a:cs typeface="Arial" pitchFamily="34" charset="0"/>
              </a:rPr>
              <a:t>: Third-grade students in Ohio public schools</a:t>
            </a:r>
          </a:p>
          <a:p>
            <a:pPr marL="800100" lvl="1" indent="-342900" algn="just">
              <a:lnSpc>
                <a:spcPct val="110000"/>
              </a:lnSpc>
              <a:buFont typeface="Arial" panose="020B0604020202020204" pitchFamily="34" charset="0"/>
              <a:buChar char="•"/>
            </a:pPr>
            <a:r>
              <a:rPr lang="en-US" sz="2400" b="1" u="sng" dirty="0">
                <a:effectLst/>
                <a:latin typeface="Aptos Display" panose="020B0004020202020204" pitchFamily="34" charset="0"/>
                <a:cs typeface="Arial" pitchFamily="34" charset="0"/>
              </a:rPr>
              <a:t>436,161</a:t>
            </a:r>
            <a:r>
              <a:rPr lang="en-US" sz="2400" dirty="0">
                <a:effectLst/>
                <a:latin typeface="Aptos Display" panose="020B0004020202020204" pitchFamily="34" charset="0"/>
                <a:cs typeface="Arial" pitchFamily="34" charset="0"/>
              </a:rPr>
              <a:t> third graders between school years 2014 and 2017</a:t>
            </a:r>
          </a:p>
          <a:p>
            <a:pPr marL="800100" lvl="1" indent="-342900" algn="just">
              <a:lnSpc>
                <a:spcPct val="110000"/>
              </a:lnSpc>
              <a:buFont typeface="Arial" panose="020B0604020202020204" pitchFamily="34" charset="0"/>
              <a:buChar char="•"/>
            </a:pPr>
            <a:r>
              <a:rPr lang="en-US" sz="2400" b="1" u="sng" dirty="0">
                <a:effectLst/>
                <a:latin typeface="Aptos Display" panose="020B0004020202020204" pitchFamily="34" charset="0"/>
                <a:cs typeface="Arial" pitchFamily="34" charset="0"/>
              </a:rPr>
              <a:t>107,004</a:t>
            </a:r>
            <a:r>
              <a:rPr lang="en-US" sz="2400" dirty="0">
                <a:effectLst/>
                <a:latin typeface="Aptos Display" panose="020B0004020202020204" pitchFamily="34" charset="0"/>
                <a:cs typeface="Arial" pitchFamily="34" charset="0"/>
              </a:rPr>
              <a:t> third graders in the analytical sample (just above or below the promotion scores)</a:t>
            </a:r>
          </a:p>
          <a:p>
            <a:pPr marL="342900" indent="-342900" algn="just">
              <a:lnSpc>
                <a:spcPct val="110000"/>
              </a:lnSpc>
              <a:buFont typeface="Arial" panose="020B0604020202020204" pitchFamily="34" charset="0"/>
              <a:buChar char="•"/>
            </a:pPr>
            <a:r>
              <a:rPr lang="en-US" sz="2400" b="1" dirty="0">
                <a:effectLst/>
                <a:latin typeface="Aptos Display" panose="020B0004020202020204" pitchFamily="34" charset="0"/>
                <a:cs typeface="Arial" pitchFamily="34" charset="0"/>
              </a:rPr>
              <a:t>Sample Restrictions</a:t>
            </a:r>
            <a:r>
              <a:rPr lang="en-US" sz="2400" dirty="0">
                <a:effectLst/>
                <a:latin typeface="Aptos Display" panose="020B0004020202020204" pitchFamily="34" charset="0"/>
                <a:cs typeface="Arial" pitchFamily="34" charset="0"/>
              </a:rPr>
              <a:t>: </a:t>
            </a:r>
            <a:r>
              <a:rPr lang="en-US" altLang="zh-CN" sz="2400" dirty="0">
                <a:effectLst/>
                <a:latin typeface="Aptos Display" panose="020B0004020202020204" pitchFamily="34" charset="0"/>
                <a:cs typeface="Arial" pitchFamily="34" charset="0"/>
              </a:rPr>
              <a:t>Everyone was subject to TGRG. S</a:t>
            </a:r>
            <a:r>
              <a:rPr lang="en-US" sz="2400" dirty="0">
                <a:effectLst/>
                <a:latin typeface="Aptos Display" panose="020B0004020202020204" pitchFamily="34" charset="0"/>
                <a:cs typeface="Arial" pitchFamily="34" charset="0"/>
              </a:rPr>
              <a:t>ome of the students were exempted, including those who were English Language Learners (ELL), were in Individualized Education Programs (IEP), had cognitive disabilities, or were retained in the prior school years. In total, we took out about 9% of third graders from the sample.</a:t>
            </a:r>
          </a:p>
          <a:p>
            <a:pPr marL="342900" indent="-342900" algn="just">
              <a:lnSpc>
                <a:spcPct val="110000"/>
              </a:lnSpc>
              <a:buFont typeface="Arial" panose="020B0604020202020204" pitchFamily="34" charset="0"/>
              <a:buChar char="•"/>
            </a:pPr>
            <a:r>
              <a:rPr lang="en-US" sz="2400" b="1" dirty="0">
                <a:effectLst/>
                <a:latin typeface="Aptos Display" panose="020B0004020202020204" pitchFamily="34" charset="0"/>
                <a:cs typeface="Arial" pitchFamily="34" charset="0"/>
              </a:rPr>
              <a:t>Outcome measures</a:t>
            </a:r>
            <a:r>
              <a:rPr lang="en-US" sz="2400" dirty="0">
                <a:effectLst/>
                <a:latin typeface="Aptos Display" panose="020B0004020202020204" pitchFamily="34" charset="0"/>
                <a:cs typeface="Arial" pitchFamily="34" charset="0"/>
              </a:rPr>
              <a:t>: 4</a:t>
            </a:r>
            <a:r>
              <a:rPr lang="en-US" sz="2400" baseline="30000" dirty="0">
                <a:effectLst/>
                <a:latin typeface="Aptos Display" panose="020B0004020202020204" pitchFamily="34" charset="0"/>
                <a:cs typeface="Arial" pitchFamily="34" charset="0"/>
              </a:rPr>
              <a:t>th</a:t>
            </a:r>
            <a:r>
              <a:rPr lang="en-US" sz="2400" dirty="0">
                <a:effectLst/>
                <a:latin typeface="Aptos Display" panose="020B0004020202020204" pitchFamily="34" charset="0"/>
                <a:cs typeface="Arial" pitchFamily="34" charset="0"/>
              </a:rPr>
              <a:t> to 8</a:t>
            </a:r>
            <a:r>
              <a:rPr lang="en-US" sz="2400" baseline="30000" dirty="0">
                <a:effectLst/>
                <a:latin typeface="Aptos Display" panose="020B0004020202020204" pitchFamily="34" charset="0"/>
                <a:cs typeface="Arial" pitchFamily="34" charset="0"/>
              </a:rPr>
              <a:t>th</a:t>
            </a:r>
            <a:r>
              <a:rPr lang="en-US" sz="2400" dirty="0">
                <a:effectLst/>
                <a:latin typeface="Aptos Display" panose="020B0004020202020204" pitchFamily="34" charset="0"/>
                <a:cs typeface="Arial" pitchFamily="34" charset="0"/>
              </a:rPr>
              <a:t> grade ELA and math state test scores</a:t>
            </a:r>
          </a:p>
        </p:txBody>
      </p:sp>
      <p:graphicFrame>
        <p:nvGraphicFramePr>
          <p:cNvPr id="10" name="Table 9">
            <a:extLst>
              <a:ext uri="{FF2B5EF4-FFF2-40B4-BE49-F238E27FC236}">
                <a16:creationId xmlns:a16="http://schemas.microsoft.com/office/drawing/2014/main" id="{CAF48A2A-5A23-0FB5-B0F8-B4A64F3E6CB5}"/>
              </a:ext>
            </a:extLst>
          </p:cNvPr>
          <p:cNvGraphicFramePr>
            <a:graphicFrameLocks noGrp="1"/>
          </p:cNvGraphicFramePr>
          <p:nvPr>
            <p:extLst>
              <p:ext uri="{D42A27DB-BD31-4B8C-83A1-F6EECF244321}">
                <p14:modId xmlns:p14="http://schemas.microsoft.com/office/powerpoint/2010/main" val="4270382227"/>
              </p:ext>
            </p:extLst>
          </p:nvPr>
        </p:nvGraphicFramePr>
        <p:xfrm>
          <a:off x="11788679" y="11799552"/>
          <a:ext cx="9501292" cy="5421648"/>
        </p:xfrm>
        <a:graphic>
          <a:graphicData uri="http://schemas.openxmlformats.org/drawingml/2006/table">
            <a:tbl>
              <a:tblPr firstRow="1" bandRow="1">
                <a:tableStyleId>{9D7B26C5-4107-4FEC-AEDC-1716B250A1EF}</a:tableStyleId>
              </a:tblPr>
              <a:tblGrid>
                <a:gridCol w="2111485">
                  <a:extLst>
                    <a:ext uri="{9D8B030D-6E8A-4147-A177-3AD203B41FA5}">
                      <a16:colId xmlns:a16="http://schemas.microsoft.com/office/drawing/2014/main" val="3733391998"/>
                    </a:ext>
                  </a:extLst>
                </a:gridCol>
                <a:gridCol w="2639161">
                  <a:extLst>
                    <a:ext uri="{9D8B030D-6E8A-4147-A177-3AD203B41FA5}">
                      <a16:colId xmlns:a16="http://schemas.microsoft.com/office/drawing/2014/main" val="2801488143"/>
                    </a:ext>
                  </a:extLst>
                </a:gridCol>
                <a:gridCol w="2586875">
                  <a:extLst>
                    <a:ext uri="{9D8B030D-6E8A-4147-A177-3AD203B41FA5}">
                      <a16:colId xmlns:a16="http://schemas.microsoft.com/office/drawing/2014/main" val="2216070997"/>
                    </a:ext>
                  </a:extLst>
                </a:gridCol>
                <a:gridCol w="2163771">
                  <a:extLst>
                    <a:ext uri="{9D8B030D-6E8A-4147-A177-3AD203B41FA5}">
                      <a16:colId xmlns:a16="http://schemas.microsoft.com/office/drawing/2014/main" val="12795246"/>
                    </a:ext>
                  </a:extLst>
                </a:gridCol>
              </a:tblGrid>
              <a:tr h="336123">
                <a:tc>
                  <a:txBody>
                    <a:bodyPr/>
                    <a:lstStyle/>
                    <a:p>
                      <a:endParaRPr lang="en-AS" sz="1400" kern="1200" dirty="0">
                        <a:solidFill>
                          <a:schemeClr val="tx1"/>
                        </a:solidFill>
                        <a:effectLst/>
                        <a:latin typeface="Aptos Display" panose="020B0004020202020204" pitchFamily="34" charset="0"/>
                        <a:ea typeface="ＭＳ Ｐゴシック" pitchFamily="-106" charset="-128"/>
                        <a:cs typeface="Arial" pitchFamily="34" charset="0"/>
                      </a:endParaRPr>
                    </a:p>
                  </a:txBody>
                  <a:tcPr>
                    <a:noFill/>
                  </a:tcPr>
                </a:tc>
                <a:tc>
                  <a:txBody>
                    <a:bodyPr/>
                    <a:lstStyle/>
                    <a:p>
                      <a:pPr algn="ctr"/>
                      <a:r>
                        <a:rPr lang="en-US" sz="1600" kern="1200" dirty="0">
                          <a:solidFill>
                            <a:schemeClr val="tx1"/>
                          </a:solidFill>
                          <a:effectLst/>
                          <a:latin typeface="Aptos Display" panose="020B0004020202020204" pitchFamily="34" charset="0"/>
                        </a:rPr>
                        <a:t>Above the promotion score</a:t>
                      </a:r>
                      <a:endParaRPr lang="en-AS" sz="1600" kern="1200" dirty="0">
                        <a:solidFill>
                          <a:schemeClr val="tx1"/>
                        </a:solidFill>
                        <a:effectLst/>
                        <a:latin typeface="Aptos Display" panose="020B0004020202020204" pitchFamily="34" charset="0"/>
                        <a:ea typeface="ＭＳ Ｐゴシック" pitchFamily="-106" charset="-128"/>
                        <a:cs typeface="Arial" pitchFamily="34" charset="0"/>
                      </a:endParaRPr>
                    </a:p>
                  </a:txBody>
                  <a:tcPr>
                    <a:noFill/>
                  </a:tcPr>
                </a:tc>
                <a:tc>
                  <a:txBody>
                    <a:bodyPr/>
                    <a:lstStyle/>
                    <a:p>
                      <a:pPr algn="ctr"/>
                      <a:r>
                        <a:rPr lang="en-US" sz="1600" kern="1200" dirty="0">
                          <a:solidFill>
                            <a:schemeClr val="tx1"/>
                          </a:solidFill>
                          <a:effectLst/>
                          <a:latin typeface="Aptos Display" panose="020B0004020202020204" pitchFamily="34" charset="0"/>
                        </a:rPr>
                        <a:t>Below the promotion score</a:t>
                      </a:r>
                      <a:endParaRPr lang="en-AS" sz="1600" kern="1200" dirty="0">
                        <a:solidFill>
                          <a:schemeClr val="tx1"/>
                        </a:solidFill>
                        <a:effectLst/>
                        <a:latin typeface="Aptos Display" panose="020B0004020202020204" pitchFamily="34" charset="0"/>
                        <a:ea typeface="ＭＳ Ｐゴシック" pitchFamily="-106" charset="-128"/>
                        <a:cs typeface="Arial" pitchFamily="34" charset="0"/>
                      </a:endParaRPr>
                    </a:p>
                  </a:txBody>
                  <a:tcPr>
                    <a:noFill/>
                  </a:tcPr>
                </a:tc>
                <a:tc>
                  <a:txBody>
                    <a:bodyPr/>
                    <a:lstStyle/>
                    <a:p>
                      <a:pPr algn="ctr"/>
                      <a:r>
                        <a:rPr lang="en-US" sz="1600" kern="1200" dirty="0">
                          <a:solidFill>
                            <a:schemeClr val="tx1"/>
                          </a:solidFill>
                          <a:effectLst/>
                          <a:latin typeface="Aptos Display" panose="020B0004020202020204" pitchFamily="34" charset="0"/>
                        </a:rPr>
                        <a:t>Difference</a:t>
                      </a:r>
                      <a:endParaRPr lang="en-AS" sz="1600" kern="1200" dirty="0">
                        <a:solidFill>
                          <a:schemeClr val="tx1"/>
                        </a:solidFill>
                        <a:effectLst/>
                        <a:latin typeface="Aptos Display" panose="020B0004020202020204" pitchFamily="34" charset="0"/>
                        <a:ea typeface="ＭＳ Ｐゴシック" pitchFamily="-106" charset="-128"/>
                        <a:cs typeface="Arial" pitchFamily="34" charset="0"/>
                      </a:endParaRPr>
                    </a:p>
                  </a:txBody>
                  <a:tcPr>
                    <a:noFill/>
                  </a:tcPr>
                </a:tc>
                <a:extLst>
                  <a:ext uri="{0D108BD9-81ED-4DB2-BD59-A6C34878D82A}">
                    <a16:rowId xmlns:a16="http://schemas.microsoft.com/office/drawing/2014/main" val="3675574539"/>
                  </a:ext>
                </a:extLst>
              </a:tr>
              <a:tr h="368240">
                <a:tc>
                  <a:txBody>
                    <a:bodyPr/>
                    <a:lstStyle/>
                    <a:p>
                      <a:pPr algn="ctr"/>
                      <a:r>
                        <a:rPr lang="en-US" sz="1400" b="1" kern="1200" dirty="0">
                          <a:solidFill>
                            <a:schemeClr val="tx1"/>
                          </a:solidFill>
                          <a:effectLst/>
                          <a:latin typeface="Aptos Display" panose="020B0004020202020204" pitchFamily="34" charset="0"/>
                          <a:ea typeface="ＭＳ Ｐゴシック" pitchFamily="-106" charset="-128"/>
                          <a:cs typeface="Arial" pitchFamily="34" charset="0"/>
                        </a:rPr>
                        <a:t>N</a:t>
                      </a:r>
                      <a:endParaRPr lang="en-AS" sz="1400" b="1" kern="1200" dirty="0">
                        <a:solidFill>
                          <a:schemeClr val="tx1"/>
                        </a:solidFill>
                        <a:effectLst/>
                        <a:latin typeface="Aptos Display" panose="020B0004020202020204" pitchFamily="34" charset="0"/>
                        <a:ea typeface="ＭＳ Ｐゴシック" pitchFamily="-106" charset="-128"/>
                        <a:cs typeface="Arial" pitchFamily="34" charset="0"/>
                      </a:endParaRPr>
                    </a:p>
                  </a:txBody>
                  <a:tcPr anchor="b">
                    <a:solidFill>
                      <a:schemeClr val="bg1">
                        <a:lumMod val="75000"/>
                      </a:schemeClr>
                    </a:solidFill>
                  </a:tcPr>
                </a:tc>
                <a:tc>
                  <a:txBody>
                    <a:bodyPr/>
                    <a:lstStyle/>
                    <a:p>
                      <a:pPr algn="ctr">
                        <a:lnSpc>
                          <a:spcPct val="200000"/>
                        </a:lnSpc>
                      </a:pPr>
                      <a:r>
                        <a:rPr lang="en-US" sz="1600" kern="1200" dirty="0">
                          <a:solidFill>
                            <a:schemeClr val="tx1"/>
                          </a:solidFill>
                          <a:effectLst/>
                          <a:latin typeface="Aptos Display" panose="020B0004020202020204" pitchFamily="34" charset="0"/>
                          <a:ea typeface="+mn-ea"/>
                          <a:cs typeface="+mn-cs"/>
                        </a:rPr>
                        <a:t>78,473</a:t>
                      </a:r>
                      <a:endParaRPr lang="en-AS" sz="1600" kern="1200" dirty="0">
                        <a:solidFill>
                          <a:schemeClr val="tx1"/>
                        </a:solidFill>
                        <a:effectLst/>
                        <a:latin typeface="Aptos Display" panose="020B0004020202020204" pitchFamily="34" charset="0"/>
                        <a:ea typeface="+mn-ea"/>
                        <a:cs typeface="+mn-cs"/>
                      </a:endParaRPr>
                    </a:p>
                  </a:txBody>
                  <a:tcPr marL="68580" marR="68580" marT="0" marB="0" anchor="b">
                    <a:solidFill>
                      <a:schemeClr val="bg1">
                        <a:lumMod val="75000"/>
                      </a:schemeClr>
                    </a:solidFill>
                  </a:tcPr>
                </a:tc>
                <a:tc>
                  <a:txBody>
                    <a:bodyPr/>
                    <a:lstStyle/>
                    <a:p>
                      <a:pPr algn="ctr">
                        <a:lnSpc>
                          <a:spcPct val="200000"/>
                        </a:lnSpc>
                      </a:pPr>
                      <a:r>
                        <a:rPr lang="en-US" sz="1600" kern="1200" dirty="0">
                          <a:solidFill>
                            <a:schemeClr val="tx1"/>
                          </a:solidFill>
                          <a:effectLst/>
                          <a:latin typeface="Aptos Display" panose="020B0004020202020204" pitchFamily="34" charset="0"/>
                          <a:ea typeface="+mn-ea"/>
                          <a:cs typeface="+mn-cs"/>
                        </a:rPr>
                        <a:t>  28,531   </a:t>
                      </a:r>
                      <a:endParaRPr lang="en-AS" sz="1600" kern="1200" dirty="0">
                        <a:solidFill>
                          <a:schemeClr val="tx1"/>
                        </a:solidFill>
                        <a:effectLst/>
                        <a:latin typeface="Aptos Display" panose="020B0004020202020204" pitchFamily="34" charset="0"/>
                        <a:ea typeface="+mn-ea"/>
                        <a:cs typeface="+mn-cs"/>
                      </a:endParaRPr>
                    </a:p>
                  </a:txBody>
                  <a:tcPr marL="68580" marR="68580" marT="0" marB="0" anchor="b">
                    <a:solidFill>
                      <a:schemeClr val="bg1">
                        <a:lumMod val="75000"/>
                      </a:schemeClr>
                    </a:solidFill>
                  </a:tcPr>
                </a:tc>
                <a:tc>
                  <a:txBody>
                    <a:bodyPr/>
                    <a:lstStyle/>
                    <a:p>
                      <a:pPr algn="ctr"/>
                      <a:r>
                        <a:rPr lang="en-US" sz="1600" kern="1200" dirty="0">
                          <a:solidFill>
                            <a:schemeClr val="tx1"/>
                          </a:solidFill>
                          <a:effectLst/>
                          <a:latin typeface="Aptos Display" panose="020B0004020202020204" pitchFamily="34" charset="0"/>
                          <a:ea typeface="ＭＳ Ｐゴシック" pitchFamily="-106" charset="-128"/>
                          <a:cs typeface="Arial" pitchFamily="34" charset="0"/>
                        </a:rPr>
                        <a:t>-</a:t>
                      </a:r>
                      <a:endParaRPr lang="en-AS" sz="1600" kern="1200" dirty="0">
                        <a:solidFill>
                          <a:schemeClr val="tx1"/>
                        </a:solidFill>
                        <a:effectLst/>
                        <a:latin typeface="Aptos Display" panose="020B0004020202020204" pitchFamily="34" charset="0"/>
                        <a:ea typeface="ＭＳ Ｐゴシック" pitchFamily="-106" charset="-128"/>
                        <a:cs typeface="Arial" pitchFamily="34" charset="0"/>
                      </a:endParaRPr>
                    </a:p>
                  </a:txBody>
                  <a:tcPr anchor="b">
                    <a:solidFill>
                      <a:schemeClr val="bg1">
                        <a:lumMod val="75000"/>
                      </a:schemeClr>
                    </a:solidFill>
                  </a:tcPr>
                </a:tc>
                <a:extLst>
                  <a:ext uri="{0D108BD9-81ED-4DB2-BD59-A6C34878D82A}">
                    <a16:rowId xmlns:a16="http://schemas.microsoft.com/office/drawing/2014/main" val="1638924382"/>
                  </a:ext>
                </a:extLst>
              </a:tr>
              <a:tr h="425477">
                <a:tc>
                  <a:txBody>
                    <a:bodyPr/>
                    <a:lstStyle/>
                    <a:p>
                      <a:pPr algn="ctr"/>
                      <a:r>
                        <a:rPr lang="en-US" sz="1600" b="1" kern="1200" dirty="0">
                          <a:solidFill>
                            <a:schemeClr val="tx1"/>
                          </a:solidFill>
                          <a:effectLst/>
                          <a:latin typeface="Aptos Display" panose="020B0004020202020204" pitchFamily="34" charset="0"/>
                        </a:rPr>
                        <a:t>Female</a:t>
                      </a:r>
                      <a:endParaRPr lang="en-AS" sz="1600" b="1" kern="1200" dirty="0">
                        <a:solidFill>
                          <a:schemeClr val="tx1"/>
                        </a:solidFill>
                        <a:effectLst/>
                        <a:latin typeface="Aptos Display" panose="020B0004020202020204" pitchFamily="34" charset="0"/>
                        <a:ea typeface="ＭＳ Ｐゴシック" pitchFamily="-106" charset="-128"/>
                        <a:cs typeface="Arial" pitchFamily="34" charset="0"/>
                      </a:endParaRPr>
                    </a:p>
                  </a:txBody>
                  <a:tcPr anchor="ctr">
                    <a:noFill/>
                  </a:tcPr>
                </a:tc>
                <a:tc>
                  <a:txBody>
                    <a:bodyPr/>
                    <a:lstStyle/>
                    <a:p>
                      <a:pPr algn="ctr">
                        <a:lnSpc>
                          <a:spcPct val="100000"/>
                        </a:lnSpc>
                      </a:pPr>
                      <a:r>
                        <a:rPr lang="en-US" sz="1600" kern="1200" dirty="0">
                          <a:solidFill>
                            <a:schemeClr val="tx1"/>
                          </a:solidFill>
                          <a:effectLst/>
                          <a:latin typeface="Aptos Display" panose="020B0004020202020204" pitchFamily="34" charset="0"/>
                        </a:rPr>
                        <a:t>0.463</a:t>
                      </a:r>
                      <a:endParaRPr lang="en-AS" sz="1600" kern="1200" dirty="0">
                        <a:solidFill>
                          <a:schemeClr val="tx1"/>
                        </a:solidFill>
                        <a:effectLst/>
                        <a:latin typeface="Aptos Display" panose="020B0004020202020204" pitchFamily="34" charset="0"/>
                      </a:endParaRPr>
                    </a:p>
                    <a:p>
                      <a:pPr algn="ctr">
                        <a:lnSpc>
                          <a:spcPct val="100000"/>
                        </a:lnSpc>
                      </a:pPr>
                      <a:r>
                        <a:rPr lang="en-US" sz="1600" kern="1200" dirty="0">
                          <a:solidFill>
                            <a:schemeClr val="tx1"/>
                          </a:solidFill>
                          <a:effectLst/>
                          <a:latin typeface="Aptos Display" panose="020B0004020202020204" pitchFamily="34" charset="0"/>
                        </a:rPr>
                        <a:t>(0.499)</a:t>
                      </a:r>
                      <a:endParaRPr lang="en-AS" sz="1600" kern="1200" dirty="0">
                        <a:solidFill>
                          <a:schemeClr val="tx1"/>
                        </a:solidFill>
                        <a:effectLst/>
                        <a:latin typeface="Aptos Display" panose="020B0004020202020204" pitchFamily="34" charset="0"/>
                        <a:ea typeface="ＭＳ Ｐゴシック" pitchFamily="-106" charset="-128"/>
                        <a:cs typeface="Arial" pitchFamily="34" charset="0"/>
                      </a:endParaRPr>
                    </a:p>
                  </a:txBody>
                  <a:tcPr marL="68580" marR="68580" marT="0" marB="0" anchor="ctr">
                    <a:noFill/>
                  </a:tcPr>
                </a:tc>
                <a:tc>
                  <a:txBody>
                    <a:bodyPr/>
                    <a:lstStyle/>
                    <a:p>
                      <a:pPr algn="ctr">
                        <a:lnSpc>
                          <a:spcPct val="100000"/>
                        </a:lnSpc>
                      </a:pPr>
                      <a:r>
                        <a:rPr lang="en-US" sz="1600" kern="1200" dirty="0">
                          <a:solidFill>
                            <a:schemeClr val="tx1"/>
                          </a:solidFill>
                          <a:effectLst/>
                          <a:latin typeface="Aptos Display" panose="020B0004020202020204" pitchFamily="34" charset="0"/>
                        </a:rPr>
                        <a:t>0.453</a:t>
                      </a:r>
                      <a:endParaRPr lang="en-AS" sz="1600" kern="1200" dirty="0">
                        <a:solidFill>
                          <a:schemeClr val="tx1"/>
                        </a:solidFill>
                        <a:effectLst/>
                        <a:latin typeface="Aptos Display" panose="020B0004020202020204" pitchFamily="34" charset="0"/>
                      </a:endParaRPr>
                    </a:p>
                    <a:p>
                      <a:pPr algn="ctr">
                        <a:lnSpc>
                          <a:spcPct val="100000"/>
                        </a:lnSpc>
                      </a:pPr>
                      <a:r>
                        <a:rPr lang="en-US" sz="1600" kern="1200" dirty="0">
                          <a:solidFill>
                            <a:schemeClr val="tx1"/>
                          </a:solidFill>
                          <a:effectLst/>
                          <a:latin typeface="Aptos Display" panose="020B0004020202020204" pitchFamily="34" charset="0"/>
                        </a:rPr>
                        <a:t>(0.498)</a:t>
                      </a:r>
                      <a:endParaRPr lang="en-AS" sz="1600" kern="1200" dirty="0">
                        <a:solidFill>
                          <a:schemeClr val="tx1"/>
                        </a:solidFill>
                        <a:effectLst/>
                        <a:latin typeface="Aptos Display" panose="020B0004020202020204" pitchFamily="34" charset="0"/>
                        <a:ea typeface="ＭＳ Ｐゴシック" pitchFamily="-106" charset="-128"/>
                        <a:cs typeface="Arial" pitchFamily="34" charset="0"/>
                      </a:endParaRPr>
                    </a:p>
                  </a:txBody>
                  <a:tcPr marL="68580" marR="68580" marT="0" marB="0" anchor="ctr">
                    <a:noFill/>
                  </a:tcPr>
                </a:tc>
                <a:tc>
                  <a:txBody>
                    <a:bodyPr/>
                    <a:lstStyle/>
                    <a:p>
                      <a:pPr algn="ctr">
                        <a:lnSpc>
                          <a:spcPct val="100000"/>
                        </a:lnSpc>
                      </a:pPr>
                      <a:r>
                        <a:rPr lang="en-US" sz="1600" kern="1200" dirty="0">
                          <a:solidFill>
                            <a:schemeClr val="tx1"/>
                          </a:solidFill>
                          <a:effectLst/>
                          <a:latin typeface="Aptos Display" panose="020B0004020202020204" pitchFamily="34" charset="0"/>
                        </a:rPr>
                        <a:t>0.010**</a:t>
                      </a:r>
                      <a:endParaRPr lang="en-AS" sz="1600" kern="1200" dirty="0">
                        <a:solidFill>
                          <a:schemeClr val="tx1"/>
                        </a:solidFill>
                        <a:effectLst/>
                        <a:latin typeface="Aptos Display" panose="020B0004020202020204" pitchFamily="34" charset="0"/>
                      </a:endParaRPr>
                    </a:p>
                    <a:p>
                      <a:pPr algn="ctr">
                        <a:lnSpc>
                          <a:spcPct val="100000"/>
                        </a:lnSpc>
                      </a:pPr>
                      <a:r>
                        <a:rPr lang="en-US" sz="1600" kern="1200" dirty="0">
                          <a:solidFill>
                            <a:schemeClr val="tx1"/>
                          </a:solidFill>
                          <a:effectLst/>
                          <a:latin typeface="Aptos Display" panose="020B0004020202020204" pitchFamily="34" charset="0"/>
                        </a:rPr>
                        <a:t>(0.003)</a:t>
                      </a:r>
                      <a:endParaRPr lang="en-AS" sz="1600" kern="1200" dirty="0">
                        <a:solidFill>
                          <a:schemeClr val="tx1"/>
                        </a:solidFill>
                        <a:effectLst/>
                        <a:latin typeface="Aptos Display" panose="020B0004020202020204" pitchFamily="34" charset="0"/>
                        <a:ea typeface="ＭＳ Ｐゴシック" pitchFamily="-106" charset="-128"/>
                        <a:cs typeface="Arial" pitchFamily="34" charset="0"/>
                      </a:endParaRPr>
                    </a:p>
                  </a:txBody>
                  <a:tcPr marL="68580" marR="68580" marT="0" marB="0" anchor="ctr">
                    <a:noFill/>
                  </a:tcPr>
                </a:tc>
                <a:extLst>
                  <a:ext uri="{0D108BD9-81ED-4DB2-BD59-A6C34878D82A}">
                    <a16:rowId xmlns:a16="http://schemas.microsoft.com/office/drawing/2014/main" val="3929888590"/>
                  </a:ext>
                </a:extLst>
              </a:tr>
              <a:tr h="425477">
                <a:tc>
                  <a:txBody>
                    <a:bodyPr/>
                    <a:lstStyle/>
                    <a:p>
                      <a:pPr algn="ctr"/>
                      <a:r>
                        <a:rPr lang="en-US" sz="1600" b="1" kern="1200" dirty="0">
                          <a:solidFill>
                            <a:schemeClr val="tx1"/>
                          </a:solidFill>
                          <a:effectLst/>
                          <a:latin typeface="Aptos Display" panose="020B0004020202020204" pitchFamily="34" charset="0"/>
                          <a:ea typeface="ＭＳ Ｐゴシック" pitchFamily="-106" charset="-128"/>
                          <a:cs typeface="Arial" pitchFamily="34" charset="0"/>
                        </a:rPr>
                        <a:t>Asian</a:t>
                      </a:r>
                      <a:endParaRPr lang="en-AS" sz="1600" b="1" kern="1200" dirty="0">
                        <a:solidFill>
                          <a:schemeClr val="tx1"/>
                        </a:solidFill>
                        <a:effectLst/>
                        <a:latin typeface="Aptos Display" panose="020B0004020202020204" pitchFamily="34" charset="0"/>
                        <a:ea typeface="ＭＳ Ｐゴシック" pitchFamily="-106" charset="-128"/>
                        <a:cs typeface="Arial" pitchFamily="34" charset="0"/>
                      </a:endParaRPr>
                    </a:p>
                  </a:txBody>
                  <a:tcPr>
                    <a:solidFill>
                      <a:schemeClr val="bg1">
                        <a:lumMod val="75000"/>
                      </a:schemeClr>
                    </a:solidFill>
                  </a:tcPr>
                </a:tc>
                <a:tc>
                  <a:txBody>
                    <a:bodyPr/>
                    <a:lstStyle/>
                    <a:p>
                      <a:pPr algn="ctr">
                        <a:lnSpc>
                          <a:spcPct val="100000"/>
                        </a:lnSpc>
                      </a:pPr>
                      <a:r>
                        <a:rPr lang="en-US" sz="1600" kern="1200" dirty="0">
                          <a:solidFill>
                            <a:schemeClr val="tx1"/>
                          </a:solidFill>
                          <a:effectLst/>
                          <a:latin typeface="Aptos Display" panose="020B0004020202020204" pitchFamily="34" charset="0"/>
                        </a:rPr>
                        <a:t>0.014</a:t>
                      </a:r>
                      <a:endParaRPr lang="en-AS" sz="1600" kern="1200" dirty="0">
                        <a:solidFill>
                          <a:schemeClr val="tx1"/>
                        </a:solidFill>
                        <a:effectLst/>
                        <a:latin typeface="Aptos Display" panose="020B0004020202020204" pitchFamily="34" charset="0"/>
                      </a:endParaRPr>
                    </a:p>
                    <a:p>
                      <a:pPr algn="ctr">
                        <a:lnSpc>
                          <a:spcPct val="100000"/>
                        </a:lnSpc>
                      </a:pPr>
                      <a:r>
                        <a:rPr lang="en-US" sz="1600" kern="1200" dirty="0">
                          <a:solidFill>
                            <a:schemeClr val="tx1"/>
                          </a:solidFill>
                          <a:effectLst/>
                          <a:latin typeface="Aptos Display" panose="020B0004020202020204" pitchFamily="34" charset="0"/>
                        </a:rPr>
                        <a:t>(0.117)</a:t>
                      </a:r>
                      <a:endParaRPr lang="en-AS" sz="1600" kern="1200" dirty="0">
                        <a:solidFill>
                          <a:schemeClr val="tx1"/>
                        </a:solidFill>
                        <a:effectLst/>
                        <a:latin typeface="Aptos Display" panose="020B0004020202020204" pitchFamily="34" charset="0"/>
                        <a:ea typeface="ＭＳ Ｐゴシック" pitchFamily="-106" charset="-128"/>
                        <a:cs typeface="Arial" pitchFamily="34" charset="0"/>
                      </a:endParaRPr>
                    </a:p>
                  </a:txBody>
                  <a:tcPr marL="68580" marR="68580" marT="0" marB="0" anchor="ctr">
                    <a:solidFill>
                      <a:schemeClr val="bg1">
                        <a:lumMod val="75000"/>
                      </a:schemeClr>
                    </a:solidFill>
                  </a:tcPr>
                </a:tc>
                <a:tc>
                  <a:txBody>
                    <a:bodyPr/>
                    <a:lstStyle/>
                    <a:p>
                      <a:pPr algn="ctr">
                        <a:lnSpc>
                          <a:spcPct val="100000"/>
                        </a:lnSpc>
                      </a:pPr>
                      <a:r>
                        <a:rPr lang="en-US" sz="1600" kern="1200" dirty="0">
                          <a:solidFill>
                            <a:schemeClr val="tx1"/>
                          </a:solidFill>
                          <a:effectLst/>
                          <a:latin typeface="Aptos Display" panose="020B0004020202020204" pitchFamily="34" charset="0"/>
                        </a:rPr>
                        <a:t>0.012</a:t>
                      </a:r>
                      <a:endParaRPr lang="en-AS" sz="1600" kern="1200" dirty="0">
                        <a:solidFill>
                          <a:schemeClr val="tx1"/>
                        </a:solidFill>
                        <a:effectLst/>
                        <a:latin typeface="Aptos Display" panose="020B0004020202020204" pitchFamily="34" charset="0"/>
                      </a:endParaRPr>
                    </a:p>
                    <a:p>
                      <a:pPr algn="ctr">
                        <a:lnSpc>
                          <a:spcPct val="100000"/>
                        </a:lnSpc>
                      </a:pPr>
                      <a:r>
                        <a:rPr lang="en-US" sz="1600" kern="1200" dirty="0">
                          <a:solidFill>
                            <a:schemeClr val="tx1"/>
                          </a:solidFill>
                          <a:effectLst/>
                          <a:latin typeface="Aptos Display" panose="020B0004020202020204" pitchFamily="34" charset="0"/>
                        </a:rPr>
                        <a:t>(0.109)</a:t>
                      </a:r>
                      <a:endParaRPr lang="en-AS" sz="1600" kern="1200" dirty="0">
                        <a:solidFill>
                          <a:schemeClr val="tx1"/>
                        </a:solidFill>
                        <a:effectLst/>
                        <a:latin typeface="Aptos Display" panose="020B0004020202020204" pitchFamily="34" charset="0"/>
                        <a:ea typeface="ＭＳ Ｐゴシック" pitchFamily="-106" charset="-128"/>
                        <a:cs typeface="Arial" pitchFamily="34" charset="0"/>
                      </a:endParaRPr>
                    </a:p>
                  </a:txBody>
                  <a:tcPr marL="68580" marR="68580" marT="0" marB="0" anchor="ctr">
                    <a:solidFill>
                      <a:schemeClr val="bg1">
                        <a:lumMod val="75000"/>
                      </a:schemeClr>
                    </a:solidFill>
                  </a:tcPr>
                </a:tc>
                <a:tc>
                  <a:txBody>
                    <a:bodyPr/>
                    <a:lstStyle/>
                    <a:p>
                      <a:pPr algn="ctr">
                        <a:lnSpc>
                          <a:spcPct val="100000"/>
                        </a:lnSpc>
                      </a:pPr>
                      <a:r>
                        <a:rPr lang="en-US" sz="1600" kern="1200" dirty="0">
                          <a:solidFill>
                            <a:schemeClr val="tx1"/>
                          </a:solidFill>
                          <a:effectLst/>
                          <a:latin typeface="Aptos Display" panose="020B0004020202020204" pitchFamily="34" charset="0"/>
                        </a:rPr>
                        <a:t>0.002*</a:t>
                      </a:r>
                      <a:endParaRPr lang="en-AS" sz="1600" kern="1200" dirty="0">
                        <a:solidFill>
                          <a:schemeClr val="tx1"/>
                        </a:solidFill>
                        <a:effectLst/>
                        <a:latin typeface="Aptos Display" panose="020B0004020202020204" pitchFamily="34" charset="0"/>
                      </a:endParaRPr>
                    </a:p>
                    <a:p>
                      <a:pPr algn="ctr">
                        <a:lnSpc>
                          <a:spcPct val="100000"/>
                        </a:lnSpc>
                      </a:pPr>
                      <a:r>
                        <a:rPr lang="en-US" sz="1600" kern="1200" dirty="0">
                          <a:solidFill>
                            <a:schemeClr val="tx1"/>
                          </a:solidFill>
                          <a:effectLst/>
                          <a:latin typeface="Aptos Display" panose="020B0004020202020204" pitchFamily="34" charset="0"/>
                        </a:rPr>
                        <a:t>(0.023)</a:t>
                      </a:r>
                      <a:endParaRPr lang="en-AS" sz="1600" kern="1200" dirty="0">
                        <a:solidFill>
                          <a:schemeClr val="tx1"/>
                        </a:solidFill>
                        <a:effectLst/>
                        <a:latin typeface="Aptos Display" panose="020B0004020202020204" pitchFamily="34" charset="0"/>
                        <a:ea typeface="ＭＳ Ｐゴシック" pitchFamily="-106" charset="-128"/>
                        <a:cs typeface="Arial" pitchFamily="34" charset="0"/>
                      </a:endParaRPr>
                    </a:p>
                  </a:txBody>
                  <a:tcPr marL="68580" marR="68580" marT="0" marB="0" anchor="ctr">
                    <a:solidFill>
                      <a:schemeClr val="bg1">
                        <a:lumMod val="75000"/>
                      </a:schemeClr>
                    </a:solidFill>
                  </a:tcPr>
                </a:tc>
                <a:extLst>
                  <a:ext uri="{0D108BD9-81ED-4DB2-BD59-A6C34878D82A}">
                    <a16:rowId xmlns:a16="http://schemas.microsoft.com/office/drawing/2014/main" val="3545150740"/>
                  </a:ext>
                </a:extLst>
              </a:tr>
              <a:tr h="425477">
                <a:tc>
                  <a:txBody>
                    <a:bodyPr/>
                    <a:lstStyle/>
                    <a:p>
                      <a:pPr algn="ctr"/>
                      <a:r>
                        <a:rPr lang="en-US" sz="1600" b="1" kern="1200" dirty="0">
                          <a:solidFill>
                            <a:schemeClr val="tx1"/>
                          </a:solidFill>
                          <a:effectLst/>
                          <a:latin typeface="Aptos Display" panose="020B0004020202020204" pitchFamily="34" charset="0"/>
                          <a:ea typeface="ＭＳ Ｐゴシック" pitchFamily="-106" charset="-128"/>
                          <a:cs typeface="Arial" pitchFamily="34" charset="0"/>
                        </a:rPr>
                        <a:t>Black/African American</a:t>
                      </a:r>
                      <a:endParaRPr lang="en-AS" sz="1600" b="1" kern="1200" dirty="0">
                        <a:solidFill>
                          <a:schemeClr val="tx1"/>
                        </a:solidFill>
                        <a:effectLst/>
                        <a:latin typeface="Aptos Display" panose="020B0004020202020204" pitchFamily="34" charset="0"/>
                        <a:ea typeface="ＭＳ Ｐゴシック" pitchFamily="-106" charset="-128"/>
                        <a:cs typeface="Arial" pitchFamily="34" charset="0"/>
                      </a:endParaRPr>
                    </a:p>
                  </a:txBody>
                  <a:tcPr>
                    <a:noFill/>
                  </a:tcPr>
                </a:tc>
                <a:tc>
                  <a:txBody>
                    <a:bodyPr/>
                    <a:lstStyle/>
                    <a:p>
                      <a:pPr algn="ctr">
                        <a:lnSpc>
                          <a:spcPct val="100000"/>
                        </a:lnSpc>
                      </a:pPr>
                      <a:r>
                        <a:rPr lang="en-US" sz="1600" kern="1200" dirty="0">
                          <a:solidFill>
                            <a:schemeClr val="tx1"/>
                          </a:solidFill>
                          <a:effectLst/>
                          <a:latin typeface="Aptos Display" panose="020B0004020202020204" pitchFamily="34" charset="0"/>
                        </a:rPr>
                        <a:t>0.213</a:t>
                      </a:r>
                      <a:endParaRPr lang="en-AS" sz="1600" kern="1200" dirty="0">
                        <a:solidFill>
                          <a:schemeClr val="tx1"/>
                        </a:solidFill>
                        <a:effectLst/>
                        <a:latin typeface="Aptos Display" panose="020B0004020202020204" pitchFamily="34" charset="0"/>
                      </a:endParaRPr>
                    </a:p>
                    <a:p>
                      <a:pPr algn="ctr">
                        <a:lnSpc>
                          <a:spcPct val="100000"/>
                        </a:lnSpc>
                      </a:pPr>
                      <a:r>
                        <a:rPr lang="en-US" sz="1600" kern="1200" dirty="0">
                          <a:solidFill>
                            <a:schemeClr val="tx1"/>
                          </a:solidFill>
                          <a:effectLst/>
                          <a:latin typeface="Aptos Display" panose="020B0004020202020204" pitchFamily="34" charset="0"/>
                        </a:rPr>
                        <a:t>(0.410)</a:t>
                      </a:r>
                      <a:endParaRPr lang="en-AS" sz="1600" kern="1200" dirty="0">
                        <a:solidFill>
                          <a:schemeClr val="tx1"/>
                        </a:solidFill>
                        <a:effectLst/>
                        <a:latin typeface="Aptos Display" panose="020B0004020202020204" pitchFamily="34" charset="0"/>
                        <a:ea typeface="ＭＳ Ｐゴシック" pitchFamily="-106" charset="-128"/>
                        <a:cs typeface="Arial" pitchFamily="34" charset="0"/>
                      </a:endParaRPr>
                    </a:p>
                  </a:txBody>
                  <a:tcPr marL="68580" marR="68580" marT="0" marB="0" anchor="ctr">
                    <a:noFill/>
                  </a:tcPr>
                </a:tc>
                <a:tc>
                  <a:txBody>
                    <a:bodyPr/>
                    <a:lstStyle/>
                    <a:p>
                      <a:pPr algn="ctr">
                        <a:lnSpc>
                          <a:spcPct val="100000"/>
                        </a:lnSpc>
                      </a:pPr>
                      <a:r>
                        <a:rPr lang="en-US" sz="1600" kern="1200" dirty="0">
                          <a:solidFill>
                            <a:schemeClr val="tx1"/>
                          </a:solidFill>
                          <a:effectLst/>
                          <a:latin typeface="Aptos Display" panose="020B0004020202020204" pitchFamily="34" charset="0"/>
                        </a:rPr>
                        <a:t>0.296</a:t>
                      </a:r>
                      <a:endParaRPr lang="en-AS" sz="1600" kern="1200" dirty="0">
                        <a:solidFill>
                          <a:schemeClr val="tx1"/>
                        </a:solidFill>
                        <a:effectLst/>
                        <a:latin typeface="Aptos Display" panose="020B0004020202020204" pitchFamily="34" charset="0"/>
                      </a:endParaRPr>
                    </a:p>
                    <a:p>
                      <a:pPr algn="ctr">
                        <a:lnSpc>
                          <a:spcPct val="100000"/>
                        </a:lnSpc>
                      </a:pPr>
                      <a:r>
                        <a:rPr lang="en-US" sz="1600" kern="1200" dirty="0">
                          <a:solidFill>
                            <a:schemeClr val="tx1"/>
                          </a:solidFill>
                          <a:effectLst/>
                          <a:latin typeface="Aptos Display" panose="020B0004020202020204" pitchFamily="34" charset="0"/>
                        </a:rPr>
                        <a:t>(0.456)</a:t>
                      </a:r>
                      <a:endParaRPr lang="en-AS" sz="1600" kern="1200" dirty="0">
                        <a:solidFill>
                          <a:schemeClr val="tx1"/>
                        </a:solidFill>
                        <a:effectLst/>
                        <a:latin typeface="Aptos Display" panose="020B0004020202020204" pitchFamily="34" charset="0"/>
                        <a:ea typeface="ＭＳ Ｐゴシック" pitchFamily="-106" charset="-128"/>
                        <a:cs typeface="Arial" pitchFamily="34" charset="0"/>
                      </a:endParaRPr>
                    </a:p>
                  </a:txBody>
                  <a:tcPr marL="68580" marR="68580" marT="0" marB="0" anchor="ctr">
                    <a:noFill/>
                  </a:tcPr>
                </a:tc>
                <a:tc>
                  <a:txBody>
                    <a:bodyPr/>
                    <a:lstStyle/>
                    <a:p>
                      <a:pPr algn="ctr">
                        <a:lnSpc>
                          <a:spcPct val="100000"/>
                        </a:lnSpc>
                      </a:pPr>
                      <a:r>
                        <a:rPr lang="en-US" sz="1600" kern="1200" dirty="0">
                          <a:solidFill>
                            <a:schemeClr val="tx1"/>
                          </a:solidFill>
                          <a:effectLst/>
                          <a:latin typeface="Aptos Display" panose="020B0004020202020204" pitchFamily="34" charset="0"/>
                        </a:rPr>
                        <a:t>-0.083***</a:t>
                      </a:r>
                      <a:endParaRPr lang="en-AS" sz="1600" kern="1200" dirty="0">
                        <a:solidFill>
                          <a:schemeClr val="tx1"/>
                        </a:solidFill>
                        <a:effectLst/>
                        <a:latin typeface="Aptos Display" panose="020B0004020202020204" pitchFamily="34" charset="0"/>
                      </a:endParaRPr>
                    </a:p>
                    <a:p>
                      <a:pPr algn="ctr">
                        <a:lnSpc>
                          <a:spcPct val="100000"/>
                        </a:lnSpc>
                      </a:pPr>
                      <a:r>
                        <a:rPr lang="en-US" sz="1600" kern="1200" dirty="0">
                          <a:solidFill>
                            <a:schemeClr val="tx1"/>
                          </a:solidFill>
                          <a:effectLst/>
                          <a:latin typeface="Aptos Display" panose="020B0004020202020204" pitchFamily="34" charset="0"/>
                        </a:rPr>
                        <a:t>(0.000)</a:t>
                      </a:r>
                      <a:endParaRPr lang="en-AS" sz="1600" kern="1200" dirty="0">
                        <a:solidFill>
                          <a:schemeClr val="tx1"/>
                        </a:solidFill>
                        <a:effectLst/>
                        <a:latin typeface="Aptos Display" panose="020B0004020202020204" pitchFamily="34" charset="0"/>
                        <a:ea typeface="ＭＳ Ｐゴシック" pitchFamily="-106" charset="-128"/>
                        <a:cs typeface="Arial" pitchFamily="34" charset="0"/>
                      </a:endParaRPr>
                    </a:p>
                  </a:txBody>
                  <a:tcPr marL="68580" marR="68580" marT="0" marB="0" anchor="ctr">
                    <a:noFill/>
                  </a:tcPr>
                </a:tc>
                <a:extLst>
                  <a:ext uri="{0D108BD9-81ED-4DB2-BD59-A6C34878D82A}">
                    <a16:rowId xmlns:a16="http://schemas.microsoft.com/office/drawing/2014/main" val="2553254636"/>
                  </a:ext>
                </a:extLst>
              </a:tr>
              <a:tr h="425477">
                <a:tc>
                  <a:txBody>
                    <a:bodyPr/>
                    <a:lstStyle/>
                    <a:p>
                      <a:pPr algn="ctr"/>
                      <a:r>
                        <a:rPr lang="en-US" sz="1600" b="1" kern="1200" dirty="0">
                          <a:solidFill>
                            <a:schemeClr val="tx1"/>
                          </a:solidFill>
                          <a:effectLst/>
                          <a:latin typeface="Aptos Display" panose="020B0004020202020204" pitchFamily="34" charset="0"/>
                          <a:ea typeface="ＭＳ Ｐゴシック" pitchFamily="-106" charset="-128"/>
                          <a:cs typeface="Arial" pitchFamily="34" charset="0"/>
                        </a:rPr>
                        <a:t>Hispanic/Latino</a:t>
                      </a:r>
                      <a:endParaRPr lang="en-AS" sz="1600" b="1" kern="1200" dirty="0">
                        <a:solidFill>
                          <a:schemeClr val="tx1"/>
                        </a:solidFill>
                        <a:effectLst/>
                        <a:latin typeface="Aptos Display" panose="020B0004020202020204" pitchFamily="34" charset="0"/>
                        <a:ea typeface="ＭＳ Ｐゴシック" pitchFamily="-106" charset="-128"/>
                        <a:cs typeface="Arial" pitchFamily="34" charset="0"/>
                      </a:endParaRPr>
                    </a:p>
                  </a:txBody>
                  <a:tcPr>
                    <a:solidFill>
                      <a:schemeClr val="bg1">
                        <a:lumMod val="75000"/>
                      </a:schemeClr>
                    </a:solidFill>
                  </a:tcPr>
                </a:tc>
                <a:tc>
                  <a:txBody>
                    <a:bodyPr/>
                    <a:lstStyle/>
                    <a:p>
                      <a:pPr algn="ctr">
                        <a:lnSpc>
                          <a:spcPct val="100000"/>
                        </a:lnSpc>
                      </a:pPr>
                      <a:r>
                        <a:rPr lang="en-US" sz="1600" kern="1200" dirty="0">
                          <a:solidFill>
                            <a:schemeClr val="tx1"/>
                          </a:solidFill>
                          <a:effectLst/>
                          <a:latin typeface="Aptos Display" panose="020B0004020202020204" pitchFamily="34" charset="0"/>
                        </a:rPr>
                        <a:t>0.073</a:t>
                      </a:r>
                      <a:endParaRPr lang="en-AS" sz="1600" kern="1200" dirty="0">
                        <a:solidFill>
                          <a:schemeClr val="tx1"/>
                        </a:solidFill>
                        <a:effectLst/>
                        <a:latin typeface="Aptos Display" panose="020B0004020202020204" pitchFamily="34" charset="0"/>
                      </a:endParaRPr>
                    </a:p>
                    <a:p>
                      <a:pPr algn="ctr">
                        <a:lnSpc>
                          <a:spcPct val="100000"/>
                        </a:lnSpc>
                      </a:pPr>
                      <a:r>
                        <a:rPr lang="en-US" sz="1600" kern="1200" dirty="0">
                          <a:solidFill>
                            <a:schemeClr val="tx1"/>
                          </a:solidFill>
                          <a:effectLst/>
                          <a:latin typeface="Aptos Display" panose="020B0004020202020204" pitchFamily="34" charset="0"/>
                        </a:rPr>
                        <a:t>(0.260)</a:t>
                      </a:r>
                      <a:endParaRPr lang="en-AS" sz="1600" kern="1200" dirty="0">
                        <a:solidFill>
                          <a:schemeClr val="tx1"/>
                        </a:solidFill>
                        <a:effectLst/>
                        <a:latin typeface="Aptos Display" panose="020B0004020202020204" pitchFamily="34" charset="0"/>
                        <a:ea typeface="ＭＳ Ｐゴシック" pitchFamily="-106" charset="-128"/>
                        <a:cs typeface="Arial" pitchFamily="34" charset="0"/>
                      </a:endParaRPr>
                    </a:p>
                  </a:txBody>
                  <a:tcPr marL="68580" marR="68580" marT="0" marB="0" anchor="ctr">
                    <a:solidFill>
                      <a:schemeClr val="bg1">
                        <a:lumMod val="75000"/>
                      </a:schemeClr>
                    </a:solidFill>
                  </a:tcPr>
                </a:tc>
                <a:tc>
                  <a:txBody>
                    <a:bodyPr/>
                    <a:lstStyle/>
                    <a:p>
                      <a:pPr algn="ctr">
                        <a:lnSpc>
                          <a:spcPct val="100000"/>
                        </a:lnSpc>
                      </a:pPr>
                      <a:r>
                        <a:rPr lang="en-US" sz="1600" kern="1200" dirty="0">
                          <a:solidFill>
                            <a:schemeClr val="tx1"/>
                          </a:solidFill>
                          <a:effectLst/>
                          <a:latin typeface="Aptos Display" panose="020B0004020202020204" pitchFamily="34" charset="0"/>
                        </a:rPr>
                        <a:t>0.085</a:t>
                      </a:r>
                      <a:endParaRPr lang="en-AS" sz="1600" kern="1200" dirty="0">
                        <a:solidFill>
                          <a:schemeClr val="tx1"/>
                        </a:solidFill>
                        <a:effectLst/>
                        <a:latin typeface="Aptos Display" panose="020B0004020202020204" pitchFamily="34" charset="0"/>
                      </a:endParaRPr>
                    </a:p>
                    <a:p>
                      <a:pPr algn="ctr">
                        <a:lnSpc>
                          <a:spcPct val="100000"/>
                        </a:lnSpc>
                      </a:pPr>
                      <a:r>
                        <a:rPr lang="en-US" sz="1600" kern="1200" dirty="0">
                          <a:solidFill>
                            <a:schemeClr val="tx1"/>
                          </a:solidFill>
                          <a:effectLst/>
                          <a:latin typeface="Aptos Display" panose="020B0004020202020204" pitchFamily="34" charset="0"/>
                        </a:rPr>
                        <a:t>(0.279)</a:t>
                      </a:r>
                      <a:endParaRPr lang="en-AS" sz="1600" kern="1200" dirty="0">
                        <a:solidFill>
                          <a:schemeClr val="tx1"/>
                        </a:solidFill>
                        <a:effectLst/>
                        <a:latin typeface="Aptos Display" panose="020B0004020202020204" pitchFamily="34" charset="0"/>
                        <a:ea typeface="ＭＳ Ｐゴシック" pitchFamily="-106" charset="-128"/>
                        <a:cs typeface="Arial" pitchFamily="34" charset="0"/>
                      </a:endParaRPr>
                    </a:p>
                  </a:txBody>
                  <a:tcPr marL="68580" marR="68580" marT="0" marB="0" anchor="ctr">
                    <a:solidFill>
                      <a:schemeClr val="bg1">
                        <a:lumMod val="75000"/>
                      </a:schemeClr>
                    </a:solidFill>
                  </a:tcPr>
                </a:tc>
                <a:tc>
                  <a:txBody>
                    <a:bodyPr/>
                    <a:lstStyle/>
                    <a:p>
                      <a:pPr algn="ctr">
                        <a:lnSpc>
                          <a:spcPct val="100000"/>
                        </a:lnSpc>
                      </a:pPr>
                      <a:r>
                        <a:rPr lang="en-US" sz="1600" kern="1200" dirty="0">
                          <a:solidFill>
                            <a:schemeClr val="tx1"/>
                          </a:solidFill>
                          <a:effectLst/>
                          <a:latin typeface="Aptos Display" panose="020B0004020202020204" pitchFamily="34" charset="0"/>
                        </a:rPr>
                        <a:t>-0.012***</a:t>
                      </a:r>
                      <a:endParaRPr lang="en-AS" sz="1600" kern="1200" dirty="0">
                        <a:solidFill>
                          <a:schemeClr val="tx1"/>
                        </a:solidFill>
                        <a:effectLst/>
                        <a:latin typeface="Aptos Display" panose="020B0004020202020204" pitchFamily="34" charset="0"/>
                      </a:endParaRPr>
                    </a:p>
                    <a:p>
                      <a:pPr algn="ctr">
                        <a:lnSpc>
                          <a:spcPct val="100000"/>
                        </a:lnSpc>
                        <a:spcAft>
                          <a:spcPts val="800"/>
                        </a:spcAft>
                      </a:pPr>
                      <a:r>
                        <a:rPr lang="en-US" sz="1600" kern="1200" dirty="0">
                          <a:solidFill>
                            <a:schemeClr val="tx1"/>
                          </a:solidFill>
                          <a:effectLst/>
                          <a:latin typeface="Aptos Display" panose="020B0004020202020204" pitchFamily="34" charset="0"/>
                        </a:rPr>
                        <a:t>(0.000) </a:t>
                      </a:r>
                      <a:endParaRPr lang="en-AS" sz="1600" kern="1200" dirty="0">
                        <a:solidFill>
                          <a:schemeClr val="tx1"/>
                        </a:solidFill>
                        <a:effectLst/>
                        <a:latin typeface="Aptos Display" panose="020B0004020202020204" pitchFamily="34" charset="0"/>
                        <a:ea typeface="ＭＳ Ｐゴシック" pitchFamily="-106" charset="-128"/>
                        <a:cs typeface="Arial" pitchFamily="34" charset="0"/>
                      </a:endParaRPr>
                    </a:p>
                  </a:txBody>
                  <a:tcPr marL="68580" marR="68580" marT="0" marB="0" anchor="ctr">
                    <a:solidFill>
                      <a:schemeClr val="bg1">
                        <a:lumMod val="75000"/>
                      </a:schemeClr>
                    </a:solidFill>
                  </a:tcPr>
                </a:tc>
                <a:extLst>
                  <a:ext uri="{0D108BD9-81ED-4DB2-BD59-A6C34878D82A}">
                    <a16:rowId xmlns:a16="http://schemas.microsoft.com/office/drawing/2014/main" val="1170536326"/>
                  </a:ext>
                </a:extLst>
              </a:tr>
              <a:tr h="425477">
                <a:tc>
                  <a:txBody>
                    <a:bodyPr/>
                    <a:lstStyle/>
                    <a:p>
                      <a:pPr algn="ctr"/>
                      <a:r>
                        <a:rPr lang="en-US" sz="1600" b="1" kern="1200" dirty="0">
                          <a:solidFill>
                            <a:schemeClr val="tx1"/>
                          </a:solidFill>
                          <a:effectLst/>
                          <a:latin typeface="Aptos Display" panose="020B0004020202020204" pitchFamily="34" charset="0"/>
                          <a:ea typeface="ＭＳ Ｐゴシック" pitchFamily="-106" charset="-128"/>
                          <a:cs typeface="Arial" pitchFamily="34" charset="0"/>
                        </a:rPr>
                        <a:t>Non-Hispanic White</a:t>
                      </a:r>
                      <a:endParaRPr lang="en-AS" sz="1600" b="1" kern="1200" dirty="0">
                        <a:solidFill>
                          <a:schemeClr val="tx1"/>
                        </a:solidFill>
                        <a:effectLst/>
                        <a:latin typeface="Aptos Display" panose="020B0004020202020204" pitchFamily="34" charset="0"/>
                        <a:ea typeface="ＭＳ Ｐゴシック" pitchFamily="-106" charset="-128"/>
                        <a:cs typeface="Arial" pitchFamily="34" charset="0"/>
                      </a:endParaRPr>
                    </a:p>
                  </a:txBody>
                  <a:tcPr>
                    <a:noFill/>
                  </a:tcPr>
                </a:tc>
                <a:tc>
                  <a:txBody>
                    <a:bodyPr/>
                    <a:lstStyle/>
                    <a:p>
                      <a:pPr algn="ctr">
                        <a:lnSpc>
                          <a:spcPct val="100000"/>
                        </a:lnSpc>
                      </a:pPr>
                      <a:r>
                        <a:rPr lang="en-US" sz="1600" kern="1200" dirty="0">
                          <a:solidFill>
                            <a:schemeClr val="tx1"/>
                          </a:solidFill>
                          <a:effectLst/>
                          <a:latin typeface="Aptos Display" panose="020B0004020202020204" pitchFamily="34" charset="0"/>
                        </a:rPr>
                        <a:t>0.639</a:t>
                      </a:r>
                      <a:endParaRPr lang="en-AS" sz="1600" kern="1200" dirty="0">
                        <a:solidFill>
                          <a:schemeClr val="tx1"/>
                        </a:solidFill>
                        <a:effectLst/>
                        <a:latin typeface="Aptos Display" panose="020B0004020202020204" pitchFamily="34" charset="0"/>
                      </a:endParaRPr>
                    </a:p>
                    <a:p>
                      <a:pPr algn="ctr">
                        <a:lnSpc>
                          <a:spcPct val="100000"/>
                        </a:lnSpc>
                      </a:pPr>
                      <a:r>
                        <a:rPr lang="en-US" sz="1600" kern="1200" dirty="0">
                          <a:solidFill>
                            <a:schemeClr val="tx1"/>
                          </a:solidFill>
                          <a:effectLst/>
                          <a:latin typeface="Aptos Display" panose="020B0004020202020204" pitchFamily="34" charset="0"/>
                        </a:rPr>
                        <a:t>(0.4800</a:t>
                      </a:r>
                      <a:endParaRPr lang="en-AS" sz="1600" kern="1200" dirty="0">
                        <a:solidFill>
                          <a:schemeClr val="tx1"/>
                        </a:solidFill>
                        <a:effectLst/>
                        <a:latin typeface="Aptos Display" panose="020B0004020202020204" pitchFamily="34" charset="0"/>
                        <a:ea typeface="ＭＳ Ｐゴシック" pitchFamily="-106" charset="-128"/>
                        <a:cs typeface="Arial" pitchFamily="34" charset="0"/>
                      </a:endParaRPr>
                    </a:p>
                  </a:txBody>
                  <a:tcPr marL="68580" marR="68580" marT="0" marB="0" anchor="ctr">
                    <a:noFill/>
                  </a:tcPr>
                </a:tc>
                <a:tc>
                  <a:txBody>
                    <a:bodyPr/>
                    <a:lstStyle/>
                    <a:p>
                      <a:pPr algn="ctr">
                        <a:lnSpc>
                          <a:spcPct val="100000"/>
                        </a:lnSpc>
                      </a:pPr>
                      <a:r>
                        <a:rPr lang="en-US" sz="1600" kern="1200" dirty="0">
                          <a:solidFill>
                            <a:schemeClr val="tx1"/>
                          </a:solidFill>
                          <a:effectLst/>
                          <a:latin typeface="Aptos Display" panose="020B0004020202020204" pitchFamily="34" charset="0"/>
                        </a:rPr>
                        <a:t>0.544</a:t>
                      </a:r>
                      <a:endParaRPr lang="en-AS" sz="1600" kern="1200" dirty="0">
                        <a:solidFill>
                          <a:schemeClr val="tx1"/>
                        </a:solidFill>
                        <a:effectLst/>
                        <a:latin typeface="Aptos Display" panose="020B0004020202020204" pitchFamily="34" charset="0"/>
                      </a:endParaRPr>
                    </a:p>
                    <a:p>
                      <a:pPr algn="ctr">
                        <a:lnSpc>
                          <a:spcPct val="100000"/>
                        </a:lnSpc>
                      </a:pPr>
                      <a:r>
                        <a:rPr lang="en-US" sz="1600" kern="1200" dirty="0">
                          <a:solidFill>
                            <a:schemeClr val="tx1"/>
                          </a:solidFill>
                          <a:effectLst/>
                          <a:latin typeface="Aptos Display" panose="020B0004020202020204" pitchFamily="34" charset="0"/>
                        </a:rPr>
                        <a:t>(0.498)</a:t>
                      </a:r>
                      <a:endParaRPr lang="en-AS" sz="1600" kern="1200" dirty="0">
                        <a:solidFill>
                          <a:schemeClr val="tx1"/>
                        </a:solidFill>
                        <a:effectLst/>
                        <a:latin typeface="Aptos Display" panose="020B0004020202020204" pitchFamily="34" charset="0"/>
                        <a:ea typeface="ＭＳ Ｐゴシック" pitchFamily="-106" charset="-128"/>
                        <a:cs typeface="Arial" pitchFamily="34" charset="0"/>
                      </a:endParaRPr>
                    </a:p>
                  </a:txBody>
                  <a:tcPr marL="68580" marR="68580" marT="0" marB="0" anchor="ctr">
                    <a:noFill/>
                  </a:tcPr>
                </a:tc>
                <a:tc>
                  <a:txBody>
                    <a:bodyPr/>
                    <a:lstStyle/>
                    <a:p>
                      <a:pPr algn="ctr">
                        <a:lnSpc>
                          <a:spcPct val="100000"/>
                        </a:lnSpc>
                      </a:pPr>
                      <a:r>
                        <a:rPr lang="en-US" sz="1600" kern="1200" dirty="0">
                          <a:solidFill>
                            <a:schemeClr val="tx1"/>
                          </a:solidFill>
                          <a:effectLst/>
                          <a:latin typeface="Aptos Display" panose="020B0004020202020204" pitchFamily="34" charset="0"/>
                        </a:rPr>
                        <a:t>0.095***</a:t>
                      </a:r>
                      <a:endParaRPr lang="en-AS" sz="1600" kern="1200" dirty="0">
                        <a:solidFill>
                          <a:schemeClr val="tx1"/>
                        </a:solidFill>
                        <a:effectLst/>
                        <a:latin typeface="Aptos Display" panose="020B0004020202020204" pitchFamily="34" charset="0"/>
                      </a:endParaRPr>
                    </a:p>
                    <a:p>
                      <a:pPr algn="ctr">
                        <a:lnSpc>
                          <a:spcPct val="100000"/>
                        </a:lnSpc>
                      </a:pPr>
                      <a:r>
                        <a:rPr lang="en-US" sz="1600" kern="1200" dirty="0">
                          <a:solidFill>
                            <a:schemeClr val="tx1"/>
                          </a:solidFill>
                          <a:effectLst/>
                          <a:latin typeface="Aptos Display" panose="020B0004020202020204" pitchFamily="34" charset="0"/>
                        </a:rPr>
                        <a:t>(0.000) </a:t>
                      </a:r>
                      <a:endParaRPr lang="en-AS" sz="1600" kern="1200" dirty="0">
                        <a:solidFill>
                          <a:schemeClr val="tx1"/>
                        </a:solidFill>
                        <a:effectLst/>
                        <a:latin typeface="Aptos Display" panose="020B0004020202020204" pitchFamily="34" charset="0"/>
                        <a:ea typeface="ＭＳ Ｐゴシック" pitchFamily="-106" charset="-128"/>
                        <a:cs typeface="Arial" pitchFamily="34" charset="0"/>
                      </a:endParaRPr>
                    </a:p>
                  </a:txBody>
                  <a:tcPr marL="68580" marR="68580" marT="0" marB="0" anchor="ctr">
                    <a:noFill/>
                  </a:tcPr>
                </a:tc>
                <a:extLst>
                  <a:ext uri="{0D108BD9-81ED-4DB2-BD59-A6C34878D82A}">
                    <a16:rowId xmlns:a16="http://schemas.microsoft.com/office/drawing/2014/main" val="758217511"/>
                  </a:ext>
                </a:extLst>
              </a:tr>
              <a:tr h="425477">
                <a:tc>
                  <a:txBody>
                    <a:bodyPr/>
                    <a:lstStyle/>
                    <a:p>
                      <a:pPr algn="ctr"/>
                      <a:r>
                        <a:rPr lang="en-US" sz="1600" b="1" kern="1200" dirty="0">
                          <a:solidFill>
                            <a:schemeClr val="tx1"/>
                          </a:solidFill>
                          <a:effectLst/>
                          <a:latin typeface="Aptos Display" panose="020B0004020202020204" pitchFamily="34" charset="0"/>
                          <a:ea typeface="ＭＳ Ｐゴシック" pitchFamily="-106" charset="-128"/>
                          <a:cs typeface="Arial" pitchFamily="34" charset="0"/>
                        </a:rPr>
                        <a:t>Other Races</a:t>
                      </a:r>
                      <a:endParaRPr lang="en-AS" sz="1600" b="1" kern="1200" dirty="0">
                        <a:solidFill>
                          <a:schemeClr val="tx1"/>
                        </a:solidFill>
                        <a:effectLst/>
                        <a:latin typeface="Aptos Display" panose="020B0004020202020204" pitchFamily="34" charset="0"/>
                        <a:ea typeface="ＭＳ Ｐゴシック" pitchFamily="-106" charset="-128"/>
                        <a:cs typeface="Arial" pitchFamily="34" charset="0"/>
                      </a:endParaRPr>
                    </a:p>
                  </a:txBody>
                  <a:tcPr>
                    <a:solidFill>
                      <a:schemeClr val="bg1">
                        <a:lumMod val="75000"/>
                      </a:schemeClr>
                    </a:solidFill>
                  </a:tcPr>
                </a:tc>
                <a:tc>
                  <a:txBody>
                    <a:bodyPr/>
                    <a:lstStyle/>
                    <a:p>
                      <a:pPr algn="ctr">
                        <a:lnSpc>
                          <a:spcPct val="100000"/>
                        </a:lnSpc>
                      </a:pPr>
                      <a:r>
                        <a:rPr lang="en-US" sz="1600" kern="1200" dirty="0">
                          <a:solidFill>
                            <a:schemeClr val="tx1"/>
                          </a:solidFill>
                          <a:effectLst/>
                          <a:latin typeface="Aptos Display" panose="020B0004020202020204" pitchFamily="34" charset="0"/>
                        </a:rPr>
                        <a:t>0.061</a:t>
                      </a:r>
                      <a:endParaRPr lang="en-AS" sz="1600" kern="1200" dirty="0">
                        <a:solidFill>
                          <a:schemeClr val="tx1"/>
                        </a:solidFill>
                        <a:effectLst/>
                        <a:latin typeface="Aptos Display" panose="020B0004020202020204" pitchFamily="34" charset="0"/>
                      </a:endParaRPr>
                    </a:p>
                    <a:p>
                      <a:pPr algn="ctr">
                        <a:lnSpc>
                          <a:spcPct val="100000"/>
                        </a:lnSpc>
                      </a:pPr>
                      <a:r>
                        <a:rPr lang="en-US" sz="1600" kern="1200" dirty="0">
                          <a:solidFill>
                            <a:schemeClr val="tx1"/>
                          </a:solidFill>
                          <a:effectLst/>
                          <a:latin typeface="Aptos Display" panose="020B0004020202020204" pitchFamily="34" charset="0"/>
                        </a:rPr>
                        <a:t>(0.239)</a:t>
                      </a:r>
                      <a:endParaRPr lang="en-AS" sz="1600" kern="1200" dirty="0">
                        <a:solidFill>
                          <a:schemeClr val="tx1"/>
                        </a:solidFill>
                        <a:effectLst/>
                        <a:latin typeface="Aptos Display" panose="020B0004020202020204" pitchFamily="34" charset="0"/>
                        <a:ea typeface="ＭＳ Ｐゴシック" pitchFamily="-106" charset="-128"/>
                        <a:cs typeface="Arial" pitchFamily="34" charset="0"/>
                      </a:endParaRPr>
                    </a:p>
                  </a:txBody>
                  <a:tcPr marL="68580" marR="68580" marT="0" marB="0" anchor="ctr">
                    <a:solidFill>
                      <a:schemeClr val="bg1">
                        <a:lumMod val="75000"/>
                      </a:schemeClr>
                    </a:solidFill>
                  </a:tcPr>
                </a:tc>
                <a:tc>
                  <a:txBody>
                    <a:bodyPr/>
                    <a:lstStyle/>
                    <a:p>
                      <a:pPr algn="ctr">
                        <a:lnSpc>
                          <a:spcPct val="100000"/>
                        </a:lnSpc>
                      </a:pPr>
                      <a:r>
                        <a:rPr lang="en-US" sz="1600" kern="1200" dirty="0">
                          <a:solidFill>
                            <a:schemeClr val="tx1"/>
                          </a:solidFill>
                          <a:effectLst/>
                          <a:latin typeface="Aptos Display" panose="020B0004020202020204" pitchFamily="34" charset="0"/>
                        </a:rPr>
                        <a:t>0.063</a:t>
                      </a:r>
                      <a:endParaRPr lang="en-AS" sz="1600" kern="1200" dirty="0">
                        <a:solidFill>
                          <a:schemeClr val="tx1"/>
                        </a:solidFill>
                        <a:effectLst/>
                        <a:latin typeface="Aptos Display" panose="020B0004020202020204" pitchFamily="34" charset="0"/>
                      </a:endParaRPr>
                    </a:p>
                    <a:p>
                      <a:pPr algn="ctr">
                        <a:lnSpc>
                          <a:spcPct val="100000"/>
                        </a:lnSpc>
                      </a:pPr>
                      <a:r>
                        <a:rPr lang="en-US" sz="1600" kern="1200" dirty="0">
                          <a:solidFill>
                            <a:schemeClr val="tx1"/>
                          </a:solidFill>
                          <a:effectLst/>
                          <a:latin typeface="Aptos Display" panose="020B0004020202020204" pitchFamily="34" charset="0"/>
                        </a:rPr>
                        <a:t>(0.243)</a:t>
                      </a:r>
                      <a:endParaRPr lang="en-AS" sz="1600" kern="1200" dirty="0">
                        <a:solidFill>
                          <a:schemeClr val="tx1"/>
                        </a:solidFill>
                        <a:effectLst/>
                        <a:latin typeface="Aptos Display" panose="020B0004020202020204" pitchFamily="34" charset="0"/>
                        <a:ea typeface="ＭＳ Ｐゴシック" pitchFamily="-106" charset="-128"/>
                        <a:cs typeface="Arial" pitchFamily="34" charset="0"/>
                      </a:endParaRPr>
                    </a:p>
                  </a:txBody>
                  <a:tcPr marL="68580" marR="68580" marT="0" marB="0" anchor="ctr">
                    <a:solidFill>
                      <a:schemeClr val="bg1">
                        <a:lumMod val="75000"/>
                      </a:schemeClr>
                    </a:solidFill>
                  </a:tcPr>
                </a:tc>
                <a:tc>
                  <a:txBody>
                    <a:bodyPr/>
                    <a:lstStyle/>
                    <a:p>
                      <a:pPr algn="ctr">
                        <a:lnSpc>
                          <a:spcPct val="100000"/>
                        </a:lnSpc>
                      </a:pPr>
                      <a:r>
                        <a:rPr lang="en-US" sz="1600" kern="1200" dirty="0">
                          <a:solidFill>
                            <a:schemeClr val="tx1"/>
                          </a:solidFill>
                          <a:effectLst/>
                          <a:latin typeface="Aptos Display" panose="020B0004020202020204" pitchFamily="34" charset="0"/>
                        </a:rPr>
                        <a:t>-0.002</a:t>
                      </a:r>
                      <a:endParaRPr lang="en-AS" sz="1600" kern="1200" dirty="0">
                        <a:solidFill>
                          <a:schemeClr val="tx1"/>
                        </a:solidFill>
                        <a:effectLst/>
                        <a:latin typeface="Aptos Display" panose="020B0004020202020204" pitchFamily="34" charset="0"/>
                      </a:endParaRPr>
                    </a:p>
                    <a:p>
                      <a:pPr algn="ctr">
                        <a:lnSpc>
                          <a:spcPct val="100000"/>
                        </a:lnSpc>
                      </a:pPr>
                      <a:r>
                        <a:rPr lang="en-US" sz="1600" kern="1200" dirty="0">
                          <a:solidFill>
                            <a:schemeClr val="tx1"/>
                          </a:solidFill>
                          <a:effectLst/>
                          <a:latin typeface="Aptos Display" panose="020B0004020202020204" pitchFamily="34" charset="0"/>
                        </a:rPr>
                        <a:t>(0.218)</a:t>
                      </a:r>
                      <a:endParaRPr lang="en-AS" sz="1600" kern="1200" dirty="0">
                        <a:solidFill>
                          <a:schemeClr val="tx1"/>
                        </a:solidFill>
                        <a:effectLst/>
                        <a:latin typeface="Aptos Display" panose="020B0004020202020204" pitchFamily="34" charset="0"/>
                        <a:ea typeface="ＭＳ Ｐゴシック" pitchFamily="-106" charset="-128"/>
                        <a:cs typeface="Arial" pitchFamily="34" charset="0"/>
                      </a:endParaRPr>
                    </a:p>
                  </a:txBody>
                  <a:tcPr marL="68580" marR="68580" marT="0" marB="0" anchor="ctr">
                    <a:solidFill>
                      <a:schemeClr val="bg1">
                        <a:lumMod val="75000"/>
                      </a:schemeClr>
                    </a:solidFill>
                  </a:tcPr>
                </a:tc>
                <a:extLst>
                  <a:ext uri="{0D108BD9-81ED-4DB2-BD59-A6C34878D82A}">
                    <a16:rowId xmlns:a16="http://schemas.microsoft.com/office/drawing/2014/main" val="189890938"/>
                  </a:ext>
                </a:extLst>
              </a:tr>
              <a:tr h="516650">
                <a:tc>
                  <a:txBody>
                    <a:bodyPr/>
                    <a:lstStyle/>
                    <a:p>
                      <a:pPr algn="ctr"/>
                      <a:r>
                        <a:rPr lang="en-US" sz="1600" b="1" kern="1200" dirty="0">
                          <a:solidFill>
                            <a:schemeClr val="tx1"/>
                          </a:solidFill>
                          <a:effectLst/>
                          <a:latin typeface="Aptos Display" panose="020B0004020202020204" pitchFamily="34" charset="0"/>
                          <a:ea typeface="ＭＳ Ｐゴシック" pitchFamily="-106" charset="-128"/>
                          <a:cs typeface="Arial" pitchFamily="34" charset="0"/>
                        </a:rPr>
                        <a:t>English Language Learners</a:t>
                      </a:r>
                      <a:endParaRPr lang="en-AS" sz="1600" b="1" kern="1200" dirty="0">
                        <a:solidFill>
                          <a:schemeClr val="tx1"/>
                        </a:solidFill>
                        <a:effectLst/>
                        <a:latin typeface="Aptos Display" panose="020B0004020202020204" pitchFamily="34" charset="0"/>
                        <a:ea typeface="ＭＳ Ｐゴシック" pitchFamily="-106" charset="-128"/>
                        <a:cs typeface="Arial" pitchFamily="34" charset="0"/>
                      </a:endParaRPr>
                    </a:p>
                  </a:txBody>
                  <a:tcPr>
                    <a:noFill/>
                  </a:tcPr>
                </a:tc>
                <a:tc>
                  <a:txBody>
                    <a:bodyPr/>
                    <a:lstStyle/>
                    <a:p>
                      <a:pPr algn="ctr">
                        <a:lnSpc>
                          <a:spcPct val="100000"/>
                        </a:lnSpc>
                      </a:pPr>
                      <a:r>
                        <a:rPr lang="en-US" sz="1600" kern="1200" dirty="0">
                          <a:solidFill>
                            <a:schemeClr val="tx1"/>
                          </a:solidFill>
                          <a:effectLst/>
                          <a:latin typeface="Aptos Display" panose="020B0004020202020204" pitchFamily="34" charset="0"/>
                        </a:rPr>
                        <a:t>0.059</a:t>
                      </a:r>
                      <a:endParaRPr lang="en-AS" sz="1600" kern="1200" dirty="0">
                        <a:solidFill>
                          <a:schemeClr val="tx1"/>
                        </a:solidFill>
                        <a:effectLst/>
                        <a:latin typeface="Aptos Display" panose="020B0004020202020204" pitchFamily="34" charset="0"/>
                      </a:endParaRPr>
                    </a:p>
                    <a:p>
                      <a:pPr algn="ctr">
                        <a:lnSpc>
                          <a:spcPct val="100000"/>
                        </a:lnSpc>
                      </a:pPr>
                      <a:r>
                        <a:rPr lang="en-US" sz="1600" kern="1200" dirty="0">
                          <a:solidFill>
                            <a:schemeClr val="tx1"/>
                          </a:solidFill>
                          <a:effectLst/>
                          <a:latin typeface="Aptos Display" panose="020B0004020202020204" pitchFamily="34" charset="0"/>
                        </a:rPr>
                        <a:t>(0.236)</a:t>
                      </a:r>
                      <a:endParaRPr lang="en-AS" sz="1600" kern="1200" dirty="0">
                        <a:solidFill>
                          <a:schemeClr val="tx1"/>
                        </a:solidFill>
                        <a:effectLst/>
                        <a:latin typeface="Aptos Display" panose="020B0004020202020204" pitchFamily="34" charset="0"/>
                        <a:ea typeface="ＭＳ Ｐゴシック" pitchFamily="-106" charset="-128"/>
                        <a:cs typeface="Arial" pitchFamily="34" charset="0"/>
                      </a:endParaRPr>
                    </a:p>
                  </a:txBody>
                  <a:tcPr marL="68580" marR="68580" marT="0" marB="0" anchor="ctr">
                    <a:noFill/>
                  </a:tcPr>
                </a:tc>
                <a:tc>
                  <a:txBody>
                    <a:bodyPr/>
                    <a:lstStyle/>
                    <a:p>
                      <a:pPr algn="ctr">
                        <a:lnSpc>
                          <a:spcPct val="100000"/>
                        </a:lnSpc>
                      </a:pPr>
                      <a:r>
                        <a:rPr lang="en-US" sz="1600" kern="1200" dirty="0">
                          <a:solidFill>
                            <a:schemeClr val="tx1"/>
                          </a:solidFill>
                          <a:effectLst/>
                          <a:latin typeface="Aptos Display" panose="020B0004020202020204" pitchFamily="34" charset="0"/>
                        </a:rPr>
                        <a:t>0.072</a:t>
                      </a:r>
                      <a:endParaRPr lang="en-AS" sz="1600" kern="1200" dirty="0">
                        <a:solidFill>
                          <a:schemeClr val="tx1"/>
                        </a:solidFill>
                        <a:effectLst/>
                        <a:latin typeface="Aptos Display" panose="020B0004020202020204" pitchFamily="34" charset="0"/>
                      </a:endParaRPr>
                    </a:p>
                    <a:p>
                      <a:pPr algn="ctr">
                        <a:lnSpc>
                          <a:spcPct val="100000"/>
                        </a:lnSpc>
                      </a:pPr>
                      <a:r>
                        <a:rPr lang="en-US" sz="1600" kern="1200" dirty="0">
                          <a:solidFill>
                            <a:schemeClr val="tx1"/>
                          </a:solidFill>
                          <a:effectLst/>
                          <a:latin typeface="Aptos Display" panose="020B0004020202020204" pitchFamily="34" charset="0"/>
                        </a:rPr>
                        <a:t>(0.259)</a:t>
                      </a:r>
                      <a:endParaRPr lang="en-AS" sz="1600" kern="1200" dirty="0">
                        <a:solidFill>
                          <a:schemeClr val="tx1"/>
                        </a:solidFill>
                        <a:effectLst/>
                        <a:latin typeface="Aptos Display" panose="020B0004020202020204" pitchFamily="34" charset="0"/>
                        <a:ea typeface="ＭＳ Ｐゴシック" pitchFamily="-106" charset="-128"/>
                        <a:cs typeface="Arial" pitchFamily="34" charset="0"/>
                      </a:endParaRPr>
                    </a:p>
                  </a:txBody>
                  <a:tcPr marL="68580" marR="68580" marT="0" marB="0" anchor="ctr">
                    <a:noFill/>
                  </a:tcPr>
                </a:tc>
                <a:tc>
                  <a:txBody>
                    <a:bodyPr/>
                    <a:lstStyle/>
                    <a:p>
                      <a:pPr algn="ctr">
                        <a:lnSpc>
                          <a:spcPct val="100000"/>
                        </a:lnSpc>
                      </a:pPr>
                      <a:r>
                        <a:rPr lang="en-US" sz="1600" kern="1200" dirty="0">
                          <a:solidFill>
                            <a:schemeClr val="tx1"/>
                          </a:solidFill>
                          <a:effectLst/>
                          <a:latin typeface="Aptos Display" panose="020B0004020202020204" pitchFamily="34" charset="0"/>
                        </a:rPr>
                        <a:t>-0.013***</a:t>
                      </a:r>
                      <a:endParaRPr lang="en-AS" sz="1600" kern="1200" dirty="0">
                        <a:solidFill>
                          <a:schemeClr val="tx1"/>
                        </a:solidFill>
                        <a:effectLst/>
                        <a:latin typeface="Aptos Display" panose="020B0004020202020204" pitchFamily="34" charset="0"/>
                      </a:endParaRPr>
                    </a:p>
                    <a:p>
                      <a:pPr algn="ctr">
                        <a:lnSpc>
                          <a:spcPct val="100000"/>
                        </a:lnSpc>
                      </a:pPr>
                      <a:r>
                        <a:rPr lang="en-US" sz="1600" kern="1200" dirty="0">
                          <a:solidFill>
                            <a:schemeClr val="tx1"/>
                          </a:solidFill>
                          <a:effectLst/>
                          <a:latin typeface="Aptos Display" panose="020B0004020202020204" pitchFamily="34" charset="0"/>
                        </a:rPr>
                        <a:t>(0.000) </a:t>
                      </a:r>
                      <a:endParaRPr lang="en-AS" sz="1600" kern="1200" dirty="0">
                        <a:solidFill>
                          <a:schemeClr val="tx1"/>
                        </a:solidFill>
                        <a:effectLst/>
                        <a:latin typeface="Aptos Display" panose="020B0004020202020204" pitchFamily="34" charset="0"/>
                        <a:ea typeface="ＭＳ Ｐゴシック" pitchFamily="-106" charset="-128"/>
                        <a:cs typeface="Arial" pitchFamily="34" charset="0"/>
                      </a:endParaRPr>
                    </a:p>
                  </a:txBody>
                  <a:tcPr marL="68580" marR="68580" marT="0" marB="0" anchor="ctr">
                    <a:noFill/>
                  </a:tcPr>
                </a:tc>
                <a:extLst>
                  <a:ext uri="{0D108BD9-81ED-4DB2-BD59-A6C34878D82A}">
                    <a16:rowId xmlns:a16="http://schemas.microsoft.com/office/drawing/2014/main" val="2011015199"/>
                  </a:ext>
                </a:extLst>
              </a:tr>
              <a:tr h="516650">
                <a:tc>
                  <a:txBody>
                    <a:bodyPr/>
                    <a:lstStyle/>
                    <a:p>
                      <a:pPr algn="ctr"/>
                      <a:r>
                        <a:rPr lang="en-US" sz="1600" b="1" kern="1200" dirty="0">
                          <a:solidFill>
                            <a:schemeClr val="tx1"/>
                          </a:solidFill>
                          <a:effectLst/>
                          <a:latin typeface="Aptos Display" panose="020B0004020202020204" pitchFamily="34" charset="0"/>
                          <a:ea typeface="ＭＳ Ｐゴシック" pitchFamily="-106" charset="-128"/>
                          <a:cs typeface="Arial" pitchFamily="34" charset="0"/>
                        </a:rPr>
                        <a:t>Economically Disadvantaged</a:t>
                      </a:r>
                      <a:endParaRPr lang="en-AS" sz="1600" b="1" kern="1200" dirty="0">
                        <a:solidFill>
                          <a:schemeClr val="tx1"/>
                        </a:solidFill>
                        <a:effectLst/>
                        <a:latin typeface="Aptos Display" panose="020B0004020202020204" pitchFamily="34" charset="0"/>
                        <a:ea typeface="ＭＳ Ｐゴシック" pitchFamily="-106" charset="-128"/>
                        <a:cs typeface="Arial" pitchFamily="34" charset="0"/>
                      </a:endParaRPr>
                    </a:p>
                  </a:txBody>
                  <a:tcPr>
                    <a:solidFill>
                      <a:schemeClr val="bg1">
                        <a:lumMod val="75000"/>
                      </a:schemeClr>
                    </a:solidFill>
                  </a:tcPr>
                </a:tc>
                <a:tc>
                  <a:txBody>
                    <a:bodyPr/>
                    <a:lstStyle/>
                    <a:p>
                      <a:pPr algn="ctr">
                        <a:lnSpc>
                          <a:spcPct val="100000"/>
                        </a:lnSpc>
                      </a:pPr>
                      <a:r>
                        <a:rPr lang="en-US" sz="1600" kern="1200" dirty="0">
                          <a:solidFill>
                            <a:schemeClr val="tx1"/>
                          </a:solidFill>
                          <a:effectLst/>
                          <a:latin typeface="Aptos Display" panose="020B0004020202020204" pitchFamily="34" charset="0"/>
                        </a:rPr>
                        <a:t>0.667</a:t>
                      </a:r>
                      <a:endParaRPr lang="en-AS" sz="1600" kern="1200" dirty="0">
                        <a:solidFill>
                          <a:schemeClr val="tx1"/>
                        </a:solidFill>
                        <a:effectLst/>
                        <a:latin typeface="Aptos Display" panose="020B0004020202020204" pitchFamily="34" charset="0"/>
                      </a:endParaRPr>
                    </a:p>
                    <a:p>
                      <a:pPr algn="ctr">
                        <a:lnSpc>
                          <a:spcPct val="100000"/>
                        </a:lnSpc>
                      </a:pPr>
                      <a:r>
                        <a:rPr lang="en-US" sz="1600" kern="1200" dirty="0">
                          <a:solidFill>
                            <a:schemeClr val="tx1"/>
                          </a:solidFill>
                          <a:effectLst/>
                          <a:latin typeface="Aptos Display" panose="020B0004020202020204" pitchFamily="34" charset="0"/>
                        </a:rPr>
                        <a:t>(0.471)</a:t>
                      </a:r>
                      <a:endParaRPr lang="en-AS" sz="1600" kern="1200" dirty="0">
                        <a:solidFill>
                          <a:schemeClr val="tx1"/>
                        </a:solidFill>
                        <a:effectLst/>
                        <a:latin typeface="Aptos Display" panose="020B0004020202020204" pitchFamily="34" charset="0"/>
                        <a:ea typeface="ＭＳ Ｐゴシック" pitchFamily="-106" charset="-128"/>
                        <a:cs typeface="Arial" pitchFamily="34" charset="0"/>
                      </a:endParaRPr>
                    </a:p>
                  </a:txBody>
                  <a:tcPr marL="68580" marR="68580" marT="0" marB="0" anchor="ctr">
                    <a:solidFill>
                      <a:schemeClr val="bg1">
                        <a:lumMod val="75000"/>
                      </a:schemeClr>
                    </a:solidFill>
                  </a:tcPr>
                </a:tc>
                <a:tc>
                  <a:txBody>
                    <a:bodyPr/>
                    <a:lstStyle/>
                    <a:p>
                      <a:pPr algn="ctr">
                        <a:lnSpc>
                          <a:spcPct val="100000"/>
                        </a:lnSpc>
                      </a:pPr>
                      <a:r>
                        <a:rPr lang="en-US" sz="1600" kern="1200" dirty="0">
                          <a:solidFill>
                            <a:schemeClr val="tx1"/>
                          </a:solidFill>
                          <a:effectLst/>
                          <a:latin typeface="Aptos Display" panose="020B0004020202020204" pitchFamily="34" charset="0"/>
                        </a:rPr>
                        <a:t>0.770</a:t>
                      </a:r>
                      <a:endParaRPr lang="en-AS" sz="1600" kern="1200" dirty="0">
                        <a:solidFill>
                          <a:schemeClr val="tx1"/>
                        </a:solidFill>
                        <a:effectLst/>
                        <a:latin typeface="Aptos Display" panose="020B0004020202020204" pitchFamily="34" charset="0"/>
                      </a:endParaRPr>
                    </a:p>
                    <a:p>
                      <a:pPr algn="ctr">
                        <a:lnSpc>
                          <a:spcPct val="100000"/>
                        </a:lnSpc>
                      </a:pPr>
                      <a:r>
                        <a:rPr lang="en-US" sz="1600" kern="1200" dirty="0">
                          <a:solidFill>
                            <a:schemeClr val="tx1"/>
                          </a:solidFill>
                          <a:effectLst/>
                          <a:latin typeface="Aptos Display" panose="020B0004020202020204" pitchFamily="34" charset="0"/>
                        </a:rPr>
                        <a:t>(0.421)</a:t>
                      </a:r>
                      <a:endParaRPr lang="en-AS" sz="1600" kern="1200" dirty="0">
                        <a:solidFill>
                          <a:schemeClr val="tx1"/>
                        </a:solidFill>
                        <a:effectLst/>
                        <a:latin typeface="Aptos Display" panose="020B0004020202020204" pitchFamily="34" charset="0"/>
                        <a:ea typeface="ＭＳ Ｐゴシック" pitchFamily="-106" charset="-128"/>
                        <a:cs typeface="Arial" pitchFamily="34" charset="0"/>
                      </a:endParaRPr>
                    </a:p>
                  </a:txBody>
                  <a:tcPr marL="68580" marR="68580" marT="0" marB="0" anchor="ctr">
                    <a:solidFill>
                      <a:schemeClr val="bg1">
                        <a:lumMod val="75000"/>
                      </a:schemeClr>
                    </a:solidFill>
                  </a:tcPr>
                </a:tc>
                <a:tc>
                  <a:txBody>
                    <a:bodyPr/>
                    <a:lstStyle/>
                    <a:p>
                      <a:pPr algn="ctr">
                        <a:lnSpc>
                          <a:spcPct val="100000"/>
                        </a:lnSpc>
                      </a:pPr>
                      <a:r>
                        <a:rPr lang="en-US" sz="1600" kern="1200" dirty="0">
                          <a:solidFill>
                            <a:schemeClr val="tx1"/>
                          </a:solidFill>
                          <a:effectLst/>
                          <a:latin typeface="Aptos Display" panose="020B0004020202020204" pitchFamily="34" charset="0"/>
                        </a:rPr>
                        <a:t>-0.102***</a:t>
                      </a:r>
                      <a:endParaRPr lang="en-AS" sz="1600" kern="1200" dirty="0">
                        <a:solidFill>
                          <a:schemeClr val="tx1"/>
                        </a:solidFill>
                        <a:effectLst/>
                        <a:latin typeface="Aptos Display" panose="020B0004020202020204" pitchFamily="34" charset="0"/>
                      </a:endParaRPr>
                    </a:p>
                    <a:p>
                      <a:pPr algn="ctr">
                        <a:lnSpc>
                          <a:spcPct val="100000"/>
                        </a:lnSpc>
                      </a:pPr>
                      <a:r>
                        <a:rPr lang="en-US" sz="1600" kern="1200" dirty="0">
                          <a:solidFill>
                            <a:schemeClr val="tx1"/>
                          </a:solidFill>
                          <a:effectLst/>
                          <a:latin typeface="Aptos Display" panose="020B0004020202020204" pitchFamily="34" charset="0"/>
                        </a:rPr>
                        <a:t>(0.000)</a:t>
                      </a:r>
                      <a:endParaRPr lang="en-AS" sz="1600" kern="1200" dirty="0">
                        <a:solidFill>
                          <a:schemeClr val="tx1"/>
                        </a:solidFill>
                        <a:effectLst/>
                        <a:latin typeface="Aptos Display" panose="020B0004020202020204" pitchFamily="34" charset="0"/>
                        <a:ea typeface="ＭＳ Ｐゴシック" pitchFamily="-106" charset="-128"/>
                        <a:cs typeface="Arial" pitchFamily="34" charset="0"/>
                      </a:endParaRPr>
                    </a:p>
                  </a:txBody>
                  <a:tcPr marL="68580" marR="68580" marT="0" marB="0" anchor="ctr">
                    <a:solidFill>
                      <a:schemeClr val="bg1">
                        <a:lumMod val="75000"/>
                      </a:schemeClr>
                    </a:solidFill>
                  </a:tcPr>
                </a:tc>
                <a:extLst>
                  <a:ext uri="{0D108BD9-81ED-4DB2-BD59-A6C34878D82A}">
                    <a16:rowId xmlns:a16="http://schemas.microsoft.com/office/drawing/2014/main" val="606296044"/>
                  </a:ext>
                </a:extLst>
              </a:tr>
              <a:tr h="425477">
                <a:tc>
                  <a:txBody>
                    <a:bodyPr/>
                    <a:lstStyle/>
                    <a:p>
                      <a:pPr algn="ctr"/>
                      <a:r>
                        <a:rPr lang="en-US" sz="1600" b="1" kern="1200" dirty="0">
                          <a:solidFill>
                            <a:schemeClr val="tx1"/>
                          </a:solidFill>
                          <a:effectLst/>
                          <a:latin typeface="Aptos Display" panose="020B0004020202020204" pitchFamily="34" charset="0"/>
                          <a:ea typeface="ＭＳ Ｐゴシック" pitchFamily="-106" charset="-128"/>
                          <a:cs typeface="Arial" pitchFamily="34" charset="0"/>
                        </a:rPr>
                        <a:t>With Disability</a:t>
                      </a:r>
                      <a:endParaRPr lang="en-AS" sz="1600" b="1" kern="1200" dirty="0">
                        <a:solidFill>
                          <a:schemeClr val="tx1"/>
                        </a:solidFill>
                        <a:effectLst/>
                        <a:latin typeface="Aptos Display" panose="020B0004020202020204" pitchFamily="34" charset="0"/>
                        <a:ea typeface="ＭＳ Ｐゴシック" pitchFamily="-106" charset="-128"/>
                        <a:cs typeface="Arial" pitchFamily="34" charset="0"/>
                      </a:endParaRPr>
                    </a:p>
                  </a:txBody>
                  <a:tcPr>
                    <a:noFill/>
                  </a:tcPr>
                </a:tc>
                <a:tc>
                  <a:txBody>
                    <a:bodyPr/>
                    <a:lstStyle/>
                    <a:p>
                      <a:pPr algn="ctr">
                        <a:lnSpc>
                          <a:spcPct val="100000"/>
                        </a:lnSpc>
                      </a:pPr>
                      <a:r>
                        <a:rPr lang="en-US" sz="1600" kern="1200" dirty="0">
                          <a:solidFill>
                            <a:schemeClr val="tx1"/>
                          </a:solidFill>
                          <a:effectLst/>
                          <a:latin typeface="Aptos Display" panose="020B0004020202020204" pitchFamily="34" charset="0"/>
                        </a:rPr>
                        <a:t>0.167</a:t>
                      </a:r>
                      <a:endParaRPr lang="en-AS" sz="1600" kern="1200" dirty="0">
                        <a:solidFill>
                          <a:schemeClr val="tx1"/>
                        </a:solidFill>
                        <a:effectLst/>
                        <a:latin typeface="Aptos Display" panose="020B0004020202020204" pitchFamily="34" charset="0"/>
                      </a:endParaRPr>
                    </a:p>
                    <a:p>
                      <a:pPr algn="ctr">
                        <a:lnSpc>
                          <a:spcPct val="100000"/>
                        </a:lnSpc>
                      </a:pPr>
                      <a:r>
                        <a:rPr lang="en-US" sz="1600" kern="1200" dirty="0">
                          <a:solidFill>
                            <a:schemeClr val="tx1"/>
                          </a:solidFill>
                          <a:effectLst/>
                          <a:latin typeface="Aptos Display" panose="020B0004020202020204" pitchFamily="34" charset="0"/>
                        </a:rPr>
                        <a:t>(0.373)</a:t>
                      </a:r>
                      <a:endParaRPr lang="en-AS" sz="1600" kern="1200" dirty="0">
                        <a:solidFill>
                          <a:schemeClr val="tx1"/>
                        </a:solidFill>
                        <a:effectLst/>
                        <a:latin typeface="Aptos Display" panose="020B0004020202020204" pitchFamily="34" charset="0"/>
                        <a:ea typeface="ＭＳ Ｐゴシック" pitchFamily="-106" charset="-128"/>
                        <a:cs typeface="Arial" pitchFamily="34" charset="0"/>
                      </a:endParaRPr>
                    </a:p>
                  </a:txBody>
                  <a:tcPr marL="68580" marR="68580" marT="0" marB="0" anchor="ctr">
                    <a:noFill/>
                  </a:tcPr>
                </a:tc>
                <a:tc>
                  <a:txBody>
                    <a:bodyPr/>
                    <a:lstStyle/>
                    <a:p>
                      <a:pPr algn="ctr">
                        <a:lnSpc>
                          <a:spcPct val="100000"/>
                        </a:lnSpc>
                      </a:pPr>
                      <a:r>
                        <a:rPr lang="en-US" sz="1600" kern="1200" dirty="0">
                          <a:solidFill>
                            <a:schemeClr val="tx1"/>
                          </a:solidFill>
                          <a:effectLst/>
                          <a:latin typeface="Aptos Display" panose="020B0004020202020204" pitchFamily="34" charset="0"/>
                        </a:rPr>
                        <a:t>0.162</a:t>
                      </a:r>
                      <a:endParaRPr lang="en-AS" sz="1600" kern="1200" dirty="0">
                        <a:solidFill>
                          <a:schemeClr val="tx1"/>
                        </a:solidFill>
                        <a:effectLst/>
                        <a:latin typeface="Aptos Display" panose="020B0004020202020204" pitchFamily="34" charset="0"/>
                      </a:endParaRPr>
                    </a:p>
                    <a:p>
                      <a:pPr algn="ctr">
                        <a:lnSpc>
                          <a:spcPct val="100000"/>
                        </a:lnSpc>
                      </a:pPr>
                      <a:r>
                        <a:rPr lang="en-US" sz="1600" kern="1200" dirty="0">
                          <a:solidFill>
                            <a:schemeClr val="tx1"/>
                          </a:solidFill>
                          <a:effectLst/>
                          <a:latin typeface="Aptos Display" panose="020B0004020202020204" pitchFamily="34" charset="0"/>
                        </a:rPr>
                        <a:t>(0.369)</a:t>
                      </a:r>
                      <a:endParaRPr lang="en-AS" sz="1600" kern="1200" dirty="0">
                        <a:solidFill>
                          <a:schemeClr val="tx1"/>
                        </a:solidFill>
                        <a:effectLst/>
                        <a:latin typeface="Aptos Display" panose="020B0004020202020204" pitchFamily="34" charset="0"/>
                        <a:ea typeface="ＭＳ Ｐゴシック" pitchFamily="-106" charset="-128"/>
                        <a:cs typeface="Arial" pitchFamily="34" charset="0"/>
                      </a:endParaRPr>
                    </a:p>
                  </a:txBody>
                  <a:tcPr marL="68580" marR="68580" marT="0" marB="0" anchor="ctr">
                    <a:noFill/>
                  </a:tcPr>
                </a:tc>
                <a:tc>
                  <a:txBody>
                    <a:bodyPr/>
                    <a:lstStyle/>
                    <a:p>
                      <a:pPr algn="ctr">
                        <a:lnSpc>
                          <a:spcPct val="100000"/>
                        </a:lnSpc>
                      </a:pPr>
                      <a:r>
                        <a:rPr lang="en-US" sz="1600" kern="1200" dirty="0">
                          <a:solidFill>
                            <a:schemeClr val="tx1"/>
                          </a:solidFill>
                          <a:effectLst/>
                          <a:latin typeface="Aptos Display" panose="020B0004020202020204" pitchFamily="34" charset="0"/>
                        </a:rPr>
                        <a:t>0.005*</a:t>
                      </a:r>
                      <a:endParaRPr lang="en-AS" sz="1600" kern="1200" dirty="0">
                        <a:solidFill>
                          <a:schemeClr val="tx1"/>
                        </a:solidFill>
                        <a:effectLst/>
                        <a:latin typeface="Aptos Display" panose="020B0004020202020204" pitchFamily="34" charset="0"/>
                      </a:endParaRPr>
                    </a:p>
                    <a:p>
                      <a:pPr algn="ctr">
                        <a:lnSpc>
                          <a:spcPct val="100000"/>
                        </a:lnSpc>
                      </a:pPr>
                      <a:r>
                        <a:rPr lang="en-US" sz="1600" kern="1200" dirty="0">
                          <a:solidFill>
                            <a:schemeClr val="tx1"/>
                          </a:solidFill>
                          <a:effectLst/>
                          <a:latin typeface="Aptos Display" panose="020B0004020202020204" pitchFamily="34" charset="0"/>
                        </a:rPr>
                        <a:t>(0.046) </a:t>
                      </a:r>
                      <a:endParaRPr lang="en-AS" sz="1600" kern="1200" dirty="0">
                        <a:solidFill>
                          <a:schemeClr val="tx1"/>
                        </a:solidFill>
                        <a:effectLst/>
                        <a:latin typeface="Aptos Display" panose="020B0004020202020204" pitchFamily="34" charset="0"/>
                        <a:ea typeface="ＭＳ Ｐゴシック" pitchFamily="-106" charset="-128"/>
                        <a:cs typeface="Arial" pitchFamily="34" charset="0"/>
                      </a:endParaRPr>
                    </a:p>
                  </a:txBody>
                  <a:tcPr marL="68580" marR="68580" marT="0" marB="0" anchor="ctr">
                    <a:noFill/>
                  </a:tcPr>
                </a:tc>
                <a:extLst>
                  <a:ext uri="{0D108BD9-81ED-4DB2-BD59-A6C34878D82A}">
                    <a16:rowId xmlns:a16="http://schemas.microsoft.com/office/drawing/2014/main" val="2503103063"/>
                  </a:ext>
                </a:extLst>
              </a:tr>
            </a:tbl>
          </a:graphicData>
        </a:graphic>
      </p:graphicFrame>
      <p:sp>
        <p:nvSpPr>
          <p:cNvPr id="11" name="TextBox 10">
            <a:extLst>
              <a:ext uri="{FF2B5EF4-FFF2-40B4-BE49-F238E27FC236}">
                <a16:creationId xmlns:a16="http://schemas.microsoft.com/office/drawing/2014/main" id="{A1689A33-3C13-2818-6ABC-FCF8BCAAA169}"/>
              </a:ext>
            </a:extLst>
          </p:cNvPr>
          <p:cNvSpPr txBox="1"/>
          <p:nvPr/>
        </p:nvSpPr>
        <p:spPr>
          <a:xfrm>
            <a:off x="12970584" y="11342352"/>
            <a:ext cx="7119133" cy="369332"/>
          </a:xfrm>
          <a:prstGeom prst="rect">
            <a:avLst/>
          </a:prstGeom>
          <a:noFill/>
        </p:spPr>
        <p:txBody>
          <a:bodyPr wrap="square">
            <a:spAutoFit/>
          </a:bodyPr>
          <a:lstStyle/>
          <a:p>
            <a:pPr algn="ctr"/>
            <a:r>
              <a:rPr lang="en-US" sz="1800" b="1" dirty="0">
                <a:effectLst/>
                <a:latin typeface="Aptos Display" panose="020B0004020202020204" pitchFamily="34" charset="0"/>
                <a:ea typeface="ＭＳ Ｐゴシック" pitchFamily="-106" charset="-128"/>
                <a:cs typeface="Arial" pitchFamily="34" charset="0"/>
              </a:rPr>
              <a:t>Table 1. Ohio Third Grader Demographic Characteristics</a:t>
            </a:r>
          </a:p>
        </p:txBody>
      </p:sp>
      <p:graphicFrame>
        <p:nvGraphicFramePr>
          <p:cNvPr id="12" name="Table 11">
            <a:extLst>
              <a:ext uri="{FF2B5EF4-FFF2-40B4-BE49-F238E27FC236}">
                <a16:creationId xmlns:a16="http://schemas.microsoft.com/office/drawing/2014/main" id="{D76EAF37-54D4-5D42-4C18-0F7209C3487A}"/>
              </a:ext>
            </a:extLst>
          </p:cNvPr>
          <p:cNvGraphicFramePr>
            <a:graphicFrameLocks noGrp="1"/>
          </p:cNvGraphicFramePr>
          <p:nvPr>
            <p:extLst>
              <p:ext uri="{D42A27DB-BD31-4B8C-83A1-F6EECF244321}">
                <p14:modId xmlns:p14="http://schemas.microsoft.com/office/powerpoint/2010/main" val="4021217173"/>
              </p:ext>
            </p:extLst>
          </p:nvPr>
        </p:nvGraphicFramePr>
        <p:xfrm>
          <a:off x="22685707" y="23430166"/>
          <a:ext cx="9477246" cy="7382369"/>
        </p:xfrm>
        <a:graphic>
          <a:graphicData uri="http://schemas.openxmlformats.org/drawingml/2006/table">
            <a:tbl>
              <a:tblPr firstRow="1" firstCol="1" bandRow="1">
                <a:tableStyleId>{9D7B26C5-4107-4FEC-AEDC-1716B250A1EF}</a:tableStyleId>
              </a:tblPr>
              <a:tblGrid>
                <a:gridCol w="1858570">
                  <a:extLst>
                    <a:ext uri="{9D8B030D-6E8A-4147-A177-3AD203B41FA5}">
                      <a16:colId xmlns:a16="http://schemas.microsoft.com/office/drawing/2014/main" val="1736416747"/>
                    </a:ext>
                  </a:extLst>
                </a:gridCol>
                <a:gridCol w="951969">
                  <a:extLst>
                    <a:ext uri="{9D8B030D-6E8A-4147-A177-3AD203B41FA5}">
                      <a16:colId xmlns:a16="http://schemas.microsoft.com/office/drawing/2014/main" val="34378870"/>
                    </a:ext>
                  </a:extLst>
                </a:gridCol>
                <a:gridCol w="951969">
                  <a:extLst>
                    <a:ext uri="{9D8B030D-6E8A-4147-A177-3AD203B41FA5}">
                      <a16:colId xmlns:a16="http://schemas.microsoft.com/office/drawing/2014/main" val="1388815516"/>
                    </a:ext>
                  </a:extLst>
                </a:gridCol>
                <a:gridCol w="952700">
                  <a:extLst>
                    <a:ext uri="{9D8B030D-6E8A-4147-A177-3AD203B41FA5}">
                      <a16:colId xmlns:a16="http://schemas.microsoft.com/office/drawing/2014/main" val="1798470534"/>
                    </a:ext>
                  </a:extLst>
                </a:gridCol>
                <a:gridCol w="952700">
                  <a:extLst>
                    <a:ext uri="{9D8B030D-6E8A-4147-A177-3AD203B41FA5}">
                      <a16:colId xmlns:a16="http://schemas.microsoft.com/office/drawing/2014/main" val="2138343747"/>
                    </a:ext>
                  </a:extLst>
                </a:gridCol>
                <a:gridCol w="951969">
                  <a:extLst>
                    <a:ext uri="{9D8B030D-6E8A-4147-A177-3AD203B41FA5}">
                      <a16:colId xmlns:a16="http://schemas.microsoft.com/office/drawing/2014/main" val="3259248237"/>
                    </a:ext>
                  </a:extLst>
                </a:gridCol>
                <a:gridCol w="951969">
                  <a:extLst>
                    <a:ext uri="{9D8B030D-6E8A-4147-A177-3AD203B41FA5}">
                      <a16:colId xmlns:a16="http://schemas.microsoft.com/office/drawing/2014/main" val="647361983"/>
                    </a:ext>
                  </a:extLst>
                </a:gridCol>
                <a:gridCol w="952700">
                  <a:extLst>
                    <a:ext uri="{9D8B030D-6E8A-4147-A177-3AD203B41FA5}">
                      <a16:colId xmlns:a16="http://schemas.microsoft.com/office/drawing/2014/main" val="1924943661"/>
                    </a:ext>
                  </a:extLst>
                </a:gridCol>
                <a:gridCol w="952700">
                  <a:extLst>
                    <a:ext uri="{9D8B030D-6E8A-4147-A177-3AD203B41FA5}">
                      <a16:colId xmlns:a16="http://schemas.microsoft.com/office/drawing/2014/main" val="115519579"/>
                    </a:ext>
                  </a:extLst>
                </a:gridCol>
              </a:tblGrid>
              <a:tr h="419712">
                <a:tc rowSpan="2">
                  <a:txBody>
                    <a:bodyPr/>
                    <a:lstStyle/>
                    <a:p>
                      <a:pPr algn="ctr">
                        <a:lnSpc>
                          <a:spcPct val="100000"/>
                        </a:lnSpc>
                      </a:pPr>
                      <a:r>
                        <a:rPr lang="en-US" sz="1600" dirty="0">
                          <a:effectLst/>
                          <a:latin typeface="Aptos Display" panose="020B0004020202020204" pitchFamily="34" charset="0"/>
                        </a:rPr>
                        <a:t> </a:t>
                      </a:r>
                      <a:endParaRPr lang="en-AS" sz="1600" dirty="0">
                        <a:effectLst/>
                        <a:latin typeface="Aptos Display" panose="020B0004020202020204" pitchFamily="34" charset="0"/>
                        <a:ea typeface="DengXian" panose="02010600030101010101" pitchFamily="2" charset="-122"/>
                      </a:endParaRPr>
                    </a:p>
                  </a:txBody>
                  <a:tcPr marL="68580" marR="68580" marT="0" marB="0" anchor="ctr"/>
                </a:tc>
                <a:tc gridSpan="2">
                  <a:txBody>
                    <a:bodyPr/>
                    <a:lstStyle/>
                    <a:p>
                      <a:pPr algn="ctr">
                        <a:lnSpc>
                          <a:spcPct val="200000"/>
                        </a:lnSpc>
                      </a:pPr>
                      <a:r>
                        <a:rPr lang="en-US" sz="1600" dirty="0">
                          <a:effectLst/>
                          <a:latin typeface="Aptos Display" panose="020B0004020202020204" pitchFamily="34" charset="0"/>
                        </a:rPr>
                        <a:t>2014</a:t>
                      </a:r>
                      <a:endParaRPr lang="en-AS" sz="1600" dirty="0">
                        <a:effectLst/>
                        <a:latin typeface="Aptos Display" panose="020B0004020202020204" pitchFamily="34" charset="0"/>
                        <a:ea typeface="DengXian" panose="02010600030101010101" pitchFamily="2" charset="-122"/>
                      </a:endParaRPr>
                    </a:p>
                  </a:txBody>
                  <a:tcPr marL="68580" marR="68580" marT="0" marB="0">
                    <a:lnB w="12700" cmpd="sng">
                      <a:noFill/>
                    </a:lnB>
                  </a:tcPr>
                </a:tc>
                <a:tc hMerge="1">
                  <a:txBody>
                    <a:bodyPr/>
                    <a:lstStyle/>
                    <a:p>
                      <a:endParaRPr lang="en-AS"/>
                    </a:p>
                  </a:txBody>
                  <a:tcPr/>
                </a:tc>
                <a:tc gridSpan="2">
                  <a:txBody>
                    <a:bodyPr/>
                    <a:lstStyle/>
                    <a:p>
                      <a:pPr algn="ctr">
                        <a:lnSpc>
                          <a:spcPct val="200000"/>
                        </a:lnSpc>
                      </a:pPr>
                      <a:r>
                        <a:rPr lang="en-US" sz="1600" dirty="0">
                          <a:effectLst/>
                          <a:latin typeface="Aptos Display" panose="020B0004020202020204" pitchFamily="34" charset="0"/>
                        </a:rPr>
                        <a:t>2015</a:t>
                      </a:r>
                      <a:endParaRPr lang="en-AS" sz="1600" dirty="0">
                        <a:effectLst/>
                        <a:latin typeface="Aptos Display" panose="020B0004020202020204" pitchFamily="34" charset="0"/>
                        <a:ea typeface="DengXian" panose="02010600030101010101" pitchFamily="2" charset="-122"/>
                      </a:endParaRPr>
                    </a:p>
                  </a:txBody>
                  <a:tcPr marL="68580" marR="68580" marT="0" marB="0">
                    <a:lnB w="12700" cmpd="sng">
                      <a:noFill/>
                    </a:lnB>
                  </a:tcPr>
                </a:tc>
                <a:tc hMerge="1">
                  <a:txBody>
                    <a:bodyPr/>
                    <a:lstStyle/>
                    <a:p>
                      <a:endParaRPr lang="en-AS"/>
                    </a:p>
                  </a:txBody>
                  <a:tcPr/>
                </a:tc>
                <a:tc gridSpan="2">
                  <a:txBody>
                    <a:bodyPr/>
                    <a:lstStyle/>
                    <a:p>
                      <a:pPr algn="ctr">
                        <a:lnSpc>
                          <a:spcPct val="200000"/>
                        </a:lnSpc>
                      </a:pPr>
                      <a:r>
                        <a:rPr lang="en-US" sz="1600" dirty="0">
                          <a:effectLst/>
                          <a:latin typeface="Aptos Display" panose="020B0004020202020204" pitchFamily="34" charset="0"/>
                        </a:rPr>
                        <a:t>2016</a:t>
                      </a:r>
                      <a:endParaRPr lang="en-AS" sz="1600" dirty="0">
                        <a:effectLst/>
                        <a:latin typeface="Aptos Display" panose="020B0004020202020204" pitchFamily="34" charset="0"/>
                        <a:ea typeface="DengXian" panose="02010600030101010101" pitchFamily="2" charset="-122"/>
                      </a:endParaRPr>
                    </a:p>
                  </a:txBody>
                  <a:tcPr marL="68580" marR="68580" marT="0" marB="0">
                    <a:lnB w="12700" cmpd="sng">
                      <a:noFill/>
                    </a:lnB>
                  </a:tcPr>
                </a:tc>
                <a:tc hMerge="1">
                  <a:txBody>
                    <a:bodyPr/>
                    <a:lstStyle/>
                    <a:p>
                      <a:endParaRPr lang="en-AS"/>
                    </a:p>
                  </a:txBody>
                  <a:tcPr/>
                </a:tc>
                <a:tc gridSpan="2">
                  <a:txBody>
                    <a:bodyPr/>
                    <a:lstStyle/>
                    <a:p>
                      <a:pPr algn="ctr">
                        <a:lnSpc>
                          <a:spcPct val="200000"/>
                        </a:lnSpc>
                      </a:pPr>
                      <a:r>
                        <a:rPr lang="en-US" sz="1600">
                          <a:effectLst/>
                          <a:latin typeface="Aptos Display" panose="020B0004020202020204" pitchFamily="34" charset="0"/>
                        </a:rPr>
                        <a:t>2017</a:t>
                      </a:r>
                      <a:endParaRPr lang="en-AS" sz="1600">
                        <a:effectLst/>
                        <a:latin typeface="Aptos Display" panose="020B0004020202020204" pitchFamily="34" charset="0"/>
                        <a:ea typeface="DengXian" panose="02010600030101010101" pitchFamily="2" charset="-122"/>
                      </a:endParaRPr>
                    </a:p>
                  </a:txBody>
                  <a:tcPr marL="68580" marR="68580" marT="0" marB="0">
                    <a:lnB w="12700" cmpd="sng">
                      <a:noFill/>
                    </a:lnB>
                  </a:tcPr>
                </a:tc>
                <a:tc hMerge="1">
                  <a:txBody>
                    <a:bodyPr/>
                    <a:lstStyle/>
                    <a:p>
                      <a:endParaRPr lang="en-AS"/>
                    </a:p>
                  </a:txBody>
                  <a:tcPr/>
                </a:tc>
                <a:extLst>
                  <a:ext uri="{0D108BD9-81ED-4DB2-BD59-A6C34878D82A}">
                    <a16:rowId xmlns:a16="http://schemas.microsoft.com/office/drawing/2014/main" val="2469428106"/>
                  </a:ext>
                </a:extLst>
              </a:tr>
              <a:tr h="329129">
                <a:tc vMerge="1">
                  <a:txBody>
                    <a:bodyPr/>
                    <a:lstStyle/>
                    <a:p>
                      <a:endParaRPr lang="en-AS"/>
                    </a:p>
                  </a:txBody>
                  <a:tcPr/>
                </a:tc>
                <a:tc>
                  <a:txBody>
                    <a:bodyPr/>
                    <a:lstStyle/>
                    <a:p>
                      <a:pPr algn="ctr">
                        <a:lnSpc>
                          <a:spcPct val="100000"/>
                        </a:lnSpc>
                      </a:pPr>
                      <a:r>
                        <a:rPr lang="en-US" sz="1600" dirty="0">
                          <a:effectLst/>
                          <a:latin typeface="Aptos Display" panose="020B0004020202020204" pitchFamily="34" charset="0"/>
                        </a:rPr>
                        <a:t>ELA</a:t>
                      </a:r>
                      <a:endParaRPr lang="en-AS" sz="1600" dirty="0">
                        <a:effectLst/>
                        <a:latin typeface="Aptos Display" panose="020B0004020202020204" pitchFamily="34" charset="0"/>
                        <a:ea typeface="DengXian" panose="02010600030101010101" pitchFamily="2" charset="-122"/>
                      </a:endParaRPr>
                    </a:p>
                  </a:txBody>
                  <a:tcPr marL="68580" marR="68580" marT="0" marB="0">
                    <a:lnL w="12700" cmpd="sng">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1600" dirty="0">
                          <a:effectLst/>
                          <a:latin typeface="Aptos Display" panose="020B0004020202020204" pitchFamily="34" charset="0"/>
                        </a:rPr>
                        <a:t>Math</a:t>
                      </a:r>
                      <a:endParaRPr lang="en-AS" sz="1600" dirty="0">
                        <a:effectLst/>
                        <a:latin typeface="Aptos Display" panose="020B0004020202020204" pitchFamily="34" charset="0"/>
                        <a:ea typeface="DengXian" panose="02010600030101010101" pitchFamily="2" charset="-122"/>
                      </a:endParaRPr>
                    </a:p>
                  </a:txBody>
                  <a:tcPr marL="68580" marR="68580" marT="0" marB="0">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1600" dirty="0">
                          <a:effectLst/>
                          <a:latin typeface="Aptos Display" panose="020B0004020202020204" pitchFamily="34" charset="0"/>
                        </a:rPr>
                        <a:t>ELA</a:t>
                      </a:r>
                      <a:endParaRPr lang="en-AS" sz="1600" dirty="0">
                        <a:effectLst/>
                        <a:latin typeface="Aptos Display" panose="020B0004020202020204" pitchFamily="34" charset="0"/>
                        <a:ea typeface="DengXian" panose="02010600030101010101" pitchFamily="2" charset="-122"/>
                      </a:endParaRPr>
                    </a:p>
                  </a:txBody>
                  <a:tcPr marL="68580" marR="68580" marT="0" marB="0">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1600" dirty="0">
                          <a:effectLst/>
                          <a:latin typeface="Aptos Display" panose="020B0004020202020204" pitchFamily="34" charset="0"/>
                        </a:rPr>
                        <a:t>Math</a:t>
                      </a:r>
                      <a:endParaRPr lang="en-AS" sz="1600" dirty="0">
                        <a:effectLst/>
                        <a:latin typeface="Aptos Display" panose="020B0004020202020204" pitchFamily="34" charset="0"/>
                        <a:ea typeface="DengXian" panose="02010600030101010101" pitchFamily="2" charset="-122"/>
                      </a:endParaRPr>
                    </a:p>
                  </a:txBody>
                  <a:tcPr marL="68580" marR="68580" marT="0" marB="0">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1600" dirty="0">
                          <a:effectLst/>
                          <a:latin typeface="Aptos Display" panose="020B0004020202020204" pitchFamily="34" charset="0"/>
                        </a:rPr>
                        <a:t>ELA</a:t>
                      </a:r>
                      <a:endParaRPr lang="en-AS" sz="1600" dirty="0">
                        <a:effectLst/>
                        <a:latin typeface="Aptos Display" panose="020B0004020202020204" pitchFamily="34" charset="0"/>
                        <a:ea typeface="DengXian" panose="02010600030101010101" pitchFamily="2" charset="-122"/>
                      </a:endParaRPr>
                    </a:p>
                  </a:txBody>
                  <a:tcPr marL="68580" marR="68580" marT="0" marB="0">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1600" dirty="0">
                          <a:effectLst/>
                          <a:latin typeface="Aptos Display" panose="020B0004020202020204" pitchFamily="34" charset="0"/>
                        </a:rPr>
                        <a:t>Math</a:t>
                      </a:r>
                      <a:endParaRPr lang="en-AS" sz="1600" dirty="0">
                        <a:effectLst/>
                        <a:latin typeface="Aptos Display" panose="020B0004020202020204" pitchFamily="34" charset="0"/>
                        <a:ea typeface="DengXian" panose="02010600030101010101" pitchFamily="2" charset="-122"/>
                      </a:endParaRPr>
                    </a:p>
                  </a:txBody>
                  <a:tcPr marL="68580" marR="68580" marT="0" marB="0">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1600" dirty="0">
                          <a:effectLst/>
                          <a:latin typeface="Aptos Display" panose="020B0004020202020204" pitchFamily="34" charset="0"/>
                        </a:rPr>
                        <a:t>ELA</a:t>
                      </a:r>
                      <a:endParaRPr lang="en-AS" sz="1600" dirty="0">
                        <a:effectLst/>
                        <a:latin typeface="Aptos Display" panose="020B0004020202020204" pitchFamily="34" charset="0"/>
                        <a:ea typeface="DengXian" panose="02010600030101010101" pitchFamily="2" charset="-122"/>
                      </a:endParaRPr>
                    </a:p>
                  </a:txBody>
                  <a:tcPr marL="68580" marR="68580" marT="0" marB="0">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1600" dirty="0">
                          <a:effectLst/>
                          <a:latin typeface="Aptos Display" panose="020B0004020202020204" pitchFamily="34" charset="0"/>
                        </a:rPr>
                        <a:t>Math</a:t>
                      </a:r>
                      <a:endParaRPr lang="en-AS" sz="1600" dirty="0">
                        <a:effectLst/>
                        <a:latin typeface="Aptos Display" panose="020B0004020202020204" pitchFamily="34" charset="0"/>
                        <a:ea typeface="DengXian" panose="02010600030101010101" pitchFamily="2" charset="-122"/>
                      </a:endParaRPr>
                    </a:p>
                  </a:txBody>
                  <a:tcPr marL="68580" marR="68580" marT="0" marB="0">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06360073"/>
                  </a:ext>
                </a:extLst>
              </a:tr>
              <a:tr h="317038">
                <a:tc gridSpan="9">
                  <a:txBody>
                    <a:bodyPr/>
                    <a:lstStyle/>
                    <a:p>
                      <a:pPr algn="l">
                        <a:lnSpc>
                          <a:spcPct val="100000"/>
                        </a:lnSpc>
                      </a:pPr>
                      <a:r>
                        <a:rPr lang="en-US" sz="1600" dirty="0">
                          <a:effectLst/>
                          <a:latin typeface="Aptos Display" panose="020B0004020202020204" pitchFamily="34" charset="0"/>
                        </a:rPr>
                        <a:t>Panel A: 4</a:t>
                      </a:r>
                      <a:r>
                        <a:rPr lang="en-US" sz="1600" baseline="30000" dirty="0">
                          <a:effectLst/>
                          <a:latin typeface="Aptos Display" panose="020B0004020202020204" pitchFamily="34" charset="0"/>
                        </a:rPr>
                        <a:t>th</a:t>
                      </a:r>
                      <a:r>
                        <a:rPr lang="en-US" sz="1600" dirty="0">
                          <a:effectLst/>
                          <a:latin typeface="Aptos Display" panose="020B0004020202020204" pitchFamily="34" charset="0"/>
                        </a:rPr>
                        <a:t> Grade outcomes</a:t>
                      </a:r>
                    </a:p>
                  </a:txBody>
                  <a:tcPr marL="68580" marR="68580" marT="0" marB="0" anchor="ctr">
                    <a:solidFill>
                      <a:schemeClr val="bg1">
                        <a:lumMod val="75000"/>
                      </a:schemeClr>
                    </a:solidFill>
                  </a:tcPr>
                </a:tc>
                <a:tc hMerge="1">
                  <a:txBody>
                    <a:bodyPr/>
                    <a:lstStyle/>
                    <a:p>
                      <a:endParaRPr/>
                    </a:p>
                  </a:txBody>
                  <a:tcPr marL="68580" marR="68580" marT="0" marB="0" anchor="ctr">
                    <a:lnT w="12700" cap="flat" cmpd="sng" algn="ctr">
                      <a:solidFill>
                        <a:schemeClr val="tx1"/>
                      </a:solidFill>
                      <a:prstDash val="solid"/>
                      <a:round/>
                      <a:headEnd type="none" w="med" len="med"/>
                      <a:tailEnd type="none" w="med" len="med"/>
                    </a:lnT>
                  </a:tcPr>
                </a:tc>
                <a:tc hMerge="1">
                  <a:txBody>
                    <a:bodyPr/>
                    <a:lstStyle/>
                    <a:p>
                      <a:endParaRPr/>
                    </a:p>
                  </a:txBody>
                  <a:tcPr marL="68580" marR="68580" marT="0" marB="0" anchor="ctr">
                    <a:lnT w="12700" cap="flat" cmpd="sng" algn="ctr">
                      <a:solidFill>
                        <a:schemeClr val="tx1"/>
                      </a:solidFill>
                      <a:prstDash val="solid"/>
                      <a:round/>
                      <a:headEnd type="none" w="med" len="med"/>
                      <a:tailEnd type="none" w="med" len="med"/>
                    </a:lnT>
                  </a:tcPr>
                </a:tc>
                <a:tc hMerge="1">
                  <a:txBody>
                    <a:bodyPr/>
                    <a:lstStyle/>
                    <a:p>
                      <a:endParaRPr/>
                    </a:p>
                  </a:txBody>
                  <a:tcPr marL="68580" marR="68580" marT="0" marB="0" anchor="ctr">
                    <a:lnT w="12700" cap="flat" cmpd="sng" algn="ctr">
                      <a:solidFill>
                        <a:schemeClr val="tx1"/>
                      </a:solidFill>
                      <a:prstDash val="solid"/>
                      <a:round/>
                      <a:headEnd type="none" w="med" len="med"/>
                      <a:tailEnd type="none" w="med" len="med"/>
                    </a:lnT>
                  </a:tcPr>
                </a:tc>
                <a:tc hMerge="1">
                  <a:txBody>
                    <a:bodyPr/>
                    <a:lstStyle/>
                    <a:p>
                      <a:endParaRPr/>
                    </a:p>
                  </a:txBody>
                  <a:tcPr marL="68580" marR="68580" marT="0" marB="0" anchor="ctr">
                    <a:lnT w="12700" cap="flat" cmpd="sng" algn="ctr">
                      <a:solidFill>
                        <a:schemeClr val="tx1"/>
                      </a:solidFill>
                      <a:prstDash val="solid"/>
                      <a:round/>
                      <a:headEnd type="none" w="med" len="med"/>
                      <a:tailEnd type="none" w="med" len="med"/>
                    </a:lnT>
                  </a:tcPr>
                </a:tc>
                <a:tc hMerge="1">
                  <a:txBody>
                    <a:bodyPr/>
                    <a:lstStyle/>
                    <a:p>
                      <a:endParaRPr/>
                    </a:p>
                  </a:txBody>
                  <a:tcPr marL="68580" marR="68580" marT="0" marB="0" anchor="ctr">
                    <a:lnT w="12700" cap="flat" cmpd="sng" algn="ctr">
                      <a:solidFill>
                        <a:schemeClr val="tx1"/>
                      </a:solidFill>
                      <a:prstDash val="solid"/>
                      <a:round/>
                      <a:headEnd type="none" w="med" len="med"/>
                      <a:tailEnd type="none" w="med" len="med"/>
                    </a:lnT>
                  </a:tcPr>
                </a:tc>
                <a:tc hMerge="1">
                  <a:txBody>
                    <a:bodyPr/>
                    <a:lstStyle/>
                    <a:p>
                      <a:endParaRPr/>
                    </a:p>
                  </a:txBody>
                  <a:tcPr marL="68580" marR="68580" marT="0" marB="0" anchor="ctr">
                    <a:lnT w="12700" cap="flat" cmpd="sng" algn="ctr">
                      <a:solidFill>
                        <a:schemeClr val="tx1"/>
                      </a:solidFill>
                      <a:prstDash val="solid"/>
                      <a:round/>
                      <a:headEnd type="none" w="med" len="med"/>
                      <a:tailEnd type="none" w="med" len="med"/>
                    </a:lnT>
                  </a:tcPr>
                </a:tc>
                <a:tc hMerge="1">
                  <a:txBody>
                    <a:bodyPr/>
                    <a:lstStyle/>
                    <a:p>
                      <a:endParaRPr/>
                    </a:p>
                  </a:txBody>
                  <a:tcPr marL="68580" marR="68580" marT="0" marB="0" anchor="ctr">
                    <a:lnT w="12700" cap="flat" cmpd="sng" algn="ctr">
                      <a:solidFill>
                        <a:schemeClr val="tx1"/>
                      </a:solidFill>
                      <a:prstDash val="solid"/>
                      <a:round/>
                      <a:headEnd type="none" w="med" len="med"/>
                      <a:tailEnd type="none" w="med" len="med"/>
                    </a:lnT>
                  </a:tcPr>
                </a:tc>
                <a:tc hMerge="1">
                  <a:txBody>
                    <a:bodyPr/>
                    <a:lstStyle/>
                    <a:p>
                      <a:endParaRPr dirty="0"/>
                    </a:p>
                  </a:txBody>
                  <a:tcPr marL="68580" marR="68580"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361455338"/>
                  </a:ext>
                </a:extLst>
              </a:tr>
              <a:tr h="727407">
                <a:tc>
                  <a:txBody>
                    <a:bodyPr/>
                    <a:lstStyle/>
                    <a:p>
                      <a:pPr algn="ctr">
                        <a:lnSpc>
                          <a:spcPct val="100000"/>
                        </a:lnSpc>
                      </a:pPr>
                      <a:r>
                        <a:rPr lang="en-US" sz="1600" dirty="0">
                          <a:effectLst/>
                          <a:latin typeface="Aptos Display" panose="020B0004020202020204" pitchFamily="34" charset="0"/>
                        </a:rPr>
                        <a:t>Retained </a:t>
                      </a:r>
                      <a:endParaRPr lang="en-AS" sz="1600" dirty="0">
                        <a:effectLst/>
                        <a:latin typeface="Aptos Display" panose="020B0004020202020204" pitchFamily="34" charset="0"/>
                        <a:ea typeface="DengXian" panose="02010600030101010101" pitchFamily="2" charset="-122"/>
                      </a:endParaRPr>
                    </a:p>
                  </a:txBody>
                  <a:tcPr marL="68580" marR="68580" marT="0" marB="0" anchor="ctr">
                    <a:noFill/>
                  </a:tcPr>
                </a:tc>
                <a:tc>
                  <a:txBody>
                    <a:bodyPr/>
                    <a:lstStyle/>
                    <a:p>
                      <a:pPr algn="ctr">
                        <a:lnSpc>
                          <a:spcPct val="100000"/>
                        </a:lnSpc>
                      </a:pPr>
                      <a:r>
                        <a:rPr lang="en-US" sz="1600" dirty="0">
                          <a:effectLst/>
                          <a:latin typeface="Aptos Display" panose="020B0004020202020204" pitchFamily="34" charset="0"/>
                        </a:rPr>
                        <a:t>-7.49</a:t>
                      </a:r>
                      <a:endParaRPr lang="en-AS" sz="1600" dirty="0">
                        <a:effectLst/>
                        <a:latin typeface="Aptos Display" panose="020B0004020202020204" pitchFamily="34" charset="0"/>
                      </a:endParaRPr>
                    </a:p>
                    <a:p>
                      <a:pPr algn="ctr">
                        <a:lnSpc>
                          <a:spcPct val="100000"/>
                        </a:lnSpc>
                      </a:pPr>
                      <a:r>
                        <a:rPr lang="en-US" sz="1600" dirty="0">
                          <a:effectLst/>
                          <a:latin typeface="Aptos Display" panose="020B0004020202020204" pitchFamily="34" charset="0"/>
                        </a:rPr>
                        <a:t>(4.60)</a:t>
                      </a:r>
                      <a:endParaRPr lang="en-AS" sz="1600" dirty="0">
                        <a:effectLst/>
                        <a:latin typeface="Aptos Display" panose="020B0004020202020204" pitchFamily="34" charset="0"/>
                        <a:ea typeface="DengXian" panose="02010600030101010101" pitchFamily="2" charset="-122"/>
                      </a:endParaRPr>
                    </a:p>
                  </a:txBody>
                  <a:tcPr marL="68580" marR="68580" marT="0" marB="0" anchor="ctr">
                    <a:noFill/>
                  </a:tcPr>
                </a:tc>
                <a:tc>
                  <a:txBody>
                    <a:bodyPr/>
                    <a:lstStyle/>
                    <a:p>
                      <a:pPr algn="ctr">
                        <a:lnSpc>
                          <a:spcPct val="100000"/>
                        </a:lnSpc>
                      </a:pPr>
                      <a:r>
                        <a:rPr lang="en-US" sz="1600" dirty="0">
                          <a:effectLst/>
                          <a:latin typeface="Aptos Display" panose="020B0004020202020204" pitchFamily="34" charset="0"/>
                        </a:rPr>
                        <a:t>-4.71</a:t>
                      </a:r>
                      <a:endParaRPr lang="en-AS" sz="1600" dirty="0">
                        <a:effectLst/>
                        <a:latin typeface="Aptos Display" panose="020B0004020202020204" pitchFamily="34" charset="0"/>
                      </a:endParaRPr>
                    </a:p>
                    <a:p>
                      <a:pPr algn="ctr">
                        <a:lnSpc>
                          <a:spcPct val="100000"/>
                        </a:lnSpc>
                      </a:pPr>
                      <a:r>
                        <a:rPr lang="en-US" sz="1600" dirty="0">
                          <a:effectLst/>
                          <a:latin typeface="Aptos Display" panose="020B0004020202020204" pitchFamily="34" charset="0"/>
                        </a:rPr>
                        <a:t>(4.31)</a:t>
                      </a:r>
                      <a:endParaRPr lang="en-AS" sz="1600" dirty="0">
                        <a:effectLst/>
                        <a:latin typeface="Aptos Display" panose="020B0004020202020204" pitchFamily="34" charset="0"/>
                        <a:ea typeface="DengXian" panose="02010600030101010101" pitchFamily="2" charset="-122"/>
                      </a:endParaRPr>
                    </a:p>
                  </a:txBody>
                  <a:tcPr marL="68580" marR="68580" marT="0" marB="0" anchor="ctr">
                    <a:noFill/>
                  </a:tcPr>
                </a:tc>
                <a:tc>
                  <a:txBody>
                    <a:bodyPr/>
                    <a:lstStyle/>
                    <a:p>
                      <a:pPr algn="ctr">
                        <a:lnSpc>
                          <a:spcPct val="100000"/>
                        </a:lnSpc>
                      </a:pPr>
                      <a:r>
                        <a:rPr lang="en-US" sz="1600" dirty="0">
                          <a:effectLst/>
                          <a:latin typeface="Aptos Display" panose="020B0004020202020204" pitchFamily="34" charset="0"/>
                        </a:rPr>
                        <a:t>50.58***</a:t>
                      </a:r>
                      <a:endParaRPr lang="en-AS" sz="1600" dirty="0">
                        <a:effectLst/>
                        <a:latin typeface="Aptos Display" panose="020B0004020202020204" pitchFamily="34" charset="0"/>
                      </a:endParaRPr>
                    </a:p>
                    <a:p>
                      <a:pPr algn="ctr">
                        <a:lnSpc>
                          <a:spcPct val="100000"/>
                        </a:lnSpc>
                      </a:pPr>
                      <a:r>
                        <a:rPr lang="en-US" sz="1600" dirty="0">
                          <a:effectLst/>
                          <a:latin typeface="Aptos Display" panose="020B0004020202020204" pitchFamily="34" charset="0"/>
                        </a:rPr>
                        <a:t>(11.84)</a:t>
                      </a:r>
                      <a:endParaRPr lang="en-AS" sz="1600" dirty="0">
                        <a:effectLst/>
                        <a:latin typeface="Aptos Display" panose="020B0004020202020204" pitchFamily="34" charset="0"/>
                        <a:ea typeface="DengXian" panose="02010600030101010101" pitchFamily="2" charset="-122"/>
                      </a:endParaRPr>
                    </a:p>
                  </a:txBody>
                  <a:tcPr marL="68580" marR="68580" marT="0" marB="0" anchor="ctr">
                    <a:noFill/>
                  </a:tcPr>
                </a:tc>
                <a:tc>
                  <a:txBody>
                    <a:bodyPr/>
                    <a:lstStyle/>
                    <a:p>
                      <a:pPr algn="ctr">
                        <a:lnSpc>
                          <a:spcPct val="100000"/>
                        </a:lnSpc>
                      </a:pPr>
                      <a:r>
                        <a:rPr lang="en-US" sz="1600" dirty="0">
                          <a:effectLst/>
                          <a:latin typeface="Aptos Display" panose="020B0004020202020204" pitchFamily="34" charset="0"/>
                        </a:rPr>
                        <a:t>35.26**</a:t>
                      </a:r>
                      <a:endParaRPr lang="en-AS" sz="1600" dirty="0">
                        <a:effectLst/>
                        <a:latin typeface="Aptos Display" panose="020B0004020202020204" pitchFamily="34" charset="0"/>
                      </a:endParaRPr>
                    </a:p>
                    <a:p>
                      <a:pPr algn="ctr">
                        <a:lnSpc>
                          <a:spcPct val="100000"/>
                        </a:lnSpc>
                      </a:pPr>
                      <a:r>
                        <a:rPr lang="en-US" sz="1600" dirty="0">
                          <a:effectLst/>
                          <a:latin typeface="Aptos Display" panose="020B0004020202020204" pitchFamily="34" charset="0"/>
                        </a:rPr>
                        <a:t>(12.52)</a:t>
                      </a:r>
                      <a:endParaRPr lang="en-AS" sz="1600" dirty="0">
                        <a:effectLst/>
                        <a:latin typeface="Aptos Display" panose="020B0004020202020204" pitchFamily="34" charset="0"/>
                        <a:ea typeface="DengXian" panose="02010600030101010101" pitchFamily="2" charset="-122"/>
                      </a:endParaRPr>
                    </a:p>
                  </a:txBody>
                  <a:tcPr marL="68580" marR="68580" marT="0" marB="0" anchor="ctr">
                    <a:noFill/>
                  </a:tcPr>
                </a:tc>
                <a:tc>
                  <a:txBody>
                    <a:bodyPr/>
                    <a:lstStyle/>
                    <a:p>
                      <a:pPr algn="ctr">
                        <a:lnSpc>
                          <a:spcPct val="100000"/>
                        </a:lnSpc>
                      </a:pPr>
                      <a:r>
                        <a:rPr lang="en-US" sz="1600" dirty="0">
                          <a:effectLst/>
                          <a:latin typeface="Aptos Display" panose="020B0004020202020204" pitchFamily="34" charset="0"/>
                        </a:rPr>
                        <a:t>50.30***</a:t>
                      </a:r>
                      <a:endParaRPr lang="en-AS" sz="1600" dirty="0">
                        <a:effectLst/>
                        <a:latin typeface="Aptos Display" panose="020B0004020202020204" pitchFamily="34" charset="0"/>
                      </a:endParaRPr>
                    </a:p>
                    <a:p>
                      <a:pPr algn="ctr">
                        <a:lnSpc>
                          <a:spcPct val="100000"/>
                        </a:lnSpc>
                      </a:pPr>
                      <a:r>
                        <a:rPr lang="en-US" sz="1600" dirty="0">
                          <a:effectLst/>
                          <a:latin typeface="Aptos Display" panose="020B0004020202020204" pitchFamily="34" charset="0"/>
                        </a:rPr>
                        <a:t>(9.12)</a:t>
                      </a:r>
                      <a:endParaRPr lang="en-AS" sz="1600" dirty="0">
                        <a:effectLst/>
                        <a:latin typeface="Aptos Display" panose="020B0004020202020204" pitchFamily="34" charset="0"/>
                        <a:ea typeface="DengXian" panose="02010600030101010101" pitchFamily="2" charset="-122"/>
                      </a:endParaRPr>
                    </a:p>
                  </a:txBody>
                  <a:tcPr marL="68580" marR="68580" marT="0" marB="0" anchor="ctr">
                    <a:noFill/>
                  </a:tcPr>
                </a:tc>
                <a:tc>
                  <a:txBody>
                    <a:bodyPr/>
                    <a:lstStyle/>
                    <a:p>
                      <a:pPr algn="ctr">
                        <a:lnSpc>
                          <a:spcPct val="100000"/>
                        </a:lnSpc>
                      </a:pPr>
                      <a:r>
                        <a:rPr lang="en-US" sz="1600" dirty="0">
                          <a:effectLst/>
                          <a:latin typeface="Aptos Display" panose="020B0004020202020204" pitchFamily="34" charset="0"/>
                        </a:rPr>
                        <a:t>53.23***</a:t>
                      </a:r>
                      <a:endParaRPr lang="en-AS" sz="1600" dirty="0">
                        <a:effectLst/>
                        <a:latin typeface="Aptos Display" panose="020B0004020202020204" pitchFamily="34" charset="0"/>
                      </a:endParaRPr>
                    </a:p>
                    <a:p>
                      <a:pPr algn="ctr">
                        <a:lnSpc>
                          <a:spcPct val="100000"/>
                        </a:lnSpc>
                      </a:pPr>
                      <a:r>
                        <a:rPr lang="en-US" sz="1600" dirty="0">
                          <a:effectLst/>
                          <a:latin typeface="Aptos Display" panose="020B0004020202020204" pitchFamily="34" charset="0"/>
                        </a:rPr>
                        <a:t>(10.70)</a:t>
                      </a:r>
                      <a:endParaRPr lang="en-AS" sz="1600" dirty="0">
                        <a:effectLst/>
                        <a:latin typeface="Aptos Display" panose="020B0004020202020204" pitchFamily="34" charset="0"/>
                        <a:ea typeface="DengXian" panose="02010600030101010101" pitchFamily="2" charset="-122"/>
                      </a:endParaRPr>
                    </a:p>
                  </a:txBody>
                  <a:tcPr marL="68580" marR="68580" marT="0" marB="0" anchor="ctr">
                    <a:noFill/>
                  </a:tcPr>
                </a:tc>
                <a:tc>
                  <a:txBody>
                    <a:bodyPr/>
                    <a:lstStyle/>
                    <a:p>
                      <a:pPr algn="ctr">
                        <a:lnSpc>
                          <a:spcPct val="100000"/>
                        </a:lnSpc>
                      </a:pPr>
                      <a:r>
                        <a:rPr lang="en-US" sz="1600" dirty="0">
                          <a:effectLst/>
                          <a:latin typeface="Aptos Display" panose="020B0004020202020204" pitchFamily="34" charset="0"/>
                        </a:rPr>
                        <a:t>31.76***</a:t>
                      </a:r>
                      <a:endParaRPr lang="en-AS" sz="1600" dirty="0">
                        <a:effectLst/>
                        <a:latin typeface="Aptos Display" panose="020B0004020202020204" pitchFamily="34" charset="0"/>
                      </a:endParaRPr>
                    </a:p>
                    <a:p>
                      <a:pPr algn="ctr">
                        <a:lnSpc>
                          <a:spcPct val="100000"/>
                        </a:lnSpc>
                      </a:pPr>
                      <a:r>
                        <a:rPr lang="en-US" sz="1600" dirty="0">
                          <a:effectLst/>
                          <a:latin typeface="Aptos Display" panose="020B0004020202020204" pitchFamily="34" charset="0"/>
                        </a:rPr>
                        <a:t>(3.04)</a:t>
                      </a:r>
                      <a:endParaRPr lang="en-AS" sz="1600" dirty="0">
                        <a:effectLst/>
                        <a:latin typeface="Aptos Display" panose="020B0004020202020204" pitchFamily="34" charset="0"/>
                        <a:ea typeface="DengXian" panose="02010600030101010101" pitchFamily="2" charset="-122"/>
                      </a:endParaRPr>
                    </a:p>
                  </a:txBody>
                  <a:tcPr marL="68580" marR="68580" marT="0" marB="0" anchor="ctr">
                    <a:noFill/>
                  </a:tcPr>
                </a:tc>
                <a:tc>
                  <a:txBody>
                    <a:bodyPr/>
                    <a:lstStyle/>
                    <a:p>
                      <a:pPr algn="ctr">
                        <a:lnSpc>
                          <a:spcPct val="100000"/>
                        </a:lnSpc>
                      </a:pPr>
                      <a:r>
                        <a:rPr lang="en-US" sz="1600" dirty="0">
                          <a:effectLst/>
                          <a:latin typeface="Aptos Display" panose="020B0004020202020204" pitchFamily="34" charset="0"/>
                        </a:rPr>
                        <a:t>25.58***</a:t>
                      </a:r>
                      <a:endParaRPr lang="en-AS" sz="1600" dirty="0">
                        <a:effectLst/>
                        <a:latin typeface="Aptos Display" panose="020B0004020202020204" pitchFamily="34" charset="0"/>
                      </a:endParaRPr>
                    </a:p>
                    <a:p>
                      <a:pPr algn="ctr">
                        <a:lnSpc>
                          <a:spcPct val="100000"/>
                        </a:lnSpc>
                      </a:pPr>
                      <a:r>
                        <a:rPr lang="en-US" sz="1600" dirty="0">
                          <a:effectLst/>
                          <a:latin typeface="Aptos Display" panose="020B0004020202020204" pitchFamily="34" charset="0"/>
                        </a:rPr>
                        <a:t>(3.44)</a:t>
                      </a:r>
                      <a:endParaRPr lang="en-AS" sz="1600" dirty="0">
                        <a:effectLst/>
                        <a:latin typeface="Aptos Display" panose="020B0004020202020204" pitchFamily="34" charset="0"/>
                        <a:ea typeface="DengXian" panose="02010600030101010101" pitchFamily="2" charset="-122"/>
                      </a:endParaRPr>
                    </a:p>
                  </a:txBody>
                  <a:tcPr marL="68580" marR="68580" marT="0" marB="0" anchor="ctr">
                    <a:noFill/>
                  </a:tcPr>
                </a:tc>
                <a:extLst>
                  <a:ext uri="{0D108BD9-81ED-4DB2-BD59-A6C34878D82A}">
                    <a16:rowId xmlns:a16="http://schemas.microsoft.com/office/drawing/2014/main" val="2421385933"/>
                  </a:ext>
                </a:extLst>
              </a:tr>
              <a:tr h="317038">
                <a:tc>
                  <a:txBody>
                    <a:bodyPr/>
                    <a:lstStyle/>
                    <a:p>
                      <a:pPr algn="ctr">
                        <a:lnSpc>
                          <a:spcPct val="100000"/>
                        </a:lnSpc>
                      </a:pPr>
                      <a:r>
                        <a:rPr lang="en-US" sz="1600">
                          <a:effectLst/>
                          <a:latin typeface="Aptos Display" panose="020B0004020202020204" pitchFamily="34" charset="0"/>
                        </a:rPr>
                        <a:t>N</a:t>
                      </a:r>
                      <a:endParaRPr lang="en-AS" sz="1600">
                        <a:effectLst/>
                        <a:latin typeface="Aptos Display" panose="020B0004020202020204" pitchFamily="34" charset="0"/>
                        <a:ea typeface="DengXian" panose="02010600030101010101" pitchFamily="2" charset="-122"/>
                      </a:endParaRPr>
                    </a:p>
                  </a:txBody>
                  <a:tcPr marL="68580" marR="68580" marT="0" marB="0" anchor="ctr">
                    <a:noFill/>
                  </a:tcPr>
                </a:tc>
                <a:tc>
                  <a:txBody>
                    <a:bodyPr/>
                    <a:lstStyle/>
                    <a:p>
                      <a:pPr algn="ctr">
                        <a:lnSpc>
                          <a:spcPct val="100000"/>
                        </a:lnSpc>
                      </a:pPr>
                      <a:r>
                        <a:rPr lang="en-US" sz="1600">
                          <a:effectLst/>
                          <a:latin typeface="Aptos Display" panose="020B0004020202020204" pitchFamily="34" charset="0"/>
                        </a:rPr>
                        <a:t>17,412</a:t>
                      </a:r>
                      <a:endParaRPr lang="en-AS" sz="1600">
                        <a:effectLst/>
                        <a:latin typeface="Aptos Display" panose="020B0004020202020204" pitchFamily="34" charset="0"/>
                        <a:ea typeface="DengXian" panose="02010600030101010101" pitchFamily="2" charset="-122"/>
                      </a:endParaRPr>
                    </a:p>
                  </a:txBody>
                  <a:tcPr marL="68580" marR="68580" marT="0" marB="0" anchor="ctr">
                    <a:noFill/>
                  </a:tcPr>
                </a:tc>
                <a:tc>
                  <a:txBody>
                    <a:bodyPr/>
                    <a:lstStyle/>
                    <a:p>
                      <a:pPr algn="ctr">
                        <a:lnSpc>
                          <a:spcPct val="100000"/>
                        </a:lnSpc>
                      </a:pPr>
                      <a:r>
                        <a:rPr lang="en-US" sz="1600">
                          <a:effectLst/>
                          <a:latin typeface="Aptos Display" panose="020B0004020202020204" pitchFamily="34" charset="0"/>
                        </a:rPr>
                        <a:t>17,420</a:t>
                      </a:r>
                      <a:endParaRPr lang="en-AS" sz="1600">
                        <a:effectLst/>
                        <a:latin typeface="Aptos Display" panose="020B0004020202020204" pitchFamily="34" charset="0"/>
                        <a:ea typeface="DengXian" panose="02010600030101010101" pitchFamily="2" charset="-122"/>
                      </a:endParaRPr>
                    </a:p>
                  </a:txBody>
                  <a:tcPr marL="68580" marR="68580" marT="0" marB="0" anchor="ctr">
                    <a:noFill/>
                  </a:tcPr>
                </a:tc>
                <a:tc>
                  <a:txBody>
                    <a:bodyPr/>
                    <a:lstStyle/>
                    <a:p>
                      <a:pPr algn="ctr">
                        <a:lnSpc>
                          <a:spcPct val="100000"/>
                        </a:lnSpc>
                      </a:pPr>
                      <a:r>
                        <a:rPr lang="en-US" sz="1600">
                          <a:effectLst/>
                          <a:latin typeface="Aptos Display" panose="020B0004020202020204" pitchFamily="34" charset="0"/>
                        </a:rPr>
                        <a:t>21,253</a:t>
                      </a:r>
                      <a:endParaRPr lang="en-AS" sz="1600">
                        <a:effectLst/>
                        <a:latin typeface="Aptos Display" panose="020B0004020202020204" pitchFamily="34" charset="0"/>
                        <a:ea typeface="DengXian" panose="02010600030101010101" pitchFamily="2" charset="-122"/>
                      </a:endParaRPr>
                    </a:p>
                  </a:txBody>
                  <a:tcPr marL="68580" marR="68580" marT="0" marB="0" anchor="ctr">
                    <a:noFill/>
                  </a:tcPr>
                </a:tc>
                <a:tc>
                  <a:txBody>
                    <a:bodyPr/>
                    <a:lstStyle/>
                    <a:p>
                      <a:pPr algn="ctr">
                        <a:lnSpc>
                          <a:spcPct val="100000"/>
                        </a:lnSpc>
                      </a:pPr>
                      <a:r>
                        <a:rPr lang="en-US" sz="1600">
                          <a:effectLst/>
                          <a:latin typeface="Aptos Display" panose="020B0004020202020204" pitchFamily="34" charset="0"/>
                        </a:rPr>
                        <a:t>21,282</a:t>
                      </a:r>
                      <a:endParaRPr lang="en-AS" sz="1600">
                        <a:effectLst/>
                        <a:latin typeface="Aptos Display" panose="020B0004020202020204" pitchFamily="34" charset="0"/>
                        <a:ea typeface="DengXian" panose="02010600030101010101" pitchFamily="2" charset="-122"/>
                      </a:endParaRPr>
                    </a:p>
                  </a:txBody>
                  <a:tcPr marL="68580" marR="68580" marT="0" marB="0" anchor="ctr">
                    <a:noFill/>
                  </a:tcPr>
                </a:tc>
                <a:tc>
                  <a:txBody>
                    <a:bodyPr/>
                    <a:lstStyle/>
                    <a:p>
                      <a:pPr algn="ctr">
                        <a:lnSpc>
                          <a:spcPct val="100000"/>
                        </a:lnSpc>
                      </a:pPr>
                      <a:r>
                        <a:rPr lang="en-US" sz="1600">
                          <a:effectLst/>
                          <a:latin typeface="Aptos Display" panose="020B0004020202020204" pitchFamily="34" charset="0"/>
                        </a:rPr>
                        <a:t>31,389</a:t>
                      </a:r>
                      <a:endParaRPr lang="en-AS" sz="1600">
                        <a:effectLst/>
                        <a:latin typeface="Aptos Display" panose="020B0004020202020204" pitchFamily="34" charset="0"/>
                        <a:ea typeface="DengXian" panose="02010600030101010101" pitchFamily="2" charset="-122"/>
                      </a:endParaRPr>
                    </a:p>
                  </a:txBody>
                  <a:tcPr marL="68580" marR="68580" marT="0" marB="0" anchor="ctr">
                    <a:noFill/>
                  </a:tcPr>
                </a:tc>
                <a:tc>
                  <a:txBody>
                    <a:bodyPr/>
                    <a:lstStyle/>
                    <a:p>
                      <a:pPr algn="ctr">
                        <a:lnSpc>
                          <a:spcPct val="100000"/>
                        </a:lnSpc>
                      </a:pPr>
                      <a:r>
                        <a:rPr lang="en-US" sz="1600">
                          <a:effectLst/>
                          <a:latin typeface="Aptos Display" panose="020B0004020202020204" pitchFamily="34" charset="0"/>
                        </a:rPr>
                        <a:t>31,443</a:t>
                      </a:r>
                      <a:endParaRPr lang="en-AS" sz="1600">
                        <a:effectLst/>
                        <a:latin typeface="Aptos Display" panose="020B0004020202020204" pitchFamily="34" charset="0"/>
                        <a:ea typeface="DengXian" panose="02010600030101010101" pitchFamily="2" charset="-122"/>
                      </a:endParaRPr>
                    </a:p>
                  </a:txBody>
                  <a:tcPr marL="68580" marR="68580" marT="0" marB="0" anchor="ctr">
                    <a:noFill/>
                  </a:tcPr>
                </a:tc>
                <a:tc>
                  <a:txBody>
                    <a:bodyPr/>
                    <a:lstStyle/>
                    <a:p>
                      <a:pPr algn="ctr">
                        <a:lnSpc>
                          <a:spcPct val="100000"/>
                        </a:lnSpc>
                      </a:pPr>
                      <a:r>
                        <a:rPr lang="en-US" sz="1600">
                          <a:effectLst/>
                          <a:latin typeface="Aptos Display" panose="020B0004020202020204" pitchFamily="34" charset="0"/>
                        </a:rPr>
                        <a:t>32,772</a:t>
                      </a:r>
                      <a:endParaRPr lang="en-AS" sz="1600">
                        <a:effectLst/>
                        <a:latin typeface="Aptos Display" panose="020B0004020202020204" pitchFamily="34" charset="0"/>
                        <a:ea typeface="DengXian" panose="02010600030101010101" pitchFamily="2" charset="-122"/>
                      </a:endParaRPr>
                    </a:p>
                  </a:txBody>
                  <a:tcPr marL="68580" marR="68580" marT="0" marB="0" anchor="ctr">
                    <a:noFill/>
                  </a:tcPr>
                </a:tc>
                <a:tc>
                  <a:txBody>
                    <a:bodyPr/>
                    <a:lstStyle/>
                    <a:p>
                      <a:pPr algn="ctr">
                        <a:lnSpc>
                          <a:spcPct val="100000"/>
                        </a:lnSpc>
                      </a:pPr>
                      <a:r>
                        <a:rPr lang="en-US" sz="1600">
                          <a:effectLst/>
                          <a:latin typeface="Aptos Display" panose="020B0004020202020204" pitchFamily="34" charset="0"/>
                        </a:rPr>
                        <a:t>32,975</a:t>
                      </a:r>
                      <a:endParaRPr lang="en-AS" sz="1600">
                        <a:effectLst/>
                        <a:latin typeface="Aptos Display" panose="020B0004020202020204" pitchFamily="34" charset="0"/>
                        <a:ea typeface="DengXian" panose="02010600030101010101" pitchFamily="2" charset="-122"/>
                      </a:endParaRPr>
                    </a:p>
                  </a:txBody>
                  <a:tcPr marL="68580" marR="68580" marT="0" marB="0" anchor="ctr">
                    <a:noFill/>
                  </a:tcPr>
                </a:tc>
                <a:extLst>
                  <a:ext uri="{0D108BD9-81ED-4DB2-BD59-A6C34878D82A}">
                    <a16:rowId xmlns:a16="http://schemas.microsoft.com/office/drawing/2014/main" val="3692023797"/>
                  </a:ext>
                </a:extLst>
              </a:tr>
              <a:tr h="317038">
                <a:tc gridSpan="9">
                  <a:txBody>
                    <a:bodyPr/>
                    <a:lstStyle/>
                    <a:p>
                      <a:pPr algn="l">
                        <a:lnSpc>
                          <a:spcPct val="100000"/>
                        </a:lnSpc>
                      </a:pPr>
                      <a:r>
                        <a:rPr lang="en-US" sz="1600" dirty="0">
                          <a:effectLst/>
                          <a:latin typeface="Aptos Display" panose="020B0004020202020204" pitchFamily="34" charset="0"/>
                        </a:rPr>
                        <a:t>Panel B: 5</a:t>
                      </a:r>
                      <a:r>
                        <a:rPr lang="en-US" sz="1600" baseline="30000" dirty="0">
                          <a:effectLst/>
                          <a:latin typeface="Aptos Display" panose="020B0004020202020204" pitchFamily="34" charset="0"/>
                        </a:rPr>
                        <a:t>th</a:t>
                      </a:r>
                      <a:r>
                        <a:rPr lang="en-US" sz="1600" dirty="0">
                          <a:effectLst/>
                          <a:latin typeface="Aptos Display" panose="020B0004020202020204" pitchFamily="34" charset="0"/>
                        </a:rPr>
                        <a:t> Grade outcomes</a:t>
                      </a:r>
                    </a:p>
                  </a:txBody>
                  <a:tcPr marL="68580" marR="68580" marT="0" marB="0" anchor="ctr">
                    <a:solidFill>
                      <a:schemeClr val="bg1">
                        <a:lumMod val="75000"/>
                      </a:schemeClr>
                    </a:solidFill>
                  </a:tcPr>
                </a:tc>
                <a:tc hMerge="1">
                  <a:txBody>
                    <a:bodyPr/>
                    <a:lstStyle/>
                    <a:p>
                      <a:endParaRPr/>
                    </a:p>
                  </a:txBody>
                  <a:tcPr marL="68580" marR="68580" marT="0" marB="0" anchor="ctr">
                    <a:noFill/>
                  </a:tcPr>
                </a:tc>
                <a:tc hMerge="1">
                  <a:txBody>
                    <a:bodyPr/>
                    <a:lstStyle/>
                    <a:p>
                      <a:endParaRPr/>
                    </a:p>
                  </a:txBody>
                  <a:tcPr marL="68580" marR="68580" marT="0" marB="0" anchor="ctr">
                    <a:noFill/>
                  </a:tcPr>
                </a:tc>
                <a:tc hMerge="1">
                  <a:txBody>
                    <a:bodyPr/>
                    <a:lstStyle/>
                    <a:p>
                      <a:endParaRPr/>
                    </a:p>
                  </a:txBody>
                  <a:tcPr marL="68580" marR="68580" marT="0" marB="0" anchor="ctr">
                    <a:noFill/>
                  </a:tcPr>
                </a:tc>
                <a:tc hMerge="1">
                  <a:txBody>
                    <a:bodyPr/>
                    <a:lstStyle/>
                    <a:p>
                      <a:endParaRPr/>
                    </a:p>
                  </a:txBody>
                  <a:tcPr marL="68580" marR="68580" marT="0" marB="0" anchor="ctr">
                    <a:noFill/>
                  </a:tcPr>
                </a:tc>
                <a:tc hMerge="1">
                  <a:txBody>
                    <a:bodyPr/>
                    <a:lstStyle/>
                    <a:p>
                      <a:endParaRPr/>
                    </a:p>
                  </a:txBody>
                  <a:tcPr marL="68580" marR="68580" marT="0" marB="0" anchor="ctr">
                    <a:noFill/>
                  </a:tcPr>
                </a:tc>
                <a:tc hMerge="1">
                  <a:txBody>
                    <a:bodyPr/>
                    <a:lstStyle/>
                    <a:p>
                      <a:endParaRPr/>
                    </a:p>
                  </a:txBody>
                  <a:tcPr marL="68580" marR="68580" marT="0" marB="0" anchor="ctr">
                    <a:noFill/>
                  </a:tcPr>
                </a:tc>
                <a:tc hMerge="1">
                  <a:txBody>
                    <a:bodyPr/>
                    <a:lstStyle/>
                    <a:p>
                      <a:endParaRPr/>
                    </a:p>
                  </a:txBody>
                  <a:tcPr marL="68580" marR="68580" marT="0" marB="0" anchor="ctr">
                    <a:noFill/>
                  </a:tcPr>
                </a:tc>
                <a:tc hMerge="1">
                  <a:txBody>
                    <a:bodyPr/>
                    <a:lstStyle/>
                    <a:p>
                      <a:endParaRPr dirty="0"/>
                    </a:p>
                  </a:txBody>
                  <a:tcPr marL="68580" marR="68580" marT="0" marB="0" anchor="ctr">
                    <a:noFill/>
                  </a:tcPr>
                </a:tc>
                <a:extLst>
                  <a:ext uri="{0D108BD9-81ED-4DB2-BD59-A6C34878D82A}">
                    <a16:rowId xmlns:a16="http://schemas.microsoft.com/office/drawing/2014/main" val="278616208"/>
                  </a:ext>
                </a:extLst>
              </a:tr>
              <a:tr h="683342">
                <a:tc>
                  <a:txBody>
                    <a:bodyPr/>
                    <a:lstStyle/>
                    <a:p>
                      <a:pPr algn="ctr">
                        <a:lnSpc>
                          <a:spcPct val="100000"/>
                        </a:lnSpc>
                      </a:pPr>
                      <a:r>
                        <a:rPr lang="en-US" sz="1600">
                          <a:effectLst/>
                          <a:latin typeface="Aptos Display" panose="020B0004020202020204" pitchFamily="34" charset="0"/>
                        </a:rPr>
                        <a:t>Retained</a:t>
                      </a:r>
                      <a:endParaRPr lang="en-AS" sz="1600">
                        <a:effectLst/>
                        <a:latin typeface="Aptos Display" panose="020B0004020202020204" pitchFamily="34" charset="0"/>
                        <a:ea typeface="DengXian" panose="02010600030101010101" pitchFamily="2" charset="-122"/>
                      </a:endParaRPr>
                    </a:p>
                  </a:txBody>
                  <a:tcPr marL="68580" marR="68580" marT="0" marB="0" anchor="ctr">
                    <a:noFill/>
                  </a:tcPr>
                </a:tc>
                <a:tc>
                  <a:txBody>
                    <a:bodyPr/>
                    <a:lstStyle/>
                    <a:p>
                      <a:pPr algn="ctr">
                        <a:lnSpc>
                          <a:spcPct val="100000"/>
                        </a:lnSpc>
                      </a:pPr>
                      <a:r>
                        <a:rPr lang="en-US" sz="1600" dirty="0">
                          <a:effectLst/>
                          <a:latin typeface="Aptos Display" panose="020B0004020202020204" pitchFamily="34" charset="0"/>
                        </a:rPr>
                        <a:t>23.78***</a:t>
                      </a:r>
                      <a:endParaRPr lang="en-AS" sz="1600" dirty="0">
                        <a:effectLst/>
                        <a:latin typeface="Aptos Display" panose="020B0004020202020204" pitchFamily="34" charset="0"/>
                      </a:endParaRPr>
                    </a:p>
                    <a:p>
                      <a:pPr algn="ctr">
                        <a:lnSpc>
                          <a:spcPct val="100000"/>
                        </a:lnSpc>
                      </a:pPr>
                      <a:r>
                        <a:rPr lang="en-US" sz="1600" dirty="0">
                          <a:effectLst/>
                          <a:latin typeface="Aptos Display" panose="020B0004020202020204" pitchFamily="34" charset="0"/>
                        </a:rPr>
                        <a:t>(6.71)</a:t>
                      </a:r>
                      <a:endParaRPr lang="en-AS" sz="1600" dirty="0">
                        <a:effectLst/>
                        <a:latin typeface="Aptos Display" panose="020B0004020202020204" pitchFamily="34" charset="0"/>
                        <a:ea typeface="DengXian" panose="02010600030101010101" pitchFamily="2" charset="-122"/>
                      </a:endParaRPr>
                    </a:p>
                  </a:txBody>
                  <a:tcPr marL="68580" marR="68580" marT="0" marB="0" anchor="ctr">
                    <a:noFill/>
                  </a:tcPr>
                </a:tc>
                <a:tc>
                  <a:txBody>
                    <a:bodyPr/>
                    <a:lstStyle/>
                    <a:p>
                      <a:pPr algn="ctr">
                        <a:lnSpc>
                          <a:spcPct val="100000"/>
                        </a:lnSpc>
                      </a:pPr>
                      <a:r>
                        <a:rPr lang="en-US" sz="1600">
                          <a:effectLst/>
                          <a:latin typeface="Aptos Display" panose="020B0004020202020204" pitchFamily="34" charset="0"/>
                        </a:rPr>
                        <a:t>13.94**</a:t>
                      </a:r>
                      <a:endParaRPr lang="en-AS" sz="1600">
                        <a:effectLst/>
                        <a:latin typeface="Aptos Display" panose="020B0004020202020204" pitchFamily="34" charset="0"/>
                      </a:endParaRPr>
                    </a:p>
                    <a:p>
                      <a:pPr algn="ctr">
                        <a:lnSpc>
                          <a:spcPct val="100000"/>
                        </a:lnSpc>
                      </a:pPr>
                      <a:r>
                        <a:rPr lang="en-US" sz="1600">
                          <a:effectLst/>
                          <a:latin typeface="Aptos Display" panose="020B0004020202020204" pitchFamily="34" charset="0"/>
                        </a:rPr>
                        <a:t>(5.20)</a:t>
                      </a:r>
                      <a:endParaRPr lang="en-AS" sz="1600">
                        <a:effectLst/>
                        <a:latin typeface="Aptos Display" panose="020B0004020202020204" pitchFamily="34" charset="0"/>
                        <a:ea typeface="DengXian" panose="02010600030101010101" pitchFamily="2" charset="-122"/>
                      </a:endParaRPr>
                    </a:p>
                  </a:txBody>
                  <a:tcPr marL="68580" marR="68580" marT="0" marB="0" anchor="ctr">
                    <a:noFill/>
                  </a:tcPr>
                </a:tc>
                <a:tc>
                  <a:txBody>
                    <a:bodyPr/>
                    <a:lstStyle/>
                    <a:p>
                      <a:pPr algn="ctr">
                        <a:lnSpc>
                          <a:spcPct val="100000"/>
                        </a:lnSpc>
                      </a:pPr>
                      <a:r>
                        <a:rPr lang="en-US" sz="1600">
                          <a:effectLst/>
                          <a:latin typeface="Aptos Display" panose="020B0004020202020204" pitchFamily="34" charset="0"/>
                        </a:rPr>
                        <a:t>49.34***</a:t>
                      </a:r>
                      <a:endParaRPr lang="en-AS" sz="1600">
                        <a:effectLst/>
                        <a:latin typeface="Aptos Display" panose="020B0004020202020204" pitchFamily="34" charset="0"/>
                      </a:endParaRPr>
                    </a:p>
                    <a:p>
                      <a:pPr algn="ctr">
                        <a:lnSpc>
                          <a:spcPct val="100000"/>
                        </a:lnSpc>
                      </a:pPr>
                      <a:r>
                        <a:rPr lang="en-US" sz="1600">
                          <a:effectLst/>
                          <a:latin typeface="Aptos Display" panose="020B0004020202020204" pitchFamily="34" charset="0"/>
                        </a:rPr>
                        <a:t>(12.33)</a:t>
                      </a:r>
                      <a:endParaRPr lang="en-AS" sz="1600">
                        <a:effectLst/>
                        <a:latin typeface="Aptos Display" panose="020B0004020202020204" pitchFamily="34" charset="0"/>
                        <a:ea typeface="DengXian" panose="02010600030101010101" pitchFamily="2" charset="-122"/>
                      </a:endParaRPr>
                    </a:p>
                  </a:txBody>
                  <a:tcPr marL="68580" marR="68580" marT="0" marB="0" anchor="ctr">
                    <a:noFill/>
                  </a:tcPr>
                </a:tc>
                <a:tc>
                  <a:txBody>
                    <a:bodyPr/>
                    <a:lstStyle/>
                    <a:p>
                      <a:pPr algn="ctr">
                        <a:lnSpc>
                          <a:spcPct val="100000"/>
                        </a:lnSpc>
                      </a:pPr>
                      <a:r>
                        <a:rPr lang="en-US" sz="1600" dirty="0">
                          <a:effectLst/>
                          <a:latin typeface="Aptos Display" panose="020B0004020202020204" pitchFamily="34" charset="0"/>
                        </a:rPr>
                        <a:t>32.82***</a:t>
                      </a:r>
                      <a:endParaRPr lang="en-AS" sz="1600" dirty="0">
                        <a:effectLst/>
                        <a:latin typeface="Aptos Display" panose="020B0004020202020204" pitchFamily="34" charset="0"/>
                      </a:endParaRPr>
                    </a:p>
                    <a:p>
                      <a:pPr algn="ctr">
                        <a:lnSpc>
                          <a:spcPct val="100000"/>
                        </a:lnSpc>
                      </a:pPr>
                      <a:r>
                        <a:rPr lang="en-US" sz="1600" dirty="0">
                          <a:effectLst/>
                          <a:latin typeface="Aptos Display" panose="020B0004020202020204" pitchFamily="34" charset="0"/>
                        </a:rPr>
                        <a:t>(9.32)</a:t>
                      </a:r>
                      <a:endParaRPr lang="en-AS" sz="1600" dirty="0">
                        <a:effectLst/>
                        <a:latin typeface="Aptos Display" panose="020B0004020202020204" pitchFamily="34" charset="0"/>
                        <a:ea typeface="DengXian" panose="02010600030101010101" pitchFamily="2" charset="-122"/>
                      </a:endParaRPr>
                    </a:p>
                  </a:txBody>
                  <a:tcPr marL="68580" marR="68580" marT="0" marB="0" anchor="ctr">
                    <a:noFill/>
                  </a:tcPr>
                </a:tc>
                <a:tc>
                  <a:txBody>
                    <a:bodyPr/>
                    <a:lstStyle/>
                    <a:p>
                      <a:pPr algn="ctr">
                        <a:lnSpc>
                          <a:spcPct val="100000"/>
                        </a:lnSpc>
                      </a:pPr>
                      <a:r>
                        <a:rPr lang="en-US" sz="1600" dirty="0">
                          <a:effectLst/>
                          <a:latin typeface="Aptos Display" panose="020B0004020202020204" pitchFamily="34" charset="0"/>
                        </a:rPr>
                        <a:t>31.84***</a:t>
                      </a:r>
                      <a:endParaRPr lang="en-AS" sz="1600" dirty="0">
                        <a:effectLst/>
                        <a:latin typeface="Aptos Display" panose="020B0004020202020204" pitchFamily="34" charset="0"/>
                      </a:endParaRPr>
                    </a:p>
                    <a:p>
                      <a:pPr algn="ctr">
                        <a:lnSpc>
                          <a:spcPct val="100000"/>
                        </a:lnSpc>
                      </a:pPr>
                      <a:r>
                        <a:rPr lang="en-US" sz="1600" dirty="0">
                          <a:effectLst/>
                          <a:latin typeface="Aptos Display" panose="020B0004020202020204" pitchFamily="34" charset="0"/>
                        </a:rPr>
                        <a:t>(9.20)</a:t>
                      </a:r>
                      <a:endParaRPr lang="en-AS" sz="1600" dirty="0">
                        <a:effectLst/>
                        <a:latin typeface="Aptos Display" panose="020B0004020202020204" pitchFamily="34" charset="0"/>
                        <a:ea typeface="DengXian" panose="02010600030101010101" pitchFamily="2" charset="-122"/>
                      </a:endParaRPr>
                    </a:p>
                  </a:txBody>
                  <a:tcPr marL="68580" marR="68580" marT="0" marB="0" anchor="ctr">
                    <a:noFill/>
                  </a:tcPr>
                </a:tc>
                <a:tc>
                  <a:txBody>
                    <a:bodyPr/>
                    <a:lstStyle/>
                    <a:p>
                      <a:pPr algn="ctr">
                        <a:lnSpc>
                          <a:spcPct val="100000"/>
                        </a:lnSpc>
                      </a:pPr>
                      <a:r>
                        <a:rPr lang="en-US" sz="1600" dirty="0">
                          <a:effectLst/>
                          <a:latin typeface="Aptos Display" panose="020B0004020202020204" pitchFamily="34" charset="0"/>
                        </a:rPr>
                        <a:t>24.29**</a:t>
                      </a:r>
                      <a:endParaRPr lang="en-AS" sz="1600" dirty="0">
                        <a:effectLst/>
                        <a:latin typeface="Aptos Display" panose="020B0004020202020204" pitchFamily="34" charset="0"/>
                      </a:endParaRPr>
                    </a:p>
                    <a:p>
                      <a:pPr algn="ctr">
                        <a:lnSpc>
                          <a:spcPct val="100000"/>
                        </a:lnSpc>
                      </a:pPr>
                      <a:r>
                        <a:rPr lang="en-US" sz="1600" dirty="0">
                          <a:effectLst/>
                          <a:latin typeface="Aptos Display" panose="020B0004020202020204" pitchFamily="34" charset="0"/>
                        </a:rPr>
                        <a:t>(8.34)</a:t>
                      </a:r>
                      <a:endParaRPr lang="en-AS" sz="1600" dirty="0">
                        <a:effectLst/>
                        <a:latin typeface="Aptos Display" panose="020B0004020202020204" pitchFamily="34" charset="0"/>
                        <a:ea typeface="DengXian" panose="02010600030101010101" pitchFamily="2" charset="-122"/>
                      </a:endParaRPr>
                    </a:p>
                  </a:txBody>
                  <a:tcPr marL="68580" marR="68580" marT="0" marB="0" anchor="ctr">
                    <a:noFill/>
                  </a:tcPr>
                </a:tc>
                <a:tc>
                  <a:txBody>
                    <a:bodyPr/>
                    <a:lstStyle/>
                    <a:p>
                      <a:pPr algn="ctr">
                        <a:lnSpc>
                          <a:spcPct val="100000"/>
                        </a:lnSpc>
                      </a:pPr>
                      <a:r>
                        <a:rPr lang="en-US" sz="1600">
                          <a:effectLst/>
                          <a:latin typeface="Aptos Display" panose="020B0004020202020204" pitchFamily="34" charset="0"/>
                        </a:rPr>
                        <a:t>-</a:t>
                      </a:r>
                      <a:endParaRPr lang="en-AS" sz="1600">
                        <a:effectLst/>
                        <a:latin typeface="Aptos Display" panose="020B0004020202020204" pitchFamily="34" charset="0"/>
                        <a:ea typeface="DengXian" panose="02010600030101010101" pitchFamily="2" charset="-122"/>
                      </a:endParaRPr>
                    </a:p>
                  </a:txBody>
                  <a:tcPr marL="68580" marR="68580" marT="0" marB="0" anchor="ctr">
                    <a:noFill/>
                  </a:tcPr>
                </a:tc>
                <a:tc>
                  <a:txBody>
                    <a:bodyPr/>
                    <a:lstStyle/>
                    <a:p>
                      <a:pPr algn="ctr">
                        <a:lnSpc>
                          <a:spcPct val="100000"/>
                        </a:lnSpc>
                      </a:pPr>
                      <a:r>
                        <a:rPr lang="en-US" sz="1600">
                          <a:effectLst/>
                          <a:latin typeface="Aptos Display" panose="020B0004020202020204" pitchFamily="34" charset="0"/>
                        </a:rPr>
                        <a:t>-</a:t>
                      </a:r>
                      <a:endParaRPr lang="en-AS" sz="1600">
                        <a:effectLst/>
                        <a:latin typeface="Aptos Display" panose="020B0004020202020204" pitchFamily="34" charset="0"/>
                        <a:ea typeface="DengXian" panose="02010600030101010101" pitchFamily="2" charset="-122"/>
                      </a:endParaRPr>
                    </a:p>
                  </a:txBody>
                  <a:tcPr marL="68580" marR="68580" marT="0" marB="0" anchor="ctr">
                    <a:noFill/>
                  </a:tcPr>
                </a:tc>
                <a:extLst>
                  <a:ext uri="{0D108BD9-81ED-4DB2-BD59-A6C34878D82A}">
                    <a16:rowId xmlns:a16="http://schemas.microsoft.com/office/drawing/2014/main" val="1297668072"/>
                  </a:ext>
                </a:extLst>
              </a:tr>
              <a:tr h="317038">
                <a:tc>
                  <a:txBody>
                    <a:bodyPr/>
                    <a:lstStyle/>
                    <a:p>
                      <a:pPr algn="ctr">
                        <a:lnSpc>
                          <a:spcPct val="100000"/>
                        </a:lnSpc>
                      </a:pPr>
                      <a:r>
                        <a:rPr lang="en-US" sz="1600">
                          <a:effectLst/>
                          <a:latin typeface="Aptos Display" panose="020B0004020202020204" pitchFamily="34" charset="0"/>
                        </a:rPr>
                        <a:t>N</a:t>
                      </a:r>
                      <a:endParaRPr lang="en-AS" sz="1600">
                        <a:effectLst/>
                        <a:latin typeface="Aptos Display" panose="020B0004020202020204" pitchFamily="34" charset="0"/>
                        <a:ea typeface="DengXian" panose="02010600030101010101" pitchFamily="2" charset="-122"/>
                      </a:endParaRPr>
                    </a:p>
                  </a:txBody>
                  <a:tcPr marL="68580" marR="68580" marT="0" marB="0" anchor="ctr">
                    <a:noFill/>
                  </a:tcPr>
                </a:tc>
                <a:tc>
                  <a:txBody>
                    <a:bodyPr/>
                    <a:lstStyle/>
                    <a:p>
                      <a:pPr algn="ctr">
                        <a:lnSpc>
                          <a:spcPct val="100000"/>
                        </a:lnSpc>
                      </a:pPr>
                      <a:r>
                        <a:rPr lang="en-US" sz="1600">
                          <a:effectLst/>
                          <a:latin typeface="Aptos Display" panose="020B0004020202020204" pitchFamily="34" charset="0"/>
                        </a:rPr>
                        <a:t>17,152</a:t>
                      </a:r>
                      <a:endParaRPr lang="en-AS" sz="1600">
                        <a:effectLst/>
                        <a:latin typeface="Aptos Display" panose="020B0004020202020204" pitchFamily="34" charset="0"/>
                        <a:ea typeface="DengXian" panose="02010600030101010101" pitchFamily="2" charset="-122"/>
                      </a:endParaRPr>
                    </a:p>
                  </a:txBody>
                  <a:tcPr marL="68580" marR="68580" marT="0" marB="0" anchor="ctr">
                    <a:noFill/>
                  </a:tcPr>
                </a:tc>
                <a:tc>
                  <a:txBody>
                    <a:bodyPr/>
                    <a:lstStyle/>
                    <a:p>
                      <a:pPr algn="ctr">
                        <a:lnSpc>
                          <a:spcPct val="100000"/>
                        </a:lnSpc>
                      </a:pPr>
                      <a:r>
                        <a:rPr lang="en-US" sz="1600">
                          <a:effectLst/>
                          <a:latin typeface="Aptos Display" panose="020B0004020202020204" pitchFamily="34" charset="0"/>
                        </a:rPr>
                        <a:t>17,154</a:t>
                      </a:r>
                      <a:endParaRPr lang="en-AS" sz="1600">
                        <a:effectLst/>
                        <a:latin typeface="Aptos Display" panose="020B0004020202020204" pitchFamily="34" charset="0"/>
                        <a:ea typeface="DengXian" panose="02010600030101010101" pitchFamily="2" charset="-122"/>
                      </a:endParaRPr>
                    </a:p>
                  </a:txBody>
                  <a:tcPr marL="68580" marR="68580" marT="0" marB="0" anchor="ctr">
                    <a:noFill/>
                  </a:tcPr>
                </a:tc>
                <a:tc>
                  <a:txBody>
                    <a:bodyPr/>
                    <a:lstStyle/>
                    <a:p>
                      <a:pPr algn="ctr">
                        <a:lnSpc>
                          <a:spcPct val="100000"/>
                        </a:lnSpc>
                      </a:pPr>
                      <a:r>
                        <a:rPr lang="en-US" sz="1600">
                          <a:effectLst/>
                          <a:latin typeface="Aptos Display" panose="020B0004020202020204" pitchFamily="34" charset="0"/>
                        </a:rPr>
                        <a:t>20,963</a:t>
                      </a:r>
                      <a:endParaRPr lang="en-AS" sz="1600">
                        <a:effectLst/>
                        <a:latin typeface="Aptos Display" panose="020B0004020202020204" pitchFamily="34" charset="0"/>
                        <a:ea typeface="DengXian" panose="02010600030101010101" pitchFamily="2" charset="-122"/>
                      </a:endParaRPr>
                    </a:p>
                  </a:txBody>
                  <a:tcPr marL="68580" marR="68580" marT="0" marB="0" anchor="ctr">
                    <a:noFill/>
                  </a:tcPr>
                </a:tc>
                <a:tc>
                  <a:txBody>
                    <a:bodyPr/>
                    <a:lstStyle/>
                    <a:p>
                      <a:pPr algn="ctr">
                        <a:lnSpc>
                          <a:spcPct val="100000"/>
                        </a:lnSpc>
                      </a:pPr>
                      <a:r>
                        <a:rPr lang="en-US" sz="1600" dirty="0">
                          <a:effectLst/>
                          <a:latin typeface="Aptos Display" panose="020B0004020202020204" pitchFamily="34" charset="0"/>
                        </a:rPr>
                        <a:t>20,948</a:t>
                      </a:r>
                      <a:endParaRPr lang="en-AS" sz="1600" dirty="0">
                        <a:effectLst/>
                        <a:latin typeface="Aptos Display" panose="020B0004020202020204" pitchFamily="34" charset="0"/>
                        <a:ea typeface="DengXian" panose="02010600030101010101" pitchFamily="2" charset="-122"/>
                      </a:endParaRPr>
                    </a:p>
                  </a:txBody>
                  <a:tcPr marL="68580" marR="68580" marT="0" marB="0" anchor="ctr">
                    <a:noFill/>
                  </a:tcPr>
                </a:tc>
                <a:tc>
                  <a:txBody>
                    <a:bodyPr/>
                    <a:lstStyle/>
                    <a:p>
                      <a:pPr algn="ctr">
                        <a:lnSpc>
                          <a:spcPct val="100000"/>
                        </a:lnSpc>
                      </a:pPr>
                      <a:r>
                        <a:rPr lang="en-US" sz="1600">
                          <a:effectLst/>
                          <a:latin typeface="Aptos Display" panose="020B0004020202020204" pitchFamily="34" charset="0"/>
                        </a:rPr>
                        <a:t>30,782</a:t>
                      </a:r>
                      <a:endParaRPr lang="en-AS" sz="1600">
                        <a:effectLst/>
                        <a:latin typeface="Aptos Display" panose="020B0004020202020204" pitchFamily="34" charset="0"/>
                        <a:ea typeface="DengXian" panose="02010600030101010101" pitchFamily="2" charset="-122"/>
                      </a:endParaRPr>
                    </a:p>
                  </a:txBody>
                  <a:tcPr marL="68580" marR="68580" marT="0" marB="0" anchor="ctr">
                    <a:noFill/>
                  </a:tcPr>
                </a:tc>
                <a:tc>
                  <a:txBody>
                    <a:bodyPr/>
                    <a:lstStyle/>
                    <a:p>
                      <a:pPr algn="ctr">
                        <a:lnSpc>
                          <a:spcPct val="100000"/>
                        </a:lnSpc>
                      </a:pPr>
                      <a:r>
                        <a:rPr lang="en-US" sz="1600">
                          <a:effectLst/>
                          <a:latin typeface="Aptos Display" panose="020B0004020202020204" pitchFamily="34" charset="0"/>
                        </a:rPr>
                        <a:t>30,738</a:t>
                      </a:r>
                      <a:endParaRPr lang="en-AS" sz="1600">
                        <a:effectLst/>
                        <a:latin typeface="Aptos Display" panose="020B0004020202020204" pitchFamily="34" charset="0"/>
                        <a:ea typeface="DengXian" panose="02010600030101010101" pitchFamily="2" charset="-122"/>
                      </a:endParaRPr>
                    </a:p>
                  </a:txBody>
                  <a:tcPr marL="68580" marR="68580" marT="0" marB="0" anchor="ctr">
                    <a:noFill/>
                  </a:tcPr>
                </a:tc>
                <a:tc>
                  <a:txBody>
                    <a:bodyPr/>
                    <a:lstStyle/>
                    <a:p>
                      <a:pPr algn="ctr">
                        <a:lnSpc>
                          <a:spcPct val="100000"/>
                        </a:lnSpc>
                      </a:pPr>
                      <a:r>
                        <a:rPr lang="en-US" sz="1600">
                          <a:effectLst/>
                          <a:latin typeface="Aptos Display" panose="020B0004020202020204" pitchFamily="34" charset="0"/>
                        </a:rPr>
                        <a:t>-</a:t>
                      </a:r>
                      <a:endParaRPr lang="en-AS" sz="1600">
                        <a:effectLst/>
                        <a:latin typeface="Aptos Display" panose="020B0004020202020204" pitchFamily="34" charset="0"/>
                        <a:ea typeface="DengXian" panose="02010600030101010101" pitchFamily="2" charset="-122"/>
                      </a:endParaRPr>
                    </a:p>
                  </a:txBody>
                  <a:tcPr marL="68580" marR="68580" marT="0" marB="0" anchor="ctr">
                    <a:noFill/>
                  </a:tcPr>
                </a:tc>
                <a:tc>
                  <a:txBody>
                    <a:bodyPr/>
                    <a:lstStyle/>
                    <a:p>
                      <a:pPr algn="ctr">
                        <a:lnSpc>
                          <a:spcPct val="100000"/>
                        </a:lnSpc>
                      </a:pPr>
                      <a:r>
                        <a:rPr lang="en-US" sz="1600">
                          <a:effectLst/>
                          <a:latin typeface="Aptos Display" panose="020B0004020202020204" pitchFamily="34" charset="0"/>
                        </a:rPr>
                        <a:t>-</a:t>
                      </a:r>
                      <a:endParaRPr lang="en-AS" sz="1600">
                        <a:effectLst/>
                        <a:latin typeface="Aptos Display" panose="020B0004020202020204" pitchFamily="34" charset="0"/>
                        <a:ea typeface="DengXian" panose="02010600030101010101" pitchFamily="2" charset="-122"/>
                      </a:endParaRPr>
                    </a:p>
                  </a:txBody>
                  <a:tcPr marL="68580" marR="68580" marT="0" marB="0" anchor="ctr">
                    <a:noFill/>
                  </a:tcPr>
                </a:tc>
                <a:extLst>
                  <a:ext uri="{0D108BD9-81ED-4DB2-BD59-A6C34878D82A}">
                    <a16:rowId xmlns:a16="http://schemas.microsoft.com/office/drawing/2014/main" val="336095384"/>
                  </a:ext>
                </a:extLst>
              </a:tr>
              <a:tr h="317038">
                <a:tc gridSpan="9">
                  <a:txBody>
                    <a:bodyPr/>
                    <a:lstStyle/>
                    <a:p>
                      <a:pPr algn="l">
                        <a:lnSpc>
                          <a:spcPct val="100000"/>
                        </a:lnSpc>
                      </a:pPr>
                      <a:r>
                        <a:rPr lang="en-US" sz="1600" dirty="0">
                          <a:effectLst/>
                          <a:latin typeface="Aptos Display" panose="020B0004020202020204" pitchFamily="34" charset="0"/>
                        </a:rPr>
                        <a:t>Panel C: 6</a:t>
                      </a:r>
                      <a:r>
                        <a:rPr lang="en-US" sz="1600" baseline="30000" dirty="0">
                          <a:effectLst/>
                          <a:latin typeface="Aptos Display" panose="020B0004020202020204" pitchFamily="34" charset="0"/>
                        </a:rPr>
                        <a:t>th</a:t>
                      </a:r>
                      <a:r>
                        <a:rPr lang="en-US" sz="1600" dirty="0">
                          <a:effectLst/>
                          <a:latin typeface="Aptos Display" panose="020B0004020202020204" pitchFamily="34" charset="0"/>
                        </a:rPr>
                        <a:t> Grade outcomes</a:t>
                      </a:r>
                    </a:p>
                  </a:txBody>
                  <a:tcPr marL="68580" marR="68580" marT="0" marB="0" anchor="ctr">
                    <a:solidFill>
                      <a:schemeClr val="bg1">
                        <a:lumMod val="75000"/>
                      </a:schemeClr>
                    </a:solidFill>
                  </a:tcPr>
                </a:tc>
                <a:tc hMerge="1">
                  <a:txBody>
                    <a:bodyPr/>
                    <a:lstStyle/>
                    <a:p>
                      <a:endParaRPr/>
                    </a:p>
                  </a:txBody>
                  <a:tcPr marL="68580" marR="68580" marT="0" marB="0" anchor="ctr">
                    <a:noFill/>
                  </a:tcPr>
                </a:tc>
                <a:tc hMerge="1">
                  <a:txBody>
                    <a:bodyPr/>
                    <a:lstStyle/>
                    <a:p>
                      <a:endParaRPr/>
                    </a:p>
                  </a:txBody>
                  <a:tcPr marL="68580" marR="68580" marT="0" marB="0" anchor="ctr">
                    <a:noFill/>
                  </a:tcPr>
                </a:tc>
                <a:tc hMerge="1">
                  <a:txBody>
                    <a:bodyPr/>
                    <a:lstStyle/>
                    <a:p>
                      <a:endParaRPr/>
                    </a:p>
                  </a:txBody>
                  <a:tcPr marL="68580" marR="68580" marT="0" marB="0" anchor="ctr">
                    <a:noFill/>
                  </a:tcPr>
                </a:tc>
                <a:tc hMerge="1">
                  <a:txBody>
                    <a:bodyPr/>
                    <a:lstStyle/>
                    <a:p>
                      <a:endParaRPr/>
                    </a:p>
                  </a:txBody>
                  <a:tcPr marL="68580" marR="68580" marT="0" marB="0" anchor="ctr">
                    <a:noFill/>
                  </a:tcPr>
                </a:tc>
                <a:tc hMerge="1">
                  <a:txBody>
                    <a:bodyPr/>
                    <a:lstStyle/>
                    <a:p>
                      <a:endParaRPr/>
                    </a:p>
                  </a:txBody>
                  <a:tcPr marL="68580" marR="68580" marT="0" marB="0" anchor="ctr">
                    <a:noFill/>
                  </a:tcPr>
                </a:tc>
                <a:tc hMerge="1">
                  <a:txBody>
                    <a:bodyPr/>
                    <a:lstStyle/>
                    <a:p>
                      <a:endParaRPr/>
                    </a:p>
                  </a:txBody>
                  <a:tcPr marL="68580" marR="68580" marT="0" marB="0" anchor="ctr">
                    <a:noFill/>
                  </a:tcPr>
                </a:tc>
                <a:tc hMerge="1">
                  <a:txBody>
                    <a:bodyPr/>
                    <a:lstStyle/>
                    <a:p>
                      <a:endParaRPr/>
                    </a:p>
                  </a:txBody>
                  <a:tcPr marL="68580" marR="68580" marT="0" marB="0" anchor="ctr">
                    <a:noFill/>
                  </a:tcPr>
                </a:tc>
                <a:tc hMerge="1">
                  <a:txBody>
                    <a:bodyPr/>
                    <a:lstStyle/>
                    <a:p>
                      <a:endParaRPr dirty="0"/>
                    </a:p>
                  </a:txBody>
                  <a:tcPr marL="68580" marR="68580" marT="0" marB="0" anchor="ctr">
                    <a:noFill/>
                  </a:tcPr>
                </a:tc>
                <a:extLst>
                  <a:ext uri="{0D108BD9-81ED-4DB2-BD59-A6C34878D82A}">
                    <a16:rowId xmlns:a16="http://schemas.microsoft.com/office/drawing/2014/main" val="1323751161"/>
                  </a:ext>
                </a:extLst>
              </a:tr>
              <a:tr h="683342">
                <a:tc>
                  <a:txBody>
                    <a:bodyPr/>
                    <a:lstStyle/>
                    <a:p>
                      <a:pPr algn="ctr">
                        <a:lnSpc>
                          <a:spcPct val="100000"/>
                        </a:lnSpc>
                      </a:pPr>
                      <a:r>
                        <a:rPr lang="en-US" sz="1600">
                          <a:effectLst/>
                          <a:latin typeface="Aptos Display" panose="020B0004020202020204" pitchFamily="34" charset="0"/>
                        </a:rPr>
                        <a:t>Retained</a:t>
                      </a:r>
                      <a:endParaRPr lang="en-AS" sz="1600">
                        <a:effectLst/>
                        <a:latin typeface="Aptos Display" panose="020B0004020202020204" pitchFamily="34" charset="0"/>
                        <a:ea typeface="DengXian" panose="02010600030101010101" pitchFamily="2" charset="-122"/>
                      </a:endParaRPr>
                    </a:p>
                  </a:txBody>
                  <a:tcPr marL="68580" marR="68580" marT="0" marB="0" anchor="ctr">
                    <a:noFill/>
                  </a:tcPr>
                </a:tc>
                <a:tc>
                  <a:txBody>
                    <a:bodyPr/>
                    <a:lstStyle/>
                    <a:p>
                      <a:pPr algn="ctr">
                        <a:lnSpc>
                          <a:spcPct val="100000"/>
                        </a:lnSpc>
                      </a:pPr>
                      <a:r>
                        <a:rPr lang="en-US" sz="1600">
                          <a:effectLst/>
                          <a:latin typeface="Aptos Display" panose="020B0004020202020204" pitchFamily="34" charset="0"/>
                        </a:rPr>
                        <a:t>19.77***</a:t>
                      </a:r>
                      <a:endParaRPr lang="en-AS" sz="1600">
                        <a:effectLst/>
                        <a:latin typeface="Aptos Display" panose="020B0004020202020204" pitchFamily="34" charset="0"/>
                      </a:endParaRPr>
                    </a:p>
                    <a:p>
                      <a:pPr algn="ctr">
                        <a:lnSpc>
                          <a:spcPct val="100000"/>
                        </a:lnSpc>
                      </a:pPr>
                      <a:r>
                        <a:rPr lang="en-US" sz="1600">
                          <a:effectLst/>
                          <a:latin typeface="Aptos Display" panose="020B0004020202020204" pitchFamily="34" charset="0"/>
                        </a:rPr>
                        <a:t>(5.50)</a:t>
                      </a:r>
                      <a:endParaRPr lang="en-AS" sz="1600">
                        <a:effectLst/>
                        <a:latin typeface="Aptos Display" panose="020B0004020202020204" pitchFamily="34" charset="0"/>
                        <a:ea typeface="DengXian" panose="02010600030101010101" pitchFamily="2" charset="-122"/>
                      </a:endParaRPr>
                    </a:p>
                  </a:txBody>
                  <a:tcPr marL="68580" marR="68580" marT="0" marB="0" anchor="ctr">
                    <a:noFill/>
                  </a:tcPr>
                </a:tc>
                <a:tc>
                  <a:txBody>
                    <a:bodyPr/>
                    <a:lstStyle/>
                    <a:p>
                      <a:pPr algn="ctr">
                        <a:lnSpc>
                          <a:spcPct val="100000"/>
                        </a:lnSpc>
                      </a:pPr>
                      <a:r>
                        <a:rPr lang="en-US" sz="1600" dirty="0">
                          <a:effectLst/>
                          <a:latin typeface="Aptos Display" panose="020B0004020202020204" pitchFamily="34" charset="0"/>
                        </a:rPr>
                        <a:t>7.20</a:t>
                      </a:r>
                      <a:endParaRPr lang="en-AS" sz="1600" dirty="0">
                        <a:effectLst/>
                        <a:latin typeface="Aptos Display" panose="020B0004020202020204" pitchFamily="34" charset="0"/>
                      </a:endParaRPr>
                    </a:p>
                    <a:p>
                      <a:pPr algn="ctr">
                        <a:lnSpc>
                          <a:spcPct val="100000"/>
                        </a:lnSpc>
                      </a:pPr>
                      <a:r>
                        <a:rPr lang="en-US" sz="1600" dirty="0">
                          <a:effectLst/>
                          <a:latin typeface="Aptos Display" panose="020B0004020202020204" pitchFamily="34" charset="0"/>
                        </a:rPr>
                        <a:t>(4.71)</a:t>
                      </a:r>
                      <a:endParaRPr lang="en-AS" sz="1600" dirty="0">
                        <a:effectLst/>
                        <a:latin typeface="Aptos Display" panose="020B0004020202020204" pitchFamily="34" charset="0"/>
                        <a:ea typeface="DengXian" panose="02010600030101010101" pitchFamily="2" charset="-122"/>
                      </a:endParaRPr>
                    </a:p>
                  </a:txBody>
                  <a:tcPr marL="68580" marR="68580" marT="0" marB="0" anchor="ctr">
                    <a:noFill/>
                  </a:tcPr>
                </a:tc>
                <a:tc>
                  <a:txBody>
                    <a:bodyPr/>
                    <a:lstStyle/>
                    <a:p>
                      <a:pPr algn="ctr">
                        <a:lnSpc>
                          <a:spcPct val="100000"/>
                        </a:lnSpc>
                      </a:pPr>
                      <a:r>
                        <a:rPr lang="en-US" sz="1600">
                          <a:effectLst/>
                          <a:latin typeface="Aptos Display" panose="020B0004020202020204" pitchFamily="34" charset="0"/>
                        </a:rPr>
                        <a:t>27.82**</a:t>
                      </a:r>
                      <a:endParaRPr lang="en-AS" sz="1600">
                        <a:effectLst/>
                        <a:latin typeface="Aptos Display" panose="020B0004020202020204" pitchFamily="34" charset="0"/>
                      </a:endParaRPr>
                    </a:p>
                    <a:p>
                      <a:pPr algn="ctr">
                        <a:lnSpc>
                          <a:spcPct val="100000"/>
                        </a:lnSpc>
                      </a:pPr>
                      <a:r>
                        <a:rPr lang="en-US" sz="1600">
                          <a:effectLst/>
                          <a:latin typeface="Aptos Display" panose="020B0004020202020204" pitchFamily="34" charset="0"/>
                        </a:rPr>
                        <a:t>(10.19)</a:t>
                      </a:r>
                      <a:endParaRPr lang="en-AS" sz="1600">
                        <a:effectLst/>
                        <a:latin typeface="Aptos Display" panose="020B0004020202020204" pitchFamily="34" charset="0"/>
                        <a:ea typeface="DengXian" panose="02010600030101010101" pitchFamily="2" charset="-122"/>
                      </a:endParaRPr>
                    </a:p>
                  </a:txBody>
                  <a:tcPr marL="68580" marR="68580" marT="0" marB="0" anchor="ctr">
                    <a:noFill/>
                  </a:tcPr>
                </a:tc>
                <a:tc>
                  <a:txBody>
                    <a:bodyPr/>
                    <a:lstStyle/>
                    <a:p>
                      <a:pPr algn="ctr">
                        <a:lnSpc>
                          <a:spcPct val="100000"/>
                        </a:lnSpc>
                      </a:pPr>
                      <a:r>
                        <a:rPr lang="en-US" sz="1600">
                          <a:effectLst/>
                          <a:latin typeface="Aptos Display" panose="020B0004020202020204" pitchFamily="34" charset="0"/>
                        </a:rPr>
                        <a:t>32.66***</a:t>
                      </a:r>
                      <a:endParaRPr lang="en-AS" sz="1600">
                        <a:effectLst/>
                        <a:latin typeface="Aptos Display" panose="020B0004020202020204" pitchFamily="34" charset="0"/>
                      </a:endParaRPr>
                    </a:p>
                    <a:p>
                      <a:pPr algn="ctr">
                        <a:lnSpc>
                          <a:spcPct val="100000"/>
                        </a:lnSpc>
                      </a:pPr>
                      <a:r>
                        <a:rPr lang="en-US" sz="1600">
                          <a:effectLst/>
                          <a:latin typeface="Aptos Display" panose="020B0004020202020204" pitchFamily="34" charset="0"/>
                        </a:rPr>
                        <a:t>(9.78)</a:t>
                      </a:r>
                      <a:endParaRPr lang="en-AS" sz="1600">
                        <a:effectLst/>
                        <a:latin typeface="Aptos Display" panose="020B0004020202020204" pitchFamily="34" charset="0"/>
                        <a:ea typeface="DengXian" panose="02010600030101010101" pitchFamily="2" charset="-122"/>
                      </a:endParaRPr>
                    </a:p>
                  </a:txBody>
                  <a:tcPr marL="68580" marR="68580" marT="0" marB="0" anchor="ctr">
                    <a:noFill/>
                  </a:tcPr>
                </a:tc>
                <a:tc>
                  <a:txBody>
                    <a:bodyPr/>
                    <a:lstStyle/>
                    <a:p>
                      <a:pPr algn="ctr">
                        <a:lnSpc>
                          <a:spcPct val="100000"/>
                        </a:lnSpc>
                      </a:pPr>
                      <a:r>
                        <a:rPr lang="en-US" sz="1600" dirty="0">
                          <a:effectLst/>
                          <a:latin typeface="Aptos Display" panose="020B0004020202020204" pitchFamily="34" charset="0"/>
                        </a:rPr>
                        <a:t>-</a:t>
                      </a:r>
                      <a:endParaRPr lang="en-AS" sz="1600" dirty="0">
                        <a:effectLst/>
                        <a:latin typeface="Aptos Display" panose="020B0004020202020204" pitchFamily="34" charset="0"/>
                      </a:endParaRPr>
                    </a:p>
                    <a:p>
                      <a:pPr algn="ctr">
                        <a:lnSpc>
                          <a:spcPct val="100000"/>
                        </a:lnSpc>
                      </a:pPr>
                      <a:r>
                        <a:rPr lang="en-US" sz="1600" dirty="0">
                          <a:effectLst/>
                          <a:latin typeface="Aptos Display" panose="020B0004020202020204" pitchFamily="34" charset="0"/>
                        </a:rPr>
                        <a:t> </a:t>
                      </a:r>
                      <a:endParaRPr lang="en-AS" sz="1600" dirty="0">
                        <a:effectLst/>
                        <a:latin typeface="Aptos Display" panose="020B0004020202020204" pitchFamily="34" charset="0"/>
                        <a:ea typeface="DengXian" panose="02010600030101010101" pitchFamily="2" charset="-122"/>
                      </a:endParaRPr>
                    </a:p>
                  </a:txBody>
                  <a:tcPr marL="68580" marR="68580" marT="0" marB="0" anchor="ctr">
                    <a:noFill/>
                  </a:tcPr>
                </a:tc>
                <a:tc>
                  <a:txBody>
                    <a:bodyPr/>
                    <a:lstStyle/>
                    <a:p>
                      <a:pPr algn="ctr">
                        <a:lnSpc>
                          <a:spcPct val="100000"/>
                        </a:lnSpc>
                      </a:pPr>
                      <a:r>
                        <a:rPr lang="en-US" sz="1600">
                          <a:effectLst/>
                          <a:latin typeface="Aptos Display" panose="020B0004020202020204" pitchFamily="34" charset="0"/>
                        </a:rPr>
                        <a:t>-</a:t>
                      </a:r>
                      <a:endParaRPr lang="en-AS" sz="1600">
                        <a:effectLst/>
                        <a:latin typeface="Aptos Display" panose="020B0004020202020204" pitchFamily="34" charset="0"/>
                        <a:ea typeface="DengXian" panose="02010600030101010101" pitchFamily="2" charset="-122"/>
                      </a:endParaRPr>
                    </a:p>
                  </a:txBody>
                  <a:tcPr marL="68580" marR="68580" marT="0" marB="0" anchor="ctr">
                    <a:noFill/>
                  </a:tcPr>
                </a:tc>
                <a:tc>
                  <a:txBody>
                    <a:bodyPr/>
                    <a:lstStyle/>
                    <a:p>
                      <a:pPr algn="ctr">
                        <a:lnSpc>
                          <a:spcPct val="100000"/>
                        </a:lnSpc>
                      </a:pPr>
                      <a:r>
                        <a:rPr lang="en-US" sz="1600">
                          <a:effectLst/>
                          <a:latin typeface="Aptos Display" panose="020B0004020202020204" pitchFamily="34" charset="0"/>
                        </a:rPr>
                        <a:t>-</a:t>
                      </a:r>
                      <a:endParaRPr lang="en-AS" sz="1600">
                        <a:effectLst/>
                        <a:latin typeface="Aptos Display" panose="020B0004020202020204" pitchFamily="34" charset="0"/>
                        <a:ea typeface="DengXian" panose="02010600030101010101" pitchFamily="2" charset="-122"/>
                      </a:endParaRPr>
                    </a:p>
                  </a:txBody>
                  <a:tcPr marL="68580" marR="68580" marT="0" marB="0" anchor="ctr">
                    <a:noFill/>
                  </a:tcPr>
                </a:tc>
                <a:tc>
                  <a:txBody>
                    <a:bodyPr/>
                    <a:lstStyle/>
                    <a:p>
                      <a:pPr algn="ctr">
                        <a:lnSpc>
                          <a:spcPct val="100000"/>
                        </a:lnSpc>
                      </a:pPr>
                      <a:r>
                        <a:rPr lang="en-US" sz="1600">
                          <a:effectLst/>
                          <a:latin typeface="Aptos Display" panose="020B0004020202020204" pitchFamily="34" charset="0"/>
                        </a:rPr>
                        <a:t>-</a:t>
                      </a:r>
                      <a:endParaRPr lang="en-AS" sz="1600">
                        <a:effectLst/>
                        <a:latin typeface="Aptos Display" panose="020B0004020202020204" pitchFamily="34" charset="0"/>
                        <a:ea typeface="DengXian" panose="02010600030101010101" pitchFamily="2" charset="-122"/>
                      </a:endParaRPr>
                    </a:p>
                  </a:txBody>
                  <a:tcPr marL="68580" marR="68580" marT="0" marB="0" anchor="ctr">
                    <a:noFill/>
                  </a:tcPr>
                </a:tc>
                <a:extLst>
                  <a:ext uri="{0D108BD9-81ED-4DB2-BD59-A6C34878D82A}">
                    <a16:rowId xmlns:a16="http://schemas.microsoft.com/office/drawing/2014/main" val="4263730263"/>
                  </a:ext>
                </a:extLst>
              </a:tr>
              <a:tr h="317038">
                <a:tc>
                  <a:txBody>
                    <a:bodyPr/>
                    <a:lstStyle/>
                    <a:p>
                      <a:pPr algn="ctr">
                        <a:lnSpc>
                          <a:spcPct val="100000"/>
                        </a:lnSpc>
                      </a:pPr>
                      <a:r>
                        <a:rPr lang="en-US" sz="1600">
                          <a:effectLst/>
                          <a:latin typeface="Aptos Display" panose="020B0004020202020204" pitchFamily="34" charset="0"/>
                        </a:rPr>
                        <a:t>N</a:t>
                      </a:r>
                      <a:endParaRPr lang="en-AS" sz="1600">
                        <a:effectLst/>
                        <a:latin typeface="Aptos Display" panose="020B0004020202020204" pitchFamily="34" charset="0"/>
                        <a:ea typeface="DengXian" panose="02010600030101010101" pitchFamily="2" charset="-122"/>
                      </a:endParaRPr>
                    </a:p>
                  </a:txBody>
                  <a:tcPr marL="68580" marR="68580" marT="0" marB="0" anchor="ctr">
                    <a:noFill/>
                  </a:tcPr>
                </a:tc>
                <a:tc>
                  <a:txBody>
                    <a:bodyPr/>
                    <a:lstStyle/>
                    <a:p>
                      <a:pPr algn="ctr">
                        <a:lnSpc>
                          <a:spcPct val="100000"/>
                        </a:lnSpc>
                      </a:pPr>
                      <a:r>
                        <a:rPr lang="en-US" sz="1600" dirty="0">
                          <a:effectLst/>
                          <a:latin typeface="Aptos Display" panose="020B0004020202020204" pitchFamily="34" charset="0"/>
                        </a:rPr>
                        <a:t>16,946</a:t>
                      </a:r>
                      <a:endParaRPr lang="en-AS" sz="1600" dirty="0">
                        <a:effectLst/>
                        <a:latin typeface="Aptos Display" panose="020B0004020202020204" pitchFamily="34" charset="0"/>
                        <a:ea typeface="DengXian" panose="02010600030101010101" pitchFamily="2" charset="-122"/>
                      </a:endParaRPr>
                    </a:p>
                  </a:txBody>
                  <a:tcPr marL="68580" marR="68580" marT="0" marB="0" anchor="ctr">
                    <a:noFill/>
                  </a:tcPr>
                </a:tc>
                <a:tc>
                  <a:txBody>
                    <a:bodyPr/>
                    <a:lstStyle/>
                    <a:p>
                      <a:pPr algn="ctr">
                        <a:lnSpc>
                          <a:spcPct val="100000"/>
                        </a:lnSpc>
                      </a:pPr>
                      <a:r>
                        <a:rPr lang="en-US" sz="1600">
                          <a:effectLst/>
                          <a:latin typeface="Aptos Display" panose="020B0004020202020204" pitchFamily="34" charset="0"/>
                        </a:rPr>
                        <a:t>16,917</a:t>
                      </a:r>
                      <a:endParaRPr lang="en-AS" sz="1600">
                        <a:effectLst/>
                        <a:latin typeface="Aptos Display" panose="020B0004020202020204" pitchFamily="34" charset="0"/>
                        <a:ea typeface="DengXian" panose="02010600030101010101" pitchFamily="2" charset="-122"/>
                      </a:endParaRPr>
                    </a:p>
                  </a:txBody>
                  <a:tcPr marL="68580" marR="68580" marT="0" marB="0" anchor="ctr">
                    <a:noFill/>
                  </a:tcPr>
                </a:tc>
                <a:tc>
                  <a:txBody>
                    <a:bodyPr/>
                    <a:lstStyle/>
                    <a:p>
                      <a:pPr algn="ctr">
                        <a:lnSpc>
                          <a:spcPct val="100000"/>
                        </a:lnSpc>
                      </a:pPr>
                      <a:r>
                        <a:rPr lang="en-US" sz="1600">
                          <a:effectLst/>
                          <a:latin typeface="Aptos Display" panose="020B0004020202020204" pitchFamily="34" charset="0"/>
                        </a:rPr>
                        <a:t>20,549</a:t>
                      </a:r>
                      <a:endParaRPr lang="en-AS" sz="1600">
                        <a:effectLst/>
                        <a:latin typeface="Aptos Display" panose="020B0004020202020204" pitchFamily="34" charset="0"/>
                        <a:ea typeface="DengXian" panose="02010600030101010101" pitchFamily="2" charset="-122"/>
                      </a:endParaRPr>
                    </a:p>
                  </a:txBody>
                  <a:tcPr marL="68580" marR="68580" marT="0" marB="0" anchor="ctr">
                    <a:noFill/>
                  </a:tcPr>
                </a:tc>
                <a:tc>
                  <a:txBody>
                    <a:bodyPr/>
                    <a:lstStyle/>
                    <a:p>
                      <a:pPr algn="ctr">
                        <a:lnSpc>
                          <a:spcPct val="100000"/>
                        </a:lnSpc>
                      </a:pPr>
                      <a:r>
                        <a:rPr lang="en-US" sz="1600">
                          <a:effectLst/>
                          <a:latin typeface="Aptos Display" panose="020B0004020202020204" pitchFamily="34" charset="0"/>
                        </a:rPr>
                        <a:t>20,509</a:t>
                      </a:r>
                      <a:endParaRPr lang="en-AS" sz="1600">
                        <a:effectLst/>
                        <a:latin typeface="Aptos Display" panose="020B0004020202020204" pitchFamily="34" charset="0"/>
                        <a:ea typeface="DengXian" panose="02010600030101010101" pitchFamily="2" charset="-122"/>
                      </a:endParaRPr>
                    </a:p>
                  </a:txBody>
                  <a:tcPr marL="68580" marR="68580" marT="0" marB="0" anchor="ctr">
                    <a:noFill/>
                  </a:tcPr>
                </a:tc>
                <a:tc>
                  <a:txBody>
                    <a:bodyPr/>
                    <a:lstStyle/>
                    <a:p>
                      <a:pPr algn="ctr">
                        <a:lnSpc>
                          <a:spcPct val="100000"/>
                        </a:lnSpc>
                      </a:pPr>
                      <a:r>
                        <a:rPr lang="en-US" sz="1600" dirty="0">
                          <a:effectLst/>
                          <a:latin typeface="Aptos Display" panose="020B0004020202020204" pitchFamily="34" charset="0"/>
                        </a:rPr>
                        <a:t>-</a:t>
                      </a:r>
                      <a:endParaRPr lang="en-AS" sz="1600" dirty="0">
                        <a:effectLst/>
                        <a:latin typeface="Aptos Display" panose="020B0004020202020204" pitchFamily="34" charset="0"/>
                        <a:ea typeface="DengXian" panose="02010600030101010101" pitchFamily="2" charset="-122"/>
                      </a:endParaRPr>
                    </a:p>
                  </a:txBody>
                  <a:tcPr marL="68580" marR="68580" marT="0" marB="0" anchor="ctr">
                    <a:noFill/>
                  </a:tcPr>
                </a:tc>
                <a:tc>
                  <a:txBody>
                    <a:bodyPr/>
                    <a:lstStyle/>
                    <a:p>
                      <a:pPr algn="ctr">
                        <a:lnSpc>
                          <a:spcPct val="100000"/>
                        </a:lnSpc>
                      </a:pPr>
                      <a:r>
                        <a:rPr lang="en-US" sz="1600">
                          <a:effectLst/>
                          <a:latin typeface="Aptos Display" panose="020B0004020202020204" pitchFamily="34" charset="0"/>
                        </a:rPr>
                        <a:t>-</a:t>
                      </a:r>
                      <a:endParaRPr lang="en-AS" sz="1600">
                        <a:effectLst/>
                        <a:latin typeface="Aptos Display" panose="020B0004020202020204" pitchFamily="34" charset="0"/>
                        <a:ea typeface="DengXian" panose="02010600030101010101" pitchFamily="2" charset="-122"/>
                      </a:endParaRPr>
                    </a:p>
                  </a:txBody>
                  <a:tcPr marL="68580" marR="68580" marT="0" marB="0" anchor="ctr">
                    <a:noFill/>
                  </a:tcPr>
                </a:tc>
                <a:tc>
                  <a:txBody>
                    <a:bodyPr/>
                    <a:lstStyle/>
                    <a:p>
                      <a:pPr algn="ctr">
                        <a:lnSpc>
                          <a:spcPct val="100000"/>
                        </a:lnSpc>
                      </a:pPr>
                      <a:r>
                        <a:rPr lang="en-US" sz="1600">
                          <a:effectLst/>
                          <a:latin typeface="Aptos Display" panose="020B0004020202020204" pitchFamily="34" charset="0"/>
                        </a:rPr>
                        <a:t>-</a:t>
                      </a:r>
                      <a:endParaRPr lang="en-AS" sz="1600">
                        <a:effectLst/>
                        <a:latin typeface="Aptos Display" panose="020B0004020202020204" pitchFamily="34" charset="0"/>
                        <a:ea typeface="DengXian" panose="02010600030101010101" pitchFamily="2" charset="-122"/>
                      </a:endParaRPr>
                    </a:p>
                  </a:txBody>
                  <a:tcPr marL="68580" marR="68580" marT="0" marB="0" anchor="ctr">
                    <a:noFill/>
                  </a:tcPr>
                </a:tc>
                <a:tc>
                  <a:txBody>
                    <a:bodyPr/>
                    <a:lstStyle/>
                    <a:p>
                      <a:pPr algn="ctr">
                        <a:lnSpc>
                          <a:spcPct val="100000"/>
                        </a:lnSpc>
                      </a:pPr>
                      <a:r>
                        <a:rPr lang="en-US" sz="1600">
                          <a:effectLst/>
                          <a:latin typeface="Aptos Display" panose="020B0004020202020204" pitchFamily="34" charset="0"/>
                        </a:rPr>
                        <a:t>-</a:t>
                      </a:r>
                      <a:endParaRPr lang="en-AS" sz="1600">
                        <a:effectLst/>
                        <a:latin typeface="Aptos Display" panose="020B0004020202020204" pitchFamily="34" charset="0"/>
                        <a:ea typeface="DengXian" panose="02010600030101010101" pitchFamily="2" charset="-122"/>
                      </a:endParaRPr>
                    </a:p>
                  </a:txBody>
                  <a:tcPr marL="68580" marR="68580" marT="0" marB="0" anchor="ctr">
                    <a:noFill/>
                  </a:tcPr>
                </a:tc>
                <a:extLst>
                  <a:ext uri="{0D108BD9-81ED-4DB2-BD59-A6C34878D82A}">
                    <a16:rowId xmlns:a16="http://schemas.microsoft.com/office/drawing/2014/main" val="1948721624"/>
                  </a:ext>
                </a:extLst>
              </a:tr>
              <a:tr h="317038">
                <a:tc gridSpan="9">
                  <a:txBody>
                    <a:bodyPr/>
                    <a:lstStyle/>
                    <a:p>
                      <a:pPr algn="l">
                        <a:lnSpc>
                          <a:spcPct val="100000"/>
                        </a:lnSpc>
                      </a:pPr>
                      <a:r>
                        <a:rPr lang="en-US" sz="1600" dirty="0">
                          <a:effectLst/>
                          <a:latin typeface="Aptos Display" panose="020B0004020202020204" pitchFamily="34" charset="0"/>
                        </a:rPr>
                        <a:t>Panel D: 7</a:t>
                      </a:r>
                      <a:r>
                        <a:rPr lang="en-US" sz="1600" baseline="30000" dirty="0">
                          <a:effectLst/>
                          <a:latin typeface="Aptos Display" panose="020B0004020202020204" pitchFamily="34" charset="0"/>
                        </a:rPr>
                        <a:t>th</a:t>
                      </a:r>
                      <a:r>
                        <a:rPr lang="en-US" sz="1600" dirty="0">
                          <a:effectLst/>
                          <a:latin typeface="Aptos Display" panose="020B0004020202020204" pitchFamily="34" charset="0"/>
                        </a:rPr>
                        <a:t> Grade outcomes</a:t>
                      </a:r>
                    </a:p>
                  </a:txBody>
                  <a:tcPr marL="68580" marR="68580" marT="0" marB="0" anchor="ctr">
                    <a:solidFill>
                      <a:schemeClr val="bg1">
                        <a:lumMod val="75000"/>
                      </a:schemeClr>
                    </a:solidFill>
                  </a:tcPr>
                </a:tc>
                <a:tc hMerge="1">
                  <a:txBody>
                    <a:bodyPr/>
                    <a:lstStyle/>
                    <a:p>
                      <a:endParaRPr/>
                    </a:p>
                  </a:txBody>
                  <a:tcPr marL="68580" marR="68580" marT="0" marB="0" anchor="ctr">
                    <a:noFill/>
                  </a:tcPr>
                </a:tc>
                <a:tc hMerge="1">
                  <a:txBody>
                    <a:bodyPr/>
                    <a:lstStyle/>
                    <a:p>
                      <a:endParaRPr/>
                    </a:p>
                  </a:txBody>
                  <a:tcPr marL="68580" marR="68580" marT="0" marB="0" anchor="ctr">
                    <a:noFill/>
                  </a:tcPr>
                </a:tc>
                <a:tc hMerge="1">
                  <a:txBody>
                    <a:bodyPr/>
                    <a:lstStyle/>
                    <a:p>
                      <a:endParaRPr/>
                    </a:p>
                  </a:txBody>
                  <a:tcPr marL="68580" marR="68580" marT="0" marB="0" anchor="ctr">
                    <a:noFill/>
                  </a:tcPr>
                </a:tc>
                <a:tc hMerge="1">
                  <a:txBody>
                    <a:bodyPr/>
                    <a:lstStyle/>
                    <a:p>
                      <a:endParaRPr/>
                    </a:p>
                  </a:txBody>
                  <a:tcPr marL="68580" marR="68580" marT="0" marB="0" anchor="ctr">
                    <a:noFill/>
                  </a:tcPr>
                </a:tc>
                <a:tc hMerge="1">
                  <a:txBody>
                    <a:bodyPr/>
                    <a:lstStyle/>
                    <a:p>
                      <a:endParaRPr/>
                    </a:p>
                  </a:txBody>
                  <a:tcPr marL="68580" marR="68580" marT="0" marB="0" anchor="ctr">
                    <a:noFill/>
                  </a:tcPr>
                </a:tc>
                <a:tc hMerge="1">
                  <a:txBody>
                    <a:bodyPr/>
                    <a:lstStyle/>
                    <a:p>
                      <a:endParaRPr/>
                    </a:p>
                  </a:txBody>
                  <a:tcPr marL="68580" marR="68580" marT="0" marB="0" anchor="ctr">
                    <a:noFill/>
                  </a:tcPr>
                </a:tc>
                <a:tc hMerge="1">
                  <a:txBody>
                    <a:bodyPr/>
                    <a:lstStyle/>
                    <a:p>
                      <a:endParaRPr/>
                    </a:p>
                  </a:txBody>
                  <a:tcPr marL="68580" marR="68580" marT="0" marB="0" anchor="ctr">
                    <a:noFill/>
                  </a:tcPr>
                </a:tc>
                <a:tc hMerge="1">
                  <a:txBody>
                    <a:bodyPr/>
                    <a:lstStyle/>
                    <a:p>
                      <a:endParaRPr dirty="0"/>
                    </a:p>
                  </a:txBody>
                  <a:tcPr marL="68580" marR="68580" marT="0" marB="0" anchor="ctr">
                    <a:noFill/>
                  </a:tcPr>
                </a:tc>
                <a:extLst>
                  <a:ext uri="{0D108BD9-81ED-4DB2-BD59-A6C34878D82A}">
                    <a16:rowId xmlns:a16="http://schemas.microsoft.com/office/drawing/2014/main" val="3665906760"/>
                  </a:ext>
                </a:extLst>
              </a:tr>
              <a:tr h="683342">
                <a:tc>
                  <a:txBody>
                    <a:bodyPr/>
                    <a:lstStyle/>
                    <a:p>
                      <a:pPr algn="ctr">
                        <a:lnSpc>
                          <a:spcPct val="100000"/>
                        </a:lnSpc>
                      </a:pPr>
                      <a:r>
                        <a:rPr lang="en-US" sz="1600">
                          <a:effectLst/>
                          <a:latin typeface="Aptos Display" panose="020B0004020202020204" pitchFamily="34" charset="0"/>
                        </a:rPr>
                        <a:t>Retained</a:t>
                      </a:r>
                      <a:endParaRPr lang="en-AS" sz="1600">
                        <a:effectLst/>
                        <a:latin typeface="Aptos Display" panose="020B0004020202020204" pitchFamily="34" charset="0"/>
                        <a:ea typeface="DengXian" panose="02010600030101010101" pitchFamily="2" charset="-122"/>
                      </a:endParaRPr>
                    </a:p>
                  </a:txBody>
                  <a:tcPr marL="68580" marR="68580" marT="0" marB="0" anchor="ctr">
                    <a:noFill/>
                  </a:tcPr>
                </a:tc>
                <a:tc>
                  <a:txBody>
                    <a:bodyPr/>
                    <a:lstStyle/>
                    <a:p>
                      <a:pPr algn="ctr">
                        <a:lnSpc>
                          <a:spcPct val="100000"/>
                        </a:lnSpc>
                      </a:pPr>
                      <a:r>
                        <a:rPr lang="en-US" sz="1600">
                          <a:effectLst/>
                          <a:latin typeface="Aptos Display" panose="020B0004020202020204" pitchFamily="34" charset="0"/>
                        </a:rPr>
                        <a:t>13.91*</a:t>
                      </a:r>
                      <a:endParaRPr lang="en-AS" sz="1600">
                        <a:effectLst/>
                        <a:latin typeface="Aptos Display" panose="020B0004020202020204" pitchFamily="34" charset="0"/>
                      </a:endParaRPr>
                    </a:p>
                    <a:p>
                      <a:pPr algn="ctr">
                        <a:lnSpc>
                          <a:spcPct val="100000"/>
                        </a:lnSpc>
                      </a:pPr>
                      <a:r>
                        <a:rPr lang="en-US" sz="1600">
                          <a:effectLst/>
                          <a:latin typeface="Aptos Display" panose="020B0004020202020204" pitchFamily="34" charset="0"/>
                        </a:rPr>
                        <a:t>(5.58)</a:t>
                      </a:r>
                      <a:endParaRPr lang="en-AS" sz="1600">
                        <a:effectLst/>
                        <a:latin typeface="Aptos Display" panose="020B0004020202020204" pitchFamily="34" charset="0"/>
                        <a:ea typeface="DengXian" panose="02010600030101010101" pitchFamily="2" charset="-122"/>
                      </a:endParaRPr>
                    </a:p>
                  </a:txBody>
                  <a:tcPr marL="68580" marR="68580" marT="0" marB="0" anchor="ctr">
                    <a:noFill/>
                  </a:tcPr>
                </a:tc>
                <a:tc>
                  <a:txBody>
                    <a:bodyPr/>
                    <a:lstStyle/>
                    <a:p>
                      <a:pPr algn="ctr">
                        <a:lnSpc>
                          <a:spcPct val="100000"/>
                        </a:lnSpc>
                      </a:pPr>
                      <a:r>
                        <a:rPr lang="en-US" sz="1600" dirty="0">
                          <a:effectLst/>
                          <a:latin typeface="Aptos Display" panose="020B0004020202020204" pitchFamily="34" charset="0"/>
                        </a:rPr>
                        <a:t>7.17</a:t>
                      </a:r>
                      <a:endParaRPr lang="en-AS" sz="1600" dirty="0">
                        <a:effectLst/>
                        <a:latin typeface="Aptos Display" panose="020B0004020202020204" pitchFamily="34" charset="0"/>
                      </a:endParaRPr>
                    </a:p>
                    <a:p>
                      <a:pPr algn="ctr">
                        <a:lnSpc>
                          <a:spcPct val="100000"/>
                        </a:lnSpc>
                      </a:pPr>
                      <a:r>
                        <a:rPr lang="en-US" sz="1600" dirty="0">
                          <a:effectLst/>
                          <a:latin typeface="Aptos Display" panose="020B0004020202020204" pitchFamily="34" charset="0"/>
                        </a:rPr>
                        <a:t>(5.70)</a:t>
                      </a:r>
                      <a:endParaRPr lang="en-AS" sz="1600" dirty="0">
                        <a:effectLst/>
                        <a:latin typeface="Aptos Display" panose="020B0004020202020204" pitchFamily="34" charset="0"/>
                        <a:ea typeface="DengXian" panose="02010600030101010101" pitchFamily="2" charset="-122"/>
                      </a:endParaRPr>
                    </a:p>
                  </a:txBody>
                  <a:tcPr marL="68580" marR="68580" marT="0" marB="0" anchor="ctr">
                    <a:noFill/>
                  </a:tcPr>
                </a:tc>
                <a:tc>
                  <a:txBody>
                    <a:bodyPr/>
                    <a:lstStyle/>
                    <a:p>
                      <a:pPr algn="ctr">
                        <a:lnSpc>
                          <a:spcPct val="100000"/>
                        </a:lnSpc>
                      </a:pPr>
                      <a:r>
                        <a:rPr lang="en-US" sz="1600" dirty="0">
                          <a:effectLst/>
                          <a:latin typeface="Aptos Display" panose="020B0004020202020204" pitchFamily="34" charset="0"/>
                        </a:rPr>
                        <a:t>-</a:t>
                      </a:r>
                      <a:endParaRPr lang="en-AS" sz="1600" dirty="0">
                        <a:effectLst/>
                        <a:latin typeface="Aptos Display" panose="020B0004020202020204" pitchFamily="34" charset="0"/>
                        <a:ea typeface="DengXian" panose="02010600030101010101" pitchFamily="2" charset="-122"/>
                      </a:endParaRPr>
                    </a:p>
                  </a:txBody>
                  <a:tcPr marL="68580" marR="68580" marT="0" marB="0" anchor="ctr">
                    <a:noFill/>
                  </a:tcPr>
                </a:tc>
                <a:tc>
                  <a:txBody>
                    <a:bodyPr/>
                    <a:lstStyle/>
                    <a:p>
                      <a:pPr algn="ctr">
                        <a:lnSpc>
                          <a:spcPct val="100000"/>
                        </a:lnSpc>
                      </a:pPr>
                      <a:r>
                        <a:rPr lang="en-US" sz="1600">
                          <a:effectLst/>
                          <a:latin typeface="Aptos Display" panose="020B0004020202020204" pitchFamily="34" charset="0"/>
                        </a:rPr>
                        <a:t>-</a:t>
                      </a:r>
                      <a:endParaRPr lang="en-AS" sz="1600">
                        <a:effectLst/>
                        <a:latin typeface="Aptos Display" panose="020B0004020202020204" pitchFamily="34" charset="0"/>
                        <a:ea typeface="DengXian" panose="02010600030101010101" pitchFamily="2" charset="-122"/>
                      </a:endParaRPr>
                    </a:p>
                  </a:txBody>
                  <a:tcPr marL="68580" marR="68580" marT="0" marB="0" anchor="ctr">
                    <a:noFill/>
                  </a:tcPr>
                </a:tc>
                <a:tc>
                  <a:txBody>
                    <a:bodyPr/>
                    <a:lstStyle/>
                    <a:p>
                      <a:pPr algn="ctr">
                        <a:lnSpc>
                          <a:spcPct val="100000"/>
                        </a:lnSpc>
                      </a:pPr>
                      <a:r>
                        <a:rPr lang="en-US" sz="1600">
                          <a:effectLst/>
                          <a:latin typeface="Aptos Display" panose="020B0004020202020204" pitchFamily="34" charset="0"/>
                        </a:rPr>
                        <a:t>-</a:t>
                      </a:r>
                      <a:endParaRPr lang="en-AS" sz="1600">
                        <a:effectLst/>
                        <a:latin typeface="Aptos Display" panose="020B0004020202020204" pitchFamily="34" charset="0"/>
                        <a:ea typeface="DengXian" panose="02010600030101010101" pitchFamily="2" charset="-122"/>
                      </a:endParaRPr>
                    </a:p>
                  </a:txBody>
                  <a:tcPr marL="68580" marR="68580" marT="0" marB="0" anchor="ctr">
                    <a:noFill/>
                  </a:tcPr>
                </a:tc>
                <a:tc>
                  <a:txBody>
                    <a:bodyPr/>
                    <a:lstStyle/>
                    <a:p>
                      <a:pPr algn="ctr">
                        <a:lnSpc>
                          <a:spcPct val="100000"/>
                        </a:lnSpc>
                      </a:pPr>
                      <a:r>
                        <a:rPr lang="en-US" sz="1600" dirty="0">
                          <a:effectLst/>
                          <a:latin typeface="Aptos Display" panose="020B0004020202020204" pitchFamily="34" charset="0"/>
                        </a:rPr>
                        <a:t>-</a:t>
                      </a:r>
                      <a:endParaRPr lang="en-AS" sz="1600" dirty="0">
                        <a:effectLst/>
                        <a:latin typeface="Aptos Display" panose="020B0004020202020204" pitchFamily="34" charset="0"/>
                        <a:ea typeface="DengXian" panose="02010600030101010101" pitchFamily="2" charset="-122"/>
                      </a:endParaRPr>
                    </a:p>
                  </a:txBody>
                  <a:tcPr marL="68580" marR="68580" marT="0" marB="0" anchor="ctr">
                    <a:noFill/>
                  </a:tcPr>
                </a:tc>
                <a:tc>
                  <a:txBody>
                    <a:bodyPr/>
                    <a:lstStyle/>
                    <a:p>
                      <a:pPr algn="ctr">
                        <a:lnSpc>
                          <a:spcPct val="100000"/>
                        </a:lnSpc>
                      </a:pPr>
                      <a:r>
                        <a:rPr lang="en-US" sz="1600">
                          <a:effectLst/>
                          <a:latin typeface="Aptos Display" panose="020B0004020202020204" pitchFamily="34" charset="0"/>
                        </a:rPr>
                        <a:t>18.97***</a:t>
                      </a:r>
                      <a:endParaRPr lang="en-AS" sz="1600">
                        <a:effectLst/>
                        <a:latin typeface="Aptos Display" panose="020B0004020202020204" pitchFamily="34" charset="0"/>
                      </a:endParaRPr>
                    </a:p>
                    <a:p>
                      <a:pPr algn="ctr">
                        <a:lnSpc>
                          <a:spcPct val="100000"/>
                        </a:lnSpc>
                      </a:pPr>
                      <a:r>
                        <a:rPr lang="en-US" sz="1600">
                          <a:effectLst/>
                          <a:latin typeface="Aptos Display" panose="020B0004020202020204" pitchFamily="34" charset="0"/>
                        </a:rPr>
                        <a:t>(2.84)</a:t>
                      </a:r>
                      <a:endParaRPr lang="en-AS" sz="1600">
                        <a:effectLst/>
                        <a:latin typeface="Aptos Display" panose="020B0004020202020204" pitchFamily="34" charset="0"/>
                        <a:ea typeface="DengXian" panose="02010600030101010101" pitchFamily="2" charset="-122"/>
                      </a:endParaRPr>
                    </a:p>
                  </a:txBody>
                  <a:tcPr marL="68580" marR="68580" marT="0" marB="0" anchor="ctr">
                    <a:noFill/>
                  </a:tcPr>
                </a:tc>
                <a:tc>
                  <a:txBody>
                    <a:bodyPr/>
                    <a:lstStyle/>
                    <a:p>
                      <a:pPr algn="ctr">
                        <a:lnSpc>
                          <a:spcPct val="100000"/>
                        </a:lnSpc>
                      </a:pPr>
                      <a:r>
                        <a:rPr lang="en-US" sz="1600">
                          <a:effectLst/>
                          <a:latin typeface="Aptos Display" panose="020B0004020202020204" pitchFamily="34" charset="0"/>
                        </a:rPr>
                        <a:t>10.21***</a:t>
                      </a:r>
                      <a:endParaRPr lang="en-AS" sz="1600">
                        <a:effectLst/>
                        <a:latin typeface="Aptos Display" panose="020B0004020202020204" pitchFamily="34" charset="0"/>
                      </a:endParaRPr>
                    </a:p>
                    <a:p>
                      <a:pPr algn="ctr">
                        <a:lnSpc>
                          <a:spcPct val="100000"/>
                        </a:lnSpc>
                      </a:pPr>
                      <a:r>
                        <a:rPr lang="en-US" sz="1600">
                          <a:effectLst/>
                          <a:latin typeface="Aptos Display" panose="020B0004020202020204" pitchFamily="34" charset="0"/>
                        </a:rPr>
                        <a:t>(2.3)</a:t>
                      </a:r>
                      <a:endParaRPr lang="en-AS" sz="1600">
                        <a:effectLst/>
                        <a:latin typeface="Aptos Display" panose="020B0004020202020204" pitchFamily="34" charset="0"/>
                        <a:ea typeface="DengXian" panose="02010600030101010101" pitchFamily="2" charset="-122"/>
                      </a:endParaRPr>
                    </a:p>
                  </a:txBody>
                  <a:tcPr marL="68580" marR="68580" marT="0" marB="0" anchor="ctr">
                    <a:noFill/>
                  </a:tcPr>
                </a:tc>
                <a:extLst>
                  <a:ext uri="{0D108BD9-81ED-4DB2-BD59-A6C34878D82A}">
                    <a16:rowId xmlns:a16="http://schemas.microsoft.com/office/drawing/2014/main" val="116480062"/>
                  </a:ext>
                </a:extLst>
              </a:tr>
              <a:tr h="317038">
                <a:tc>
                  <a:txBody>
                    <a:bodyPr/>
                    <a:lstStyle/>
                    <a:p>
                      <a:pPr algn="ctr">
                        <a:lnSpc>
                          <a:spcPct val="100000"/>
                        </a:lnSpc>
                      </a:pPr>
                      <a:r>
                        <a:rPr lang="en-US" sz="1600">
                          <a:effectLst/>
                          <a:latin typeface="Aptos Display" panose="020B0004020202020204" pitchFamily="34" charset="0"/>
                        </a:rPr>
                        <a:t>N</a:t>
                      </a:r>
                      <a:endParaRPr lang="en-AS" sz="1600">
                        <a:effectLst/>
                        <a:latin typeface="Aptos Display" panose="020B0004020202020204" pitchFamily="34" charset="0"/>
                        <a:ea typeface="DengXian" panose="02010600030101010101" pitchFamily="2" charset="-122"/>
                      </a:endParaRPr>
                    </a:p>
                  </a:txBody>
                  <a:tcPr marL="68580" marR="68580" marT="0" marB="0" anchor="ctr">
                    <a:noFill/>
                  </a:tcPr>
                </a:tc>
                <a:tc>
                  <a:txBody>
                    <a:bodyPr/>
                    <a:lstStyle/>
                    <a:p>
                      <a:pPr algn="ctr">
                        <a:lnSpc>
                          <a:spcPct val="100000"/>
                        </a:lnSpc>
                      </a:pPr>
                      <a:r>
                        <a:rPr lang="en-US" sz="1600">
                          <a:effectLst/>
                          <a:latin typeface="Aptos Display" panose="020B0004020202020204" pitchFamily="34" charset="0"/>
                        </a:rPr>
                        <a:t>16,594</a:t>
                      </a:r>
                      <a:endParaRPr lang="en-AS" sz="1600">
                        <a:effectLst/>
                        <a:latin typeface="Aptos Display" panose="020B0004020202020204" pitchFamily="34" charset="0"/>
                        <a:ea typeface="DengXian" panose="02010600030101010101" pitchFamily="2" charset="-122"/>
                      </a:endParaRPr>
                    </a:p>
                  </a:txBody>
                  <a:tcPr marL="68580" marR="68580" marT="0" marB="0" anchor="ctr">
                    <a:noFill/>
                  </a:tcPr>
                </a:tc>
                <a:tc>
                  <a:txBody>
                    <a:bodyPr/>
                    <a:lstStyle/>
                    <a:p>
                      <a:pPr algn="ctr">
                        <a:lnSpc>
                          <a:spcPct val="100000"/>
                        </a:lnSpc>
                      </a:pPr>
                      <a:r>
                        <a:rPr lang="en-US" sz="1600" dirty="0">
                          <a:effectLst/>
                          <a:latin typeface="Aptos Display" panose="020B0004020202020204" pitchFamily="34" charset="0"/>
                        </a:rPr>
                        <a:t>16,506</a:t>
                      </a:r>
                      <a:endParaRPr lang="en-AS" sz="1600" dirty="0">
                        <a:effectLst/>
                        <a:latin typeface="Aptos Display" panose="020B0004020202020204" pitchFamily="34" charset="0"/>
                        <a:ea typeface="DengXian" panose="02010600030101010101" pitchFamily="2" charset="-122"/>
                      </a:endParaRPr>
                    </a:p>
                  </a:txBody>
                  <a:tcPr marL="68580" marR="68580" marT="0" marB="0" anchor="ctr">
                    <a:noFill/>
                  </a:tcPr>
                </a:tc>
                <a:tc>
                  <a:txBody>
                    <a:bodyPr/>
                    <a:lstStyle/>
                    <a:p>
                      <a:pPr algn="ctr">
                        <a:lnSpc>
                          <a:spcPct val="100000"/>
                        </a:lnSpc>
                      </a:pPr>
                      <a:r>
                        <a:rPr lang="en-US" sz="1600">
                          <a:effectLst/>
                          <a:latin typeface="Aptos Display" panose="020B0004020202020204" pitchFamily="34" charset="0"/>
                        </a:rPr>
                        <a:t>-</a:t>
                      </a:r>
                      <a:endParaRPr lang="en-AS" sz="1600">
                        <a:effectLst/>
                        <a:latin typeface="Aptos Display" panose="020B0004020202020204" pitchFamily="34" charset="0"/>
                        <a:ea typeface="DengXian" panose="02010600030101010101" pitchFamily="2" charset="-122"/>
                      </a:endParaRPr>
                    </a:p>
                  </a:txBody>
                  <a:tcPr marL="68580" marR="68580" marT="0" marB="0" anchor="ctr">
                    <a:noFill/>
                  </a:tcPr>
                </a:tc>
                <a:tc>
                  <a:txBody>
                    <a:bodyPr/>
                    <a:lstStyle/>
                    <a:p>
                      <a:pPr algn="ctr">
                        <a:lnSpc>
                          <a:spcPct val="100000"/>
                        </a:lnSpc>
                      </a:pPr>
                      <a:r>
                        <a:rPr lang="en-US" sz="1600">
                          <a:effectLst/>
                          <a:latin typeface="Aptos Display" panose="020B0004020202020204" pitchFamily="34" charset="0"/>
                        </a:rPr>
                        <a:t>-</a:t>
                      </a:r>
                      <a:endParaRPr lang="en-AS" sz="1600">
                        <a:effectLst/>
                        <a:latin typeface="Aptos Display" panose="020B0004020202020204" pitchFamily="34" charset="0"/>
                        <a:ea typeface="DengXian" panose="02010600030101010101" pitchFamily="2" charset="-122"/>
                      </a:endParaRPr>
                    </a:p>
                  </a:txBody>
                  <a:tcPr marL="68580" marR="68580" marT="0" marB="0" anchor="ctr">
                    <a:noFill/>
                  </a:tcPr>
                </a:tc>
                <a:tc>
                  <a:txBody>
                    <a:bodyPr/>
                    <a:lstStyle/>
                    <a:p>
                      <a:pPr algn="ctr">
                        <a:lnSpc>
                          <a:spcPct val="100000"/>
                        </a:lnSpc>
                      </a:pPr>
                      <a:r>
                        <a:rPr lang="en-US" sz="1600">
                          <a:effectLst/>
                          <a:latin typeface="Aptos Display" panose="020B0004020202020204" pitchFamily="34" charset="0"/>
                        </a:rPr>
                        <a:t>-</a:t>
                      </a:r>
                      <a:endParaRPr lang="en-AS" sz="1600">
                        <a:effectLst/>
                        <a:latin typeface="Aptos Display" panose="020B0004020202020204" pitchFamily="34" charset="0"/>
                        <a:ea typeface="DengXian" panose="02010600030101010101" pitchFamily="2" charset="-122"/>
                      </a:endParaRPr>
                    </a:p>
                  </a:txBody>
                  <a:tcPr marL="68580" marR="68580" marT="0" marB="0" anchor="ctr">
                    <a:noFill/>
                  </a:tcPr>
                </a:tc>
                <a:tc>
                  <a:txBody>
                    <a:bodyPr/>
                    <a:lstStyle/>
                    <a:p>
                      <a:pPr algn="ctr">
                        <a:lnSpc>
                          <a:spcPct val="100000"/>
                        </a:lnSpc>
                      </a:pPr>
                      <a:r>
                        <a:rPr lang="en-US" sz="1600" dirty="0">
                          <a:effectLst/>
                          <a:latin typeface="Aptos Display" panose="020B0004020202020204" pitchFamily="34" charset="0"/>
                        </a:rPr>
                        <a:t>-</a:t>
                      </a:r>
                      <a:endParaRPr lang="en-AS" sz="1600" dirty="0">
                        <a:effectLst/>
                        <a:latin typeface="Aptos Display" panose="020B0004020202020204" pitchFamily="34" charset="0"/>
                        <a:ea typeface="DengXian" panose="02010600030101010101" pitchFamily="2" charset="-122"/>
                      </a:endParaRPr>
                    </a:p>
                  </a:txBody>
                  <a:tcPr marL="68580" marR="68580" marT="0" marB="0" anchor="ctr">
                    <a:noFill/>
                  </a:tcPr>
                </a:tc>
                <a:tc>
                  <a:txBody>
                    <a:bodyPr/>
                    <a:lstStyle/>
                    <a:p>
                      <a:pPr algn="ctr">
                        <a:lnSpc>
                          <a:spcPct val="100000"/>
                        </a:lnSpc>
                      </a:pPr>
                      <a:r>
                        <a:rPr lang="en-US" sz="1600">
                          <a:effectLst/>
                          <a:latin typeface="Aptos Display" panose="020B0004020202020204" pitchFamily="34" charset="0"/>
                        </a:rPr>
                        <a:t>28,943</a:t>
                      </a:r>
                      <a:endParaRPr lang="en-AS" sz="1600">
                        <a:effectLst/>
                        <a:latin typeface="Aptos Display" panose="020B0004020202020204" pitchFamily="34" charset="0"/>
                        <a:ea typeface="DengXian" panose="02010600030101010101" pitchFamily="2" charset="-122"/>
                      </a:endParaRPr>
                    </a:p>
                  </a:txBody>
                  <a:tcPr marL="68580" marR="68580" marT="0" marB="0" anchor="ctr">
                    <a:noFill/>
                  </a:tcPr>
                </a:tc>
                <a:tc>
                  <a:txBody>
                    <a:bodyPr/>
                    <a:lstStyle/>
                    <a:p>
                      <a:pPr algn="ctr">
                        <a:lnSpc>
                          <a:spcPct val="100000"/>
                        </a:lnSpc>
                      </a:pPr>
                      <a:r>
                        <a:rPr lang="en-US" sz="1600">
                          <a:effectLst/>
                          <a:latin typeface="Aptos Display" panose="020B0004020202020204" pitchFamily="34" charset="0"/>
                        </a:rPr>
                        <a:t>28,502</a:t>
                      </a:r>
                      <a:endParaRPr lang="en-AS" sz="1600">
                        <a:effectLst/>
                        <a:latin typeface="Aptos Display" panose="020B0004020202020204" pitchFamily="34" charset="0"/>
                        <a:ea typeface="DengXian" panose="02010600030101010101" pitchFamily="2" charset="-122"/>
                      </a:endParaRPr>
                    </a:p>
                  </a:txBody>
                  <a:tcPr marL="68580" marR="68580" marT="0" marB="0" anchor="ctr">
                    <a:noFill/>
                  </a:tcPr>
                </a:tc>
                <a:extLst>
                  <a:ext uri="{0D108BD9-81ED-4DB2-BD59-A6C34878D82A}">
                    <a16:rowId xmlns:a16="http://schemas.microsoft.com/office/drawing/2014/main" val="1000671829"/>
                  </a:ext>
                </a:extLst>
              </a:tr>
              <a:tr h="317038">
                <a:tc gridSpan="9">
                  <a:txBody>
                    <a:bodyPr/>
                    <a:lstStyle/>
                    <a:p>
                      <a:pPr algn="l">
                        <a:lnSpc>
                          <a:spcPct val="100000"/>
                        </a:lnSpc>
                      </a:pPr>
                      <a:r>
                        <a:rPr lang="en-US" sz="1600" dirty="0">
                          <a:effectLst/>
                          <a:latin typeface="Aptos Display" panose="020B0004020202020204" pitchFamily="34" charset="0"/>
                        </a:rPr>
                        <a:t>Panel E: 8</a:t>
                      </a:r>
                      <a:r>
                        <a:rPr lang="en-US" sz="1600" baseline="30000" dirty="0">
                          <a:effectLst/>
                          <a:latin typeface="Aptos Display" panose="020B0004020202020204" pitchFamily="34" charset="0"/>
                        </a:rPr>
                        <a:t>th</a:t>
                      </a:r>
                      <a:r>
                        <a:rPr lang="en-US" sz="1600" dirty="0">
                          <a:effectLst/>
                          <a:latin typeface="Aptos Display" panose="020B0004020202020204" pitchFamily="34" charset="0"/>
                        </a:rPr>
                        <a:t> Grade outcomes</a:t>
                      </a:r>
                    </a:p>
                  </a:txBody>
                  <a:tcPr marL="68580" marR="68580" marT="0" marB="0" anchor="ctr">
                    <a:solidFill>
                      <a:schemeClr val="bg1">
                        <a:lumMod val="75000"/>
                      </a:schemeClr>
                    </a:solidFill>
                  </a:tcPr>
                </a:tc>
                <a:tc hMerge="1">
                  <a:txBody>
                    <a:bodyPr/>
                    <a:lstStyle/>
                    <a:p>
                      <a:endParaRPr/>
                    </a:p>
                  </a:txBody>
                  <a:tcPr marL="68580" marR="68580" marT="0" marB="0" anchor="ctr">
                    <a:noFill/>
                  </a:tcPr>
                </a:tc>
                <a:tc hMerge="1">
                  <a:txBody>
                    <a:bodyPr/>
                    <a:lstStyle/>
                    <a:p>
                      <a:endParaRPr/>
                    </a:p>
                  </a:txBody>
                  <a:tcPr marL="68580" marR="68580" marT="0" marB="0" anchor="ctr">
                    <a:noFill/>
                  </a:tcPr>
                </a:tc>
                <a:tc hMerge="1">
                  <a:txBody>
                    <a:bodyPr/>
                    <a:lstStyle/>
                    <a:p>
                      <a:endParaRPr/>
                    </a:p>
                  </a:txBody>
                  <a:tcPr marL="68580" marR="68580" marT="0" marB="0" anchor="ctr">
                    <a:noFill/>
                  </a:tcPr>
                </a:tc>
                <a:tc hMerge="1">
                  <a:txBody>
                    <a:bodyPr/>
                    <a:lstStyle/>
                    <a:p>
                      <a:endParaRPr/>
                    </a:p>
                  </a:txBody>
                  <a:tcPr marL="68580" marR="68580" marT="0" marB="0" anchor="ctr">
                    <a:noFill/>
                  </a:tcPr>
                </a:tc>
                <a:tc hMerge="1">
                  <a:txBody>
                    <a:bodyPr/>
                    <a:lstStyle/>
                    <a:p>
                      <a:endParaRPr/>
                    </a:p>
                  </a:txBody>
                  <a:tcPr marL="68580" marR="68580" marT="0" marB="0" anchor="ctr">
                    <a:noFill/>
                  </a:tcPr>
                </a:tc>
                <a:tc hMerge="1">
                  <a:txBody>
                    <a:bodyPr/>
                    <a:lstStyle/>
                    <a:p>
                      <a:endParaRPr/>
                    </a:p>
                  </a:txBody>
                  <a:tcPr marL="68580" marR="68580" marT="0" marB="0" anchor="ctr">
                    <a:noFill/>
                  </a:tcPr>
                </a:tc>
                <a:tc hMerge="1">
                  <a:txBody>
                    <a:bodyPr/>
                    <a:lstStyle/>
                    <a:p>
                      <a:endParaRPr/>
                    </a:p>
                  </a:txBody>
                  <a:tcPr marL="68580" marR="68580" marT="0" marB="0" anchor="ctr">
                    <a:noFill/>
                  </a:tcPr>
                </a:tc>
                <a:tc hMerge="1">
                  <a:txBody>
                    <a:bodyPr/>
                    <a:lstStyle/>
                    <a:p>
                      <a:endParaRPr dirty="0"/>
                    </a:p>
                  </a:txBody>
                  <a:tcPr marL="68580" marR="68580" marT="0" marB="0" anchor="ctr">
                    <a:noFill/>
                  </a:tcPr>
                </a:tc>
                <a:extLst>
                  <a:ext uri="{0D108BD9-81ED-4DB2-BD59-A6C34878D82A}">
                    <a16:rowId xmlns:a16="http://schemas.microsoft.com/office/drawing/2014/main" val="3219888075"/>
                  </a:ext>
                </a:extLst>
              </a:tr>
              <a:tr h="683342">
                <a:tc>
                  <a:txBody>
                    <a:bodyPr/>
                    <a:lstStyle/>
                    <a:p>
                      <a:pPr algn="ctr">
                        <a:lnSpc>
                          <a:spcPct val="100000"/>
                        </a:lnSpc>
                      </a:pPr>
                      <a:r>
                        <a:rPr lang="en-US" sz="1600">
                          <a:effectLst/>
                          <a:latin typeface="Aptos Display" panose="020B0004020202020204" pitchFamily="34" charset="0"/>
                        </a:rPr>
                        <a:t>Retained</a:t>
                      </a:r>
                      <a:endParaRPr lang="en-AS" sz="1600">
                        <a:effectLst/>
                        <a:latin typeface="Aptos Display" panose="020B0004020202020204" pitchFamily="34" charset="0"/>
                        <a:ea typeface="DengXian" panose="02010600030101010101" pitchFamily="2" charset="-122"/>
                      </a:endParaRPr>
                    </a:p>
                  </a:txBody>
                  <a:tcPr marL="68580" marR="68580" marT="0" marB="0" anchor="ctr">
                    <a:noFill/>
                  </a:tcPr>
                </a:tc>
                <a:tc>
                  <a:txBody>
                    <a:bodyPr/>
                    <a:lstStyle/>
                    <a:p>
                      <a:pPr algn="ctr">
                        <a:lnSpc>
                          <a:spcPct val="100000"/>
                        </a:lnSpc>
                      </a:pPr>
                      <a:r>
                        <a:rPr lang="en-US" sz="1600">
                          <a:effectLst/>
                          <a:latin typeface="Aptos Display" panose="020B0004020202020204" pitchFamily="34" charset="0"/>
                        </a:rPr>
                        <a:t>-</a:t>
                      </a:r>
                      <a:endParaRPr lang="en-AS" sz="1600">
                        <a:effectLst/>
                        <a:latin typeface="Aptos Display" panose="020B0004020202020204" pitchFamily="34" charset="0"/>
                        <a:ea typeface="DengXian" panose="02010600030101010101" pitchFamily="2" charset="-122"/>
                      </a:endParaRPr>
                    </a:p>
                  </a:txBody>
                  <a:tcPr marL="68580" marR="68580" marT="0" marB="0" anchor="ctr">
                    <a:noFill/>
                  </a:tcPr>
                </a:tc>
                <a:tc>
                  <a:txBody>
                    <a:bodyPr/>
                    <a:lstStyle/>
                    <a:p>
                      <a:pPr algn="ctr">
                        <a:lnSpc>
                          <a:spcPct val="100000"/>
                        </a:lnSpc>
                      </a:pPr>
                      <a:r>
                        <a:rPr lang="en-US" sz="1600">
                          <a:effectLst/>
                          <a:latin typeface="Aptos Display" panose="020B0004020202020204" pitchFamily="34" charset="0"/>
                        </a:rPr>
                        <a:t>-</a:t>
                      </a:r>
                      <a:endParaRPr lang="en-AS" sz="1600">
                        <a:effectLst/>
                        <a:latin typeface="Aptos Display" panose="020B0004020202020204" pitchFamily="34" charset="0"/>
                        <a:ea typeface="DengXian" panose="02010600030101010101" pitchFamily="2" charset="-122"/>
                      </a:endParaRPr>
                    </a:p>
                  </a:txBody>
                  <a:tcPr marL="68580" marR="68580" marT="0" marB="0" anchor="ctr">
                    <a:noFill/>
                  </a:tcPr>
                </a:tc>
                <a:tc>
                  <a:txBody>
                    <a:bodyPr/>
                    <a:lstStyle/>
                    <a:p>
                      <a:pPr algn="ctr">
                        <a:lnSpc>
                          <a:spcPct val="100000"/>
                        </a:lnSpc>
                      </a:pPr>
                      <a:r>
                        <a:rPr lang="en-US" sz="1600" dirty="0">
                          <a:effectLst/>
                          <a:latin typeface="Aptos Display" panose="020B0004020202020204" pitchFamily="34" charset="0"/>
                        </a:rPr>
                        <a:t>-</a:t>
                      </a:r>
                      <a:endParaRPr lang="en-AS" sz="1600" dirty="0">
                        <a:effectLst/>
                        <a:latin typeface="Aptos Display" panose="020B0004020202020204" pitchFamily="34" charset="0"/>
                        <a:ea typeface="DengXian" panose="02010600030101010101" pitchFamily="2" charset="-122"/>
                      </a:endParaRPr>
                    </a:p>
                  </a:txBody>
                  <a:tcPr marL="68580" marR="68580" marT="0" marB="0" anchor="ctr">
                    <a:noFill/>
                  </a:tcPr>
                </a:tc>
                <a:tc>
                  <a:txBody>
                    <a:bodyPr/>
                    <a:lstStyle/>
                    <a:p>
                      <a:pPr algn="ctr">
                        <a:lnSpc>
                          <a:spcPct val="100000"/>
                        </a:lnSpc>
                      </a:pPr>
                      <a:r>
                        <a:rPr lang="en-US" sz="1600" dirty="0">
                          <a:effectLst/>
                          <a:latin typeface="Aptos Display" panose="020B0004020202020204" pitchFamily="34" charset="0"/>
                        </a:rPr>
                        <a:t>-</a:t>
                      </a:r>
                      <a:endParaRPr lang="en-AS" sz="1600" dirty="0">
                        <a:effectLst/>
                        <a:latin typeface="Aptos Display" panose="020B0004020202020204" pitchFamily="34" charset="0"/>
                        <a:ea typeface="DengXian" panose="02010600030101010101" pitchFamily="2" charset="-122"/>
                      </a:endParaRPr>
                    </a:p>
                  </a:txBody>
                  <a:tcPr marL="68580" marR="68580" marT="0" marB="0" anchor="ctr">
                    <a:noFill/>
                  </a:tcPr>
                </a:tc>
                <a:tc>
                  <a:txBody>
                    <a:bodyPr/>
                    <a:lstStyle/>
                    <a:p>
                      <a:pPr algn="ctr">
                        <a:lnSpc>
                          <a:spcPct val="100000"/>
                        </a:lnSpc>
                      </a:pPr>
                      <a:r>
                        <a:rPr lang="en-US" sz="1600" dirty="0">
                          <a:effectLst/>
                          <a:latin typeface="Aptos Display" panose="020B0004020202020204" pitchFamily="34" charset="0"/>
                        </a:rPr>
                        <a:t>21.64**</a:t>
                      </a:r>
                      <a:endParaRPr lang="en-AS" sz="1600" dirty="0">
                        <a:effectLst/>
                        <a:latin typeface="Aptos Display" panose="020B0004020202020204" pitchFamily="34" charset="0"/>
                      </a:endParaRPr>
                    </a:p>
                    <a:p>
                      <a:pPr algn="ctr">
                        <a:lnSpc>
                          <a:spcPct val="100000"/>
                        </a:lnSpc>
                      </a:pPr>
                      <a:r>
                        <a:rPr lang="en-US" sz="1600" dirty="0">
                          <a:effectLst/>
                          <a:latin typeface="Aptos Display" panose="020B0004020202020204" pitchFamily="34" charset="0"/>
                        </a:rPr>
                        <a:t>(6.98)</a:t>
                      </a:r>
                      <a:endParaRPr lang="en-AS" sz="1600" dirty="0">
                        <a:effectLst/>
                        <a:latin typeface="Aptos Display" panose="020B0004020202020204" pitchFamily="34" charset="0"/>
                        <a:ea typeface="DengXian" panose="02010600030101010101" pitchFamily="2" charset="-122"/>
                      </a:endParaRPr>
                    </a:p>
                  </a:txBody>
                  <a:tcPr marL="68580" marR="68580" marT="0" marB="0" anchor="ctr">
                    <a:noFill/>
                  </a:tcPr>
                </a:tc>
                <a:tc>
                  <a:txBody>
                    <a:bodyPr/>
                    <a:lstStyle/>
                    <a:p>
                      <a:pPr algn="ctr">
                        <a:lnSpc>
                          <a:spcPct val="100000"/>
                        </a:lnSpc>
                      </a:pPr>
                      <a:r>
                        <a:rPr lang="en-US" sz="1600" dirty="0">
                          <a:effectLst/>
                          <a:latin typeface="Aptos Display" panose="020B0004020202020204" pitchFamily="34" charset="0"/>
                        </a:rPr>
                        <a:t>7.89</a:t>
                      </a:r>
                      <a:endParaRPr lang="en-AS" sz="1600" dirty="0">
                        <a:effectLst/>
                        <a:latin typeface="Aptos Display" panose="020B0004020202020204" pitchFamily="34" charset="0"/>
                      </a:endParaRPr>
                    </a:p>
                    <a:p>
                      <a:pPr algn="ctr">
                        <a:lnSpc>
                          <a:spcPct val="100000"/>
                        </a:lnSpc>
                      </a:pPr>
                      <a:r>
                        <a:rPr lang="en-US" sz="1600" dirty="0">
                          <a:effectLst/>
                          <a:latin typeface="Aptos Display" panose="020B0004020202020204" pitchFamily="34" charset="0"/>
                        </a:rPr>
                        <a:t>(5.61)</a:t>
                      </a:r>
                      <a:endParaRPr lang="en-AS" sz="1600" dirty="0">
                        <a:effectLst/>
                        <a:latin typeface="Aptos Display" panose="020B0004020202020204" pitchFamily="34" charset="0"/>
                        <a:ea typeface="DengXian" panose="02010600030101010101" pitchFamily="2" charset="-122"/>
                      </a:endParaRPr>
                    </a:p>
                  </a:txBody>
                  <a:tcPr marL="68580" marR="68580" marT="0" marB="0" anchor="ctr">
                    <a:noFill/>
                  </a:tcPr>
                </a:tc>
                <a:tc>
                  <a:txBody>
                    <a:bodyPr/>
                    <a:lstStyle/>
                    <a:p>
                      <a:pPr algn="ctr">
                        <a:lnSpc>
                          <a:spcPct val="100000"/>
                        </a:lnSpc>
                      </a:pPr>
                      <a:r>
                        <a:rPr lang="en-US" sz="1600" dirty="0">
                          <a:effectLst/>
                          <a:latin typeface="Aptos Display" panose="020B0004020202020204" pitchFamily="34" charset="0"/>
                        </a:rPr>
                        <a:t>-</a:t>
                      </a:r>
                      <a:endParaRPr lang="en-AS" sz="1600" dirty="0">
                        <a:effectLst/>
                        <a:latin typeface="Aptos Display" panose="020B0004020202020204" pitchFamily="34" charset="0"/>
                        <a:ea typeface="DengXian" panose="02010600030101010101" pitchFamily="2" charset="-122"/>
                      </a:endParaRPr>
                    </a:p>
                  </a:txBody>
                  <a:tcPr marL="68580" marR="68580" marT="0" marB="0" anchor="ctr">
                    <a:noFill/>
                  </a:tcPr>
                </a:tc>
                <a:tc>
                  <a:txBody>
                    <a:bodyPr/>
                    <a:lstStyle/>
                    <a:p>
                      <a:pPr algn="ctr">
                        <a:lnSpc>
                          <a:spcPct val="100000"/>
                        </a:lnSpc>
                      </a:pPr>
                      <a:r>
                        <a:rPr lang="en-US" sz="1600" dirty="0">
                          <a:effectLst/>
                          <a:latin typeface="Aptos Display" panose="020B0004020202020204" pitchFamily="34" charset="0"/>
                        </a:rPr>
                        <a:t>-</a:t>
                      </a:r>
                      <a:endParaRPr lang="en-AS" sz="1600" dirty="0">
                        <a:effectLst/>
                        <a:latin typeface="Aptos Display" panose="020B0004020202020204" pitchFamily="34" charset="0"/>
                        <a:ea typeface="DengXian" panose="02010600030101010101" pitchFamily="2" charset="-122"/>
                      </a:endParaRPr>
                    </a:p>
                  </a:txBody>
                  <a:tcPr marL="68580" marR="68580" marT="0" marB="0" anchor="ctr">
                    <a:noFill/>
                  </a:tcPr>
                </a:tc>
                <a:extLst>
                  <a:ext uri="{0D108BD9-81ED-4DB2-BD59-A6C34878D82A}">
                    <a16:rowId xmlns:a16="http://schemas.microsoft.com/office/drawing/2014/main" val="2875774851"/>
                  </a:ext>
                </a:extLst>
              </a:tr>
              <a:tr h="317038">
                <a:tc>
                  <a:txBody>
                    <a:bodyPr/>
                    <a:lstStyle/>
                    <a:p>
                      <a:pPr algn="ctr">
                        <a:lnSpc>
                          <a:spcPct val="100000"/>
                        </a:lnSpc>
                      </a:pPr>
                      <a:r>
                        <a:rPr lang="en-US" sz="1600" dirty="0">
                          <a:effectLst/>
                          <a:latin typeface="Aptos Display" panose="020B0004020202020204" pitchFamily="34" charset="0"/>
                        </a:rPr>
                        <a:t>N</a:t>
                      </a:r>
                      <a:endParaRPr lang="en-AS" sz="1600" dirty="0">
                        <a:effectLst/>
                        <a:latin typeface="Aptos Display" panose="020B0004020202020204" pitchFamily="34" charset="0"/>
                        <a:ea typeface="DengXian" panose="02010600030101010101" pitchFamily="2" charset="-122"/>
                      </a:endParaRPr>
                    </a:p>
                  </a:txBody>
                  <a:tcPr marL="68580" marR="68580" marT="0" marB="0" anchor="ctr"/>
                </a:tc>
                <a:tc>
                  <a:txBody>
                    <a:bodyPr/>
                    <a:lstStyle/>
                    <a:p>
                      <a:pPr algn="ctr">
                        <a:lnSpc>
                          <a:spcPct val="100000"/>
                        </a:lnSpc>
                      </a:pPr>
                      <a:r>
                        <a:rPr lang="en-US" sz="1600">
                          <a:effectLst/>
                          <a:latin typeface="Aptos Display" panose="020B0004020202020204" pitchFamily="34" charset="0"/>
                        </a:rPr>
                        <a:t>-</a:t>
                      </a:r>
                      <a:endParaRPr lang="en-AS" sz="1600">
                        <a:effectLst/>
                        <a:latin typeface="Aptos Display" panose="020B0004020202020204" pitchFamily="34" charset="0"/>
                        <a:ea typeface="DengXian" panose="02010600030101010101" pitchFamily="2" charset="-122"/>
                      </a:endParaRPr>
                    </a:p>
                  </a:txBody>
                  <a:tcPr marL="68580" marR="68580" marT="0" marB="0" anchor="ctr"/>
                </a:tc>
                <a:tc>
                  <a:txBody>
                    <a:bodyPr/>
                    <a:lstStyle/>
                    <a:p>
                      <a:pPr algn="ctr">
                        <a:lnSpc>
                          <a:spcPct val="100000"/>
                        </a:lnSpc>
                      </a:pPr>
                      <a:r>
                        <a:rPr lang="en-US" sz="1600">
                          <a:effectLst/>
                          <a:latin typeface="Aptos Display" panose="020B0004020202020204" pitchFamily="34" charset="0"/>
                        </a:rPr>
                        <a:t>-</a:t>
                      </a:r>
                      <a:endParaRPr lang="en-AS" sz="1600">
                        <a:effectLst/>
                        <a:latin typeface="Aptos Display" panose="020B0004020202020204" pitchFamily="34" charset="0"/>
                        <a:ea typeface="DengXian" panose="02010600030101010101" pitchFamily="2" charset="-122"/>
                      </a:endParaRPr>
                    </a:p>
                  </a:txBody>
                  <a:tcPr marL="68580" marR="68580" marT="0" marB="0" anchor="ctr"/>
                </a:tc>
                <a:tc>
                  <a:txBody>
                    <a:bodyPr/>
                    <a:lstStyle/>
                    <a:p>
                      <a:pPr algn="ctr">
                        <a:lnSpc>
                          <a:spcPct val="100000"/>
                        </a:lnSpc>
                      </a:pPr>
                      <a:r>
                        <a:rPr lang="en-US" sz="1600" dirty="0">
                          <a:effectLst/>
                          <a:latin typeface="Aptos Display" panose="020B0004020202020204" pitchFamily="34" charset="0"/>
                        </a:rPr>
                        <a:t>-</a:t>
                      </a:r>
                      <a:endParaRPr lang="en-AS" sz="1600" dirty="0">
                        <a:effectLst/>
                        <a:latin typeface="Aptos Display" panose="020B0004020202020204" pitchFamily="34" charset="0"/>
                        <a:ea typeface="DengXian" panose="02010600030101010101" pitchFamily="2" charset="-122"/>
                      </a:endParaRPr>
                    </a:p>
                  </a:txBody>
                  <a:tcPr marL="68580" marR="68580" marT="0" marB="0" anchor="ctr"/>
                </a:tc>
                <a:tc>
                  <a:txBody>
                    <a:bodyPr/>
                    <a:lstStyle/>
                    <a:p>
                      <a:pPr algn="ctr">
                        <a:lnSpc>
                          <a:spcPct val="100000"/>
                        </a:lnSpc>
                      </a:pPr>
                      <a:r>
                        <a:rPr lang="en-US" sz="1600" dirty="0">
                          <a:effectLst/>
                          <a:latin typeface="Aptos Display" panose="020B0004020202020204" pitchFamily="34" charset="0"/>
                        </a:rPr>
                        <a:t>-</a:t>
                      </a:r>
                      <a:endParaRPr lang="en-AS" sz="1600" dirty="0">
                        <a:effectLst/>
                        <a:latin typeface="Aptos Display" panose="020B0004020202020204" pitchFamily="34" charset="0"/>
                        <a:ea typeface="DengXian" panose="02010600030101010101" pitchFamily="2" charset="-122"/>
                      </a:endParaRPr>
                    </a:p>
                  </a:txBody>
                  <a:tcPr marL="68580" marR="68580" marT="0" marB="0" anchor="ctr"/>
                </a:tc>
                <a:tc>
                  <a:txBody>
                    <a:bodyPr/>
                    <a:lstStyle/>
                    <a:p>
                      <a:pPr algn="ctr">
                        <a:lnSpc>
                          <a:spcPct val="100000"/>
                        </a:lnSpc>
                      </a:pPr>
                      <a:r>
                        <a:rPr lang="en-US" sz="1600">
                          <a:effectLst/>
                          <a:latin typeface="Aptos Display" panose="020B0004020202020204" pitchFamily="34" charset="0"/>
                        </a:rPr>
                        <a:t>27,403</a:t>
                      </a:r>
                      <a:endParaRPr lang="en-AS" sz="1600">
                        <a:effectLst/>
                        <a:latin typeface="Aptos Display" panose="020B0004020202020204" pitchFamily="34" charset="0"/>
                        <a:ea typeface="DengXian" panose="02010600030101010101" pitchFamily="2" charset="-122"/>
                      </a:endParaRPr>
                    </a:p>
                  </a:txBody>
                  <a:tcPr marL="68580" marR="68580" marT="0" marB="0" anchor="ctr"/>
                </a:tc>
                <a:tc>
                  <a:txBody>
                    <a:bodyPr/>
                    <a:lstStyle/>
                    <a:p>
                      <a:pPr algn="ctr">
                        <a:lnSpc>
                          <a:spcPct val="100000"/>
                        </a:lnSpc>
                      </a:pPr>
                      <a:r>
                        <a:rPr lang="en-US" sz="1600">
                          <a:effectLst/>
                          <a:latin typeface="Aptos Display" panose="020B0004020202020204" pitchFamily="34" charset="0"/>
                        </a:rPr>
                        <a:t>25,324</a:t>
                      </a:r>
                      <a:endParaRPr lang="en-AS" sz="1600">
                        <a:effectLst/>
                        <a:latin typeface="Aptos Display" panose="020B0004020202020204" pitchFamily="34" charset="0"/>
                        <a:ea typeface="DengXian" panose="02010600030101010101" pitchFamily="2" charset="-122"/>
                      </a:endParaRPr>
                    </a:p>
                  </a:txBody>
                  <a:tcPr marL="68580" marR="68580" marT="0" marB="0" anchor="ctr"/>
                </a:tc>
                <a:tc>
                  <a:txBody>
                    <a:bodyPr/>
                    <a:lstStyle/>
                    <a:p>
                      <a:pPr algn="ctr">
                        <a:lnSpc>
                          <a:spcPct val="100000"/>
                        </a:lnSpc>
                      </a:pPr>
                      <a:r>
                        <a:rPr lang="en-US" sz="1600" dirty="0">
                          <a:effectLst/>
                          <a:latin typeface="Aptos Display" panose="020B0004020202020204" pitchFamily="34" charset="0"/>
                        </a:rPr>
                        <a:t>-</a:t>
                      </a:r>
                      <a:endParaRPr lang="en-AS" sz="1600" dirty="0">
                        <a:effectLst/>
                        <a:latin typeface="Aptos Display" panose="020B0004020202020204" pitchFamily="34" charset="0"/>
                        <a:ea typeface="DengXian" panose="02010600030101010101" pitchFamily="2" charset="-122"/>
                      </a:endParaRPr>
                    </a:p>
                  </a:txBody>
                  <a:tcPr marL="68580" marR="68580" marT="0" marB="0" anchor="ctr"/>
                </a:tc>
                <a:tc>
                  <a:txBody>
                    <a:bodyPr/>
                    <a:lstStyle/>
                    <a:p>
                      <a:pPr algn="ctr">
                        <a:lnSpc>
                          <a:spcPct val="100000"/>
                        </a:lnSpc>
                      </a:pPr>
                      <a:r>
                        <a:rPr lang="en-US" sz="1600" dirty="0">
                          <a:effectLst/>
                          <a:latin typeface="Aptos Display" panose="020B0004020202020204" pitchFamily="34" charset="0"/>
                        </a:rPr>
                        <a:t>-</a:t>
                      </a:r>
                      <a:endParaRPr lang="en-AS" sz="1600" dirty="0">
                        <a:effectLst/>
                        <a:latin typeface="Aptos Display" panose="020B0004020202020204" pitchFamily="34" charset="0"/>
                        <a:ea typeface="DengXian" panose="02010600030101010101" pitchFamily="2" charset="-122"/>
                      </a:endParaRPr>
                    </a:p>
                  </a:txBody>
                  <a:tcPr marL="68580" marR="68580" marT="0" marB="0" anchor="ctr"/>
                </a:tc>
                <a:extLst>
                  <a:ext uri="{0D108BD9-81ED-4DB2-BD59-A6C34878D82A}">
                    <a16:rowId xmlns:a16="http://schemas.microsoft.com/office/drawing/2014/main" val="255403549"/>
                  </a:ext>
                </a:extLst>
              </a:tr>
            </a:tbl>
          </a:graphicData>
        </a:graphic>
      </p:graphicFrame>
      <p:sp>
        <p:nvSpPr>
          <p:cNvPr id="13" name="Rectangle 1">
            <a:extLst>
              <a:ext uri="{FF2B5EF4-FFF2-40B4-BE49-F238E27FC236}">
                <a16:creationId xmlns:a16="http://schemas.microsoft.com/office/drawing/2014/main" id="{224AA007-F9A1-EDA8-7B18-A14817D3CE43}"/>
              </a:ext>
            </a:extLst>
          </p:cNvPr>
          <p:cNvSpPr>
            <a:spLocks noChangeArrowheads="1"/>
          </p:cNvSpPr>
          <p:nvPr/>
        </p:nvSpPr>
        <p:spPr bwMode="auto">
          <a:xfrm>
            <a:off x="22636828" y="30861000"/>
            <a:ext cx="769077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AS" sz="1000" b="1" i="0" u="none" strike="noStrike" cap="none" normalizeH="0" baseline="0" dirty="0" bmk="">
                <a:ln>
                  <a:noFill/>
                </a:ln>
                <a:effectLst/>
                <a:latin typeface="Times New Roman" panose="02020603050405020304" pitchFamily="18" charset="0"/>
                <a:ea typeface="DengXian" panose="02010600030101010101" pitchFamily="2" charset="-122"/>
                <a:cs typeface="Times New Roman" panose="02020603050405020304" pitchFamily="18" charset="0"/>
              </a:rPr>
              <a:t>Notes: </a:t>
            </a:r>
            <a:r>
              <a:rPr kumimoji="0" lang="en-US" altLang="en-AS" sz="1000" b="0" i="0" u="none" strike="noStrike" cap="none" normalizeH="0" baseline="0" dirty="0" bmk="">
                <a:ln>
                  <a:noFill/>
                </a:ln>
                <a:solidFill>
                  <a:srgbClr val="333333"/>
                </a:solidFill>
                <a:effectLst/>
                <a:latin typeface="Times New Roman" panose="02020603050405020304" pitchFamily="18" charset="0"/>
                <a:ea typeface="DengXian" panose="02010600030101010101" pitchFamily="2" charset="-122"/>
                <a:cs typeface="Times New Roman" panose="02020603050405020304" pitchFamily="18" charset="0"/>
              </a:rPr>
              <a:t>We use all the retained students whose scores were within the bandwidth</a:t>
            </a:r>
            <a:r>
              <a:rPr lang="en-US" altLang="en-AS" sz="1000" dirty="0" bmk="">
                <a:solidFill>
                  <a:srgbClr val="333333"/>
                </a:solidFill>
                <a:effectLst/>
                <a:ea typeface="DengXian" panose="02010600030101010101" pitchFamily="2" charset="-122"/>
                <a:cs typeface="Times New Roman" panose="02020603050405020304" pitchFamily="18" charset="0"/>
              </a:rPr>
              <a:t>,</a:t>
            </a:r>
            <a:r>
              <a:rPr kumimoji="0" lang="en-US" altLang="en-AS" sz="1000" b="0" i="0" u="none" strike="noStrike" cap="none" normalizeH="0" baseline="0" dirty="0" bmk="">
                <a:ln>
                  <a:noFill/>
                </a:ln>
                <a:solidFill>
                  <a:srgbClr val="333333"/>
                </a:solidFill>
                <a:effectLst/>
                <a:latin typeface="Times New Roman" panose="02020603050405020304" pitchFamily="18" charset="0"/>
                <a:ea typeface="DengXian" panose="02010600030101010101" pitchFamily="2" charset="-122"/>
                <a:cs typeface="Times New Roman" panose="02020603050405020304" pitchFamily="18" charset="0"/>
              </a:rPr>
              <a:t> and we use consistent bandwidth for all models.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AS" sz="1000" b="0" i="0" u="none" strike="noStrike" cap="none" normalizeH="0" baseline="0" dirty="0" bmk="">
                <a:ln>
                  <a:noFill/>
                </a:ln>
                <a:solidFill>
                  <a:srgbClr val="333333"/>
                </a:solidFill>
                <a:effectLst/>
                <a:latin typeface="Times New Roman" panose="02020603050405020304" pitchFamily="18" charset="0"/>
                <a:ea typeface="DengXian" panose="02010600030101010101" pitchFamily="2" charset="-122"/>
                <a:cs typeface="Times New Roman" panose="02020603050405020304" pitchFamily="18" charset="0"/>
              </a:rPr>
              <a:t>+ p &lt; 0.1, * p &lt; 0.05, ** p &lt; 0.01, *** p &lt; 0.001</a:t>
            </a:r>
            <a:endParaRPr kumimoji="0" lang="en-US" altLang="en-AS" sz="1800" b="0" i="0" u="none" strike="noStrike" cap="none" normalizeH="0" baseline="0" dirty="0">
              <a:ln>
                <a:noFill/>
              </a:ln>
              <a:solidFill>
                <a:schemeClr val="tx1"/>
              </a:solidFill>
              <a:effectLst/>
              <a:latin typeface="Arial" panose="020B0604020202020204" pitchFamily="34" charset="0"/>
            </a:endParaRPr>
          </a:p>
        </p:txBody>
      </p:sp>
      <p:sp>
        <p:nvSpPr>
          <p:cNvPr id="16" name="TextBox 15">
            <a:extLst>
              <a:ext uri="{FF2B5EF4-FFF2-40B4-BE49-F238E27FC236}">
                <a16:creationId xmlns:a16="http://schemas.microsoft.com/office/drawing/2014/main" id="{ACBFC393-A5E1-F9BD-1E57-4778F0F4A3AA}"/>
              </a:ext>
            </a:extLst>
          </p:cNvPr>
          <p:cNvSpPr txBox="1"/>
          <p:nvPr/>
        </p:nvSpPr>
        <p:spPr>
          <a:xfrm>
            <a:off x="23580637" y="13792200"/>
            <a:ext cx="7840341" cy="369332"/>
          </a:xfrm>
          <a:prstGeom prst="rect">
            <a:avLst/>
          </a:prstGeom>
          <a:noFill/>
        </p:spPr>
        <p:txBody>
          <a:bodyPr wrap="square">
            <a:spAutoFit/>
          </a:bodyPr>
          <a:lstStyle/>
          <a:p>
            <a:pPr algn="ctr"/>
            <a:r>
              <a:rPr lang="en-US" sz="1800" b="1" dirty="0">
                <a:effectLst/>
                <a:latin typeface="Aptos Display" panose="020B0004020202020204" pitchFamily="34" charset="0"/>
                <a:ea typeface="ＭＳ Ｐゴシック" pitchFamily="-106" charset="-128"/>
                <a:cs typeface="Arial" pitchFamily="34" charset="0"/>
              </a:rPr>
              <a:t>Figure 2. Retained vs. Promoted Students’ 4</a:t>
            </a:r>
            <a:r>
              <a:rPr lang="en-US" sz="1800" b="1" baseline="30000" dirty="0">
                <a:effectLst/>
                <a:latin typeface="Aptos Display" panose="020B0004020202020204" pitchFamily="34" charset="0"/>
                <a:ea typeface="ＭＳ Ｐゴシック" pitchFamily="-106" charset="-128"/>
                <a:cs typeface="Arial" pitchFamily="34" charset="0"/>
              </a:rPr>
              <a:t>th</a:t>
            </a:r>
            <a:r>
              <a:rPr lang="en-US" sz="1800" b="1" dirty="0">
                <a:effectLst/>
                <a:latin typeface="Aptos Display" panose="020B0004020202020204" pitchFamily="34" charset="0"/>
                <a:ea typeface="ＭＳ Ｐゴシック" pitchFamily="-106" charset="-128"/>
                <a:cs typeface="Arial" pitchFamily="34" charset="0"/>
              </a:rPr>
              <a:t> Grade Test Scores Distributions</a:t>
            </a:r>
          </a:p>
        </p:txBody>
      </p:sp>
      <p:sp>
        <p:nvSpPr>
          <p:cNvPr id="20" name="TextBox 19">
            <a:extLst>
              <a:ext uri="{FF2B5EF4-FFF2-40B4-BE49-F238E27FC236}">
                <a16:creationId xmlns:a16="http://schemas.microsoft.com/office/drawing/2014/main" id="{29789FD6-513E-D1F4-1CA2-9325F5BE583B}"/>
              </a:ext>
            </a:extLst>
          </p:cNvPr>
          <p:cNvSpPr txBox="1"/>
          <p:nvPr/>
        </p:nvSpPr>
        <p:spPr>
          <a:xfrm>
            <a:off x="23031017" y="17672441"/>
            <a:ext cx="3670683" cy="646331"/>
          </a:xfrm>
          <a:prstGeom prst="rect">
            <a:avLst/>
          </a:prstGeom>
          <a:noFill/>
        </p:spPr>
        <p:txBody>
          <a:bodyPr wrap="square">
            <a:spAutoFit/>
          </a:bodyPr>
          <a:lstStyle/>
          <a:p>
            <a:pPr algn="ctr">
              <a:spcAft>
                <a:spcPts val="800"/>
              </a:spcAft>
            </a:pPr>
            <a:r>
              <a:rPr lang="en-US" sz="1800" b="1" dirty="0">
                <a:effectLst/>
                <a:latin typeface="Aptos Display" panose="020B0004020202020204" pitchFamily="34" charset="0"/>
                <a:ea typeface="DengXian" panose="02010600030101010101" pitchFamily="2" charset="-122"/>
              </a:rPr>
              <a:t>(a). 2014 and 2015 Cohorts’ Grade 4 Reading Test Scores</a:t>
            </a:r>
            <a:endParaRPr lang="en-AS" sz="1800" dirty="0">
              <a:effectLst/>
              <a:latin typeface="Aptos Display" panose="020B0004020202020204" pitchFamily="34" charset="0"/>
              <a:ea typeface="DengXian" panose="02010600030101010101" pitchFamily="2" charset="-122"/>
            </a:endParaRPr>
          </a:p>
        </p:txBody>
      </p:sp>
      <p:sp>
        <p:nvSpPr>
          <p:cNvPr id="21" name="TextBox 20">
            <a:extLst>
              <a:ext uri="{FF2B5EF4-FFF2-40B4-BE49-F238E27FC236}">
                <a16:creationId xmlns:a16="http://schemas.microsoft.com/office/drawing/2014/main" id="{612175B6-9CA9-CAB4-7381-BF48E142B542}"/>
              </a:ext>
            </a:extLst>
          </p:cNvPr>
          <p:cNvSpPr txBox="1"/>
          <p:nvPr/>
        </p:nvSpPr>
        <p:spPr>
          <a:xfrm>
            <a:off x="27838077" y="17672441"/>
            <a:ext cx="3670683" cy="646331"/>
          </a:xfrm>
          <a:prstGeom prst="rect">
            <a:avLst/>
          </a:prstGeom>
          <a:noFill/>
        </p:spPr>
        <p:txBody>
          <a:bodyPr wrap="square">
            <a:spAutoFit/>
          </a:bodyPr>
          <a:lstStyle/>
          <a:p>
            <a:pPr algn="ctr">
              <a:spcAft>
                <a:spcPts val="800"/>
              </a:spcAft>
            </a:pPr>
            <a:r>
              <a:rPr lang="en-US" sz="1800" b="1" dirty="0">
                <a:effectLst/>
                <a:latin typeface="Aptos Display" panose="020B0004020202020204" pitchFamily="34" charset="0"/>
                <a:ea typeface="DengXian" panose="02010600030101010101" pitchFamily="2" charset="-122"/>
              </a:rPr>
              <a:t>(b). 2014 and 2015 Cohorts’ Grade 4 Math Test Scores</a:t>
            </a:r>
            <a:endParaRPr lang="en-AS" sz="1800" dirty="0">
              <a:effectLst/>
              <a:latin typeface="Aptos Display" panose="020B0004020202020204" pitchFamily="34" charset="0"/>
              <a:ea typeface="DengXian" panose="02010600030101010101" pitchFamily="2" charset="-122"/>
            </a:endParaRPr>
          </a:p>
        </p:txBody>
      </p:sp>
      <p:sp>
        <p:nvSpPr>
          <p:cNvPr id="24" name="TextBox 23">
            <a:extLst>
              <a:ext uri="{FF2B5EF4-FFF2-40B4-BE49-F238E27FC236}">
                <a16:creationId xmlns:a16="http://schemas.microsoft.com/office/drawing/2014/main" id="{545AA7E3-8251-93A6-EA26-1A768E26302D}"/>
              </a:ext>
            </a:extLst>
          </p:cNvPr>
          <p:cNvSpPr txBox="1"/>
          <p:nvPr/>
        </p:nvSpPr>
        <p:spPr>
          <a:xfrm>
            <a:off x="22878617" y="21742326"/>
            <a:ext cx="3670683" cy="646331"/>
          </a:xfrm>
          <a:prstGeom prst="rect">
            <a:avLst/>
          </a:prstGeom>
          <a:noFill/>
        </p:spPr>
        <p:txBody>
          <a:bodyPr wrap="square">
            <a:spAutoFit/>
          </a:bodyPr>
          <a:lstStyle/>
          <a:p>
            <a:pPr algn="ctr">
              <a:spcAft>
                <a:spcPts val="800"/>
              </a:spcAft>
            </a:pPr>
            <a:r>
              <a:rPr lang="en-US" sz="1800" b="1" dirty="0">
                <a:effectLst/>
                <a:latin typeface="Aptos Display" panose="020B0004020202020204" pitchFamily="34" charset="0"/>
                <a:ea typeface="DengXian" panose="02010600030101010101" pitchFamily="2" charset="-122"/>
              </a:rPr>
              <a:t>(c). 2016 and 2017 Cohorts’ Grade 4 Reading Test Scores</a:t>
            </a:r>
            <a:endParaRPr lang="en-AS" sz="1800" dirty="0">
              <a:effectLst/>
              <a:latin typeface="Aptos Display" panose="020B0004020202020204" pitchFamily="34" charset="0"/>
              <a:ea typeface="DengXian" panose="02010600030101010101" pitchFamily="2" charset="-122"/>
            </a:endParaRPr>
          </a:p>
        </p:txBody>
      </p:sp>
      <p:sp>
        <p:nvSpPr>
          <p:cNvPr id="25" name="TextBox 24">
            <a:extLst>
              <a:ext uri="{FF2B5EF4-FFF2-40B4-BE49-F238E27FC236}">
                <a16:creationId xmlns:a16="http://schemas.microsoft.com/office/drawing/2014/main" id="{0AE9517B-42BC-001C-CAFE-ED27C1D5B43A}"/>
              </a:ext>
            </a:extLst>
          </p:cNvPr>
          <p:cNvSpPr txBox="1"/>
          <p:nvPr/>
        </p:nvSpPr>
        <p:spPr>
          <a:xfrm>
            <a:off x="27708265" y="21698784"/>
            <a:ext cx="3670683" cy="646331"/>
          </a:xfrm>
          <a:prstGeom prst="rect">
            <a:avLst/>
          </a:prstGeom>
          <a:noFill/>
        </p:spPr>
        <p:txBody>
          <a:bodyPr wrap="square">
            <a:spAutoFit/>
          </a:bodyPr>
          <a:lstStyle/>
          <a:p>
            <a:pPr algn="ctr">
              <a:spcAft>
                <a:spcPts val="800"/>
              </a:spcAft>
            </a:pPr>
            <a:r>
              <a:rPr lang="en-US" sz="1800" b="1" dirty="0">
                <a:effectLst/>
                <a:latin typeface="Aptos Display" panose="020B0004020202020204" pitchFamily="34" charset="0"/>
                <a:ea typeface="DengXian" panose="02010600030101010101" pitchFamily="2" charset="-122"/>
              </a:rPr>
              <a:t>(d). 2016 and 2017 Cohorts’ Grade 4 Math Test Scores</a:t>
            </a:r>
            <a:endParaRPr lang="en-AS" sz="1800" dirty="0">
              <a:effectLst/>
              <a:latin typeface="Aptos Display" panose="020B0004020202020204" pitchFamily="34" charset="0"/>
              <a:ea typeface="DengXian" panose="02010600030101010101" pitchFamily="2" charset="-122"/>
            </a:endParaRPr>
          </a:p>
        </p:txBody>
      </p:sp>
      <p:sp>
        <p:nvSpPr>
          <p:cNvPr id="26" name="TextBox 25">
            <a:extLst>
              <a:ext uri="{FF2B5EF4-FFF2-40B4-BE49-F238E27FC236}">
                <a16:creationId xmlns:a16="http://schemas.microsoft.com/office/drawing/2014/main" id="{C4F62793-3676-804F-0104-CC4AECBDB112}"/>
              </a:ext>
            </a:extLst>
          </p:cNvPr>
          <p:cNvSpPr txBox="1"/>
          <p:nvPr/>
        </p:nvSpPr>
        <p:spPr>
          <a:xfrm>
            <a:off x="23896282" y="22936200"/>
            <a:ext cx="7119133" cy="369332"/>
          </a:xfrm>
          <a:prstGeom prst="rect">
            <a:avLst/>
          </a:prstGeom>
          <a:noFill/>
        </p:spPr>
        <p:txBody>
          <a:bodyPr wrap="square">
            <a:spAutoFit/>
          </a:bodyPr>
          <a:lstStyle/>
          <a:p>
            <a:pPr algn="ctr"/>
            <a:r>
              <a:rPr lang="en-US" sz="1800" b="1" dirty="0">
                <a:effectLst/>
                <a:latin typeface="Aptos Display" panose="020B0004020202020204" pitchFamily="34" charset="0"/>
                <a:ea typeface="ＭＳ Ｐゴシック" pitchFamily="-106" charset="-128"/>
                <a:cs typeface="Arial" pitchFamily="34" charset="0"/>
              </a:rPr>
              <a:t>Table 2. Regression Discontinuity Results</a:t>
            </a:r>
          </a:p>
        </p:txBody>
      </p:sp>
      <p:pic>
        <p:nvPicPr>
          <p:cNvPr id="1028" name="Picture 4" descr="Logos | Ohio University">
            <a:extLst>
              <a:ext uri="{FF2B5EF4-FFF2-40B4-BE49-F238E27FC236}">
                <a16:creationId xmlns:a16="http://schemas.microsoft.com/office/drawing/2014/main" id="{4C21FA6E-D3D8-1944-AC13-E8A1BB96551C}"/>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0140771" y="31437398"/>
            <a:ext cx="3050531" cy="12520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5F25154B-107D-D5CD-2266-E9F38DE899D4}"/>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2692304" y="14334252"/>
            <a:ext cx="4531766" cy="323697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8D4F1436-B936-086A-F046-5C3947EA605A}"/>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7662733" y="14304836"/>
            <a:ext cx="4531766" cy="323697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a:extLst>
              <a:ext uri="{FF2B5EF4-FFF2-40B4-BE49-F238E27FC236}">
                <a16:creationId xmlns:a16="http://schemas.microsoft.com/office/drawing/2014/main" id="{DDDFA984-75C2-EFC6-035F-528CEEBA2154}"/>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22636828" y="18360367"/>
            <a:ext cx="4531766" cy="323697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a:extLst>
              <a:ext uri="{FF2B5EF4-FFF2-40B4-BE49-F238E27FC236}">
                <a16:creationId xmlns:a16="http://schemas.microsoft.com/office/drawing/2014/main" id="{9664FFA6-E906-16CE-6587-51FF3661164D}"/>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27677518" y="18360367"/>
            <a:ext cx="4531766" cy="32369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6.2.9200.0"/>
  <p:tag name="AS_RELEASE_DATE" val="2022.04.14"/>
  <p:tag name="AS_TITLE" val="Aspose.Slides for .NET 4.0 Client Profile"/>
  <p:tag name="AS_VERSION" val="22.4"/>
  <p:tag name="POSTERNERDTEMPLATE" val="ponderingpeacock|08-2022"/>
</p:tagLst>
</file>

<file path=ppt/theme/theme1.xml><?xml version="1.0" encoding="utf-8"?>
<a:theme xmlns:a="http://schemas.openxmlformats.org/drawingml/2006/main" name="Default Design">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Default Design">
      <a:majorFont>
        <a:latin typeface="Times New Roman"/>
        <a:ea typeface="Arial"/>
        <a:cs typeface="Arial"/>
      </a:majorFont>
      <a:minorFont>
        <a:latin typeface="Times New Roman"/>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7449</TotalTime>
  <Words>2794</Words>
  <Application>Microsoft Office PowerPoint</Application>
  <PresentationFormat>Custom</PresentationFormat>
  <Paragraphs>309</Paragraphs>
  <Slides>1</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vt:i4>
      </vt:variant>
    </vt:vector>
  </HeadingPairs>
  <TitlesOfParts>
    <vt:vector size="9" baseType="lpstr">
      <vt:lpstr>Wingdings</vt:lpstr>
      <vt:lpstr>Cambria Math</vt:lpstr>
      <vt:lpstr>Arial</vt:lpstr>
      <vt:lpstr>DengXian</vt:lpstr>
      <vt:lpstr>Quattrocento</vt:lpstr>
      <vt:lpstr>Aptos Display</vt:lpstr>
      <vt:lpstr>Times New Roman</vt:lpstr>
      <vt:lpstr>Default Design</vt:lpstr>
      <vt:lpstr>PowerPoint Presentation</vt:lpstr>
    </vt:vector>
  </TitlesOfParts>
  <Company>Graphicsland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 for a scientific poster</dc:title>
  <dc:subject>Free Poster Presentation Example</dc:subject>
  <dc:creator>Graphicsland/MakeSigns.com</dc:creator>
  <cp:keywords>scientific, research, template, custom, poster, presentation, symposium, printing, PowerPoint, create, design, example, sample, download</cp:keywords>
  <dc:description>This is a free template from MakeSigns.com to help you create the perfect scientific poster.</dc:description>
  <cp:lastModifiedBy>Barto, Caroline</cp:lastModifiedBy>
  <cp:revision>209</cp:revision>
  <cp:lastPrinted>2000-08-03T00:31:24Z</cp:lastPrinted>
  <dcterms:modified xsi:type="dcterms:W3CDTF">2024-11-19T16:59:33Z</dcterms:modified>
  <cp:category>research posters template</cp:category>
</cp:coreProperties>
</file>